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71.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790" r:id="rId4"/>
    <p:sldMasterId id="2147483879" r:id="rId5"/>
    <p:sldMasterId id="2147483916" r:id="rId6"/>
    <p:sldMasterId id="2147483660" r:id="rId7"/>
  </p:sldMasterIdLst>
  <p:notesMasterIdLst>
    <p:notesMasterId r:id="rId29"/>
  </p:notesMasterIdLst>
  <p:handoutMasterIdLst>
    <p:handoutMasterId r:id="rId30"/>
  </p:handoutMasterIdLst>
  <p:sldIdLst>
    <p:sldId id="268" r:id="rId8"/>
    <p:sldId id="324" r:id="rId9"/>
    <p:sldId id="2147471430" r:id="rId10"/>
    <p:sldId id="2147471362" r:id="rId11"/>
    <p:sldId id="2147471364" r:id="rId12"/>
    <p:sldId id="2147471436" r:id="rId13"/>
    <p:sldId id="2147471438" r:id="rId14"/>
    <p:sldId id="2147471323" r:id="rId15"/>
    <p:sldId id="2147471397" r:id="rId16"/>
    <p:sldId id="2147471439" r:id="rId17"/>
    <p:sldId id="2147471440" r:id="rId18"/>
    <p:sldId id="2147471398" r:id="rId19"/>
    <p:sldId id="2147471442" r:id="rId20"/>
    <p:sldId id="2147471443" r:id="rId21"/>
    <p:sldId id="2147471400" r:id="rId22"/>
    <p:sldId id="2147471444" r:id="rId23"/>
    <p:sldId id="2147471401" r:id="rId24"/>
    <p:sldId id="2147471361" r:id="rId25"/>
    <p:sldId id="2147471447" r:id="rId26"/>
    <p:sldId id="2147471369" r:id="rId27"/>
    <p:sldId id="2147471448" r:id="rId28"/>
  </p:sldIdLst>
  <p:sldSz cx="12192000" cy="6858000"/>
  <p:notesSz cx="6794500" cy="9931400"/>
  <p:custDataLst>
    <p:tags r:id="rId3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663" userDrawn="1">
          <p15:clr>
            <a:srgbClr val="A4A3A4"/>
          </p15:clr>
        </p15:guide>
        <p15:guide id="2" pos="378" userDrawn="1">
          <p15:clr>
            <a:srgbClr val="A4A3A4"/>
          </p15:clr>
        </p15:guide>
        <p15:guide id="3" orient="horz" pos="3974" userDrawn="1">
          <p15:clr>
            <a:srgbClr val="A4A3A4"/>
          </p15:clr>
        </p15:guide>
        <p15:guide id="4" pos="72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916208-9AFB-13B2-F990-10BE46E59CE4}" name="Charlotte Hock" initials="CH" userId="S::charlotte.hock@sydney.edu.au::edef5095-3b6f-4bb2-831d-39f9538c11b9" providerId="AD"/>
  <p188:author id="{4154BA80-E7BE-4733-9CAB-3567EB4169EA}" name="Amy Tapsell" initials="AT" userId="S::amy.tapsell@sydney.edu.au::31a6c594-b916-4ac7-ad42-a2ba10fda73b" providerId="AD"/>
  <p188:author id="{BA391C98-D290-41B6-F95B-2C023F8C81F5}" name="Elizabeth Hill" initials="EH" userId="S::elizabeth.hill@sydney.edu.au::2ebfd02b-94d4-4d8d-b733-9d99bbf8aab8" providerId="AD"/>
  <p188:author id="{316F4E98-0EF6-2BD7-E52A-F5715A07F231}" name="Corin Moffatt" initials="CM" userId="91a1f3f02a3ce4a1" providerId="Windows Live"/>
  <p188:author id="{CFEED6D0-704C-65F3-DF38-B1CDFCF95772}" name="Rae Cooper" initials="RC" userId="S::rae.cooper@sydney.edu.au::3b43f185-0462-4cba-9d10-f6aa760699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e Cooper" initials="RC" lastIdx="7" clrIdx="0">
    <p:extLst>
      <p:ext uri="{19B8F6BF-5375-455C-9EA6-DF929625EA0E}">
        <p15:presenceInfo xmlns:p15="http://schemas.microsoft.com/office/powerpoint/2012/main" userId="S::rae.cooper@sydney.edu.au::3b43f185-0462-4cba-9d10-f6aa7606996c" providerId="AD"/>
      </p:ext>
    </p:extLst>
  </p:cmAuthor>
  <p:cmAuthor id="2" name="Alice Muller" initials="AM" lastIdx="2" clrIdx="1">
    <p:extLst>
      <p:ext uri="{19B8F6BF-5375-455C-9EA6-DF929625EA0E}">
        <p15:presenceInfo xmlns:p15="http://schemas.microsoft.com/office/powerpoint/2012/main" userId="Alice Muller" providerId="None"/>
      </p:ext>
    </p:extLst>
  </p:cmAuthor>
  <p:cmAuthor id="3" name="Elizabeth Hill" initials="EH" lastIdx="29" clrIdx="2">
    <p:extLst>
      <p:ext uri="{19B8F6BF-5375-455C-9EA6-DF929625EA0E}">
        <p15:presenceInfo xmlns:p15="http://schemas.microsoft.com/office/powerpoint/2012/main" userId="Elizabeth Hi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E64626"/>
    <a:srgbClr val="0099CC"/>
    <a:srgbClr val="0748A5"/>
    <a:srgbClr val="5C923E"/>
    <a:srgbClr val="DEEDD5"/>
    <a:srgbClr val="FFF1CC"/>
    <a:srgbClr val="FEB800"/>
    <a:srgbClr val="F08129"/>
    <a:srgbClr val="FDE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E3C9D-E74D-48E4-AB2B-DC4E766E90BB}" v="1" dt="2024-08-16T05:42:15.572"/>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8"/>
  </p:normalViewPr>
  <p:slideViewPr>
    <p:cSldViewPr snapToGrid="0">
      <p:cViewPr varScale="1">
        <p:scale>
          <a:sx n="62" d="100"/>
          <a:sy n="62" d="100"/>
        </p:scale>
        <p:origin x="828" y="56"/>
      </p:cViewPr>
      <p:guideLst>
        <p:guide orient="horz" pos="663"/>
        <p:guide pos="378"/>
        <p:guide orient="horz" pos="3974"/>
        <p:guide pos="729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27B51-57A6-844B-9DA7-683C5F8607D0}"/>
              </a:ext>
            </a:extLst>
          </p:cNvPr>
          <p:cNvSpPr>
            <a:spLocks noGrp="1"/>
          </p:cNvSpPr>
          <p:nvPr>
            <p:ph type="hdr" sz="quarter"/>
          </p:nvPr>
        </p:nvSpPr>
        <p:spPr>
          <a:xfrm>
            <a:off x="0" y="0"/>
            <a:ext cx="2944283" cy="498295"/>
          </a:xfrm>
          <a:prstGeom prst="rect">
            <a:avLst/>
          </a:prstGeom>
        </p:spPr>
        <p:txBody>
          <a:bodyPr vert="horz" lIns="91438" tIns="45719" rIns="91438" bIns="45719" rtlCol="0"/>
          <a:lstStyle>
            <a:lvl1pPr algn="l">
              <a:defRPr sz="1200"/>
            </a:lvl1pPr>
          </a:lstStyle>
          <a:p>
            <a:endParaRPr lang="en-US"/>
          </a:p>
        </p:txBody>
      </p:sp>
      <p:sp>
        <p:nvSpPr>
          <p:cNvPr id="3" name="Date Placeholder 2">
            <a:extLst>
              <a:ext uri="{FF2B5EF4-FFF2-40B4-BE49-F238E27FC236}">
                <a16:creationId xmlns:a16="http://schemas.microsoft.com/office/drawing/2014/main" id="{0BBA62AA-0342-CF43-B481-DA114DAADB6F}"/>
              </a:ext>
            </a:extLst>
          </p:cNvPr>
          <p:cNvSpPr>
            <a:spLocks noGrp="1"/>
          </p:cNvSpPr>
          <p:nvPr>
            <p:ph type="dt" sz="quarter" idx="1"/>
          </p:nvPr>
        </p:nvSpPr>
        <p:spPr>
          <a:xfrm>
            <a:off x="3848646" y="0"/>
            <a:ext cx="2944283" cy="498295"/>
          </a:xfrm>
          <a:prstGeom prst="rect">
            <a:avLst/>
          </a:prstGeom>
        </p:spPr>
        <p:txBody>
          <a:bodyPr vert="horz" lIns="91438" tIns="45719" rIns="91438" bIns="45719" rtlCol="0"/>
          <a:lstStyle>
            <a:lvl1pPr algn="r">
              <a:defRPr sz="1200"/>
            </a:lvl1pPr>
          </a:lstStyle>
          <a:p>
            <a:fld id="{BDA335CD-1F04-BE47-B798-E7E5B302FEE2}" type="datetimeFigureOut">
              <a:rPr lang="en-US" smtClean="0"/>
              <a:t>8/16/2024</a:t>
            </a:fld>
            <a:endParaRPr lang="en-US"/>
          </a:p>
        </p:txBody>
      </p:sp>
      <p:sp>
        <p:nvSpPr>
          <p:cNvPr id="4" name="Footer Placeholder 3">
            <a:extLst>
              <a:ext uri="{FF2B5EF4-FFF2-40B4-BE49-F238E27FC236}">
                <a16:creationId xmlns:a16="http://schemas.microsoft.com/office/drawing/2014/main" id="{D8E65384-F942-4A49-B542-FADCC09BE016}"/>
              </a:ext>
            </a:extLst>
          </p:cNvPr>
          <p:cNvSpPr>
            <a:spLocks noGrp="1"/>
          </p:cNvSpPr>
          <p:nvPr>
            <p:ph type="ftr" sz="quarter" idx="2"/>
          </p:nvPr>
        </p:nvSpPr>
        <p:spPr>
          <a:xfrm>
            <a:off x="0" y="9433108"/>
            <a:ext cx="2944283" cy="498294"/>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0E53E6-90B7-1543-B38F-5BA5C6BC3680}"/>
              </a:ext>
            </a:extLst>
          </p:cNvPr>
          <p:cNvSpPr>
            <a:spLocks noGrp="1"/>
          </p:cNvSpPr>
          <p:nvPr>
            <p:ph type="sldNum" sz="quarter" idx="3"/>
          </p:nvPr>
        </p:nvSpPr>
        <p:spPr>
          <a:xfrm>
            <a:off x="3848646" y="9433108"/>
            <a:ext cx="2944283" cy="498294"/>
          </a:xfrm>
          <a:prstGeom prst="rect">
            <a:avLst/>
          </a:prstGeom>
        </p:spPr>
        <p:txBody>
          <a:bodyPr vert="horz" lIns="91438" tIns="45719" rIns="91438" bIns="45719" rtlCol="0" anchor="b"/>
          <a:lstStyle>
            <a:lvl1pPr algn="r">
              <a:defRPr sz="1200"/>
            </a:lvl1pPr>
          </a:lstStyle>
          <a:p>
            <a:fld id="{8FC9C213-2A45-3B47-88D6-254185129B62}" type="slidenum">
              <a:rPr lang="en-US" smtClean="0"/>
              <a:t>‹#›</a:t>
            </a:fld>
            <a:endParaRPr lang="en-US"/>
          </a:p>
        </p:txBody>
      </p:sp>
    </p:spTree>
    <p:extLst>
      <p:ext uri="{BB962C8B-B14F-4D97-AF65-F5344CB8AC3E}">
        <p14:creationId xmlns:p14="http://schemas.microsoft.com/office/powerpoint/2010/main" val="3954518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48646" y="0"/>
            <a:ext cx="2944283" cy="498295"/>
          </a:xfrm>
          <a:prstGeom prst="rect">
            <a:avLst/>
          </a:prstGeom>
        </p:spPr>
        <p:txBody>
          <a:bodyPr vert="horz" lIns="91438" tIns="45719" rIns="91438" bIns="45719" rtlCol="0"/>
          <a:lstStyle>
            <a:lvl1pPr algn="r">
              <a:defRPr sz="1200"/>
            </a:lvl1pPr>
          </a:lstStyle>
          <a:p>
            <a:fld id="{54F5B07A-87A9-CF40-86D9-D2F6BB28DC45}" type="datetimeFigureOut">
              <a:rPr lang="en-US" smtClean="0"/>
              <a:t>8/16/2024</a:t>
            </a:fld>
            <a:endParaRPr lang="en-US"/>
          </a:p>
        </p:txBody>
      </p:sp>
      <p:sp>
        <p:nvSpPr>
          <p:cNvPr id="4" name="Slide Image Placeholder 3"/>
          <p:cNvSpPr>
            <a:spLocks noGrp="1" noRot="1" noChangeAspect="1"/>
          </p:cNvSpPr>
          <p:nvPr>
            <p:ph type="sldImg" idx="2"/>
          </p:nvPr>
        </p:nvSpPr>
        <p:spPr>
          <a:xfrm>
            <a:off x="419100" y="1243013"/>
            <a:ext cx="5956300" cy="3351212"/>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79451" y="4779486"/>
            <a:ext cx="5435600" cy="3910489"/>
          </a:xfrm>
          <a:prstGeom prst="rect">
            <a:avLst/>
          </a:prstGeom>
        </p:spPr>
        <p:txBody>
          <a:bodyPr vert="horz" lIns="91438" tIns="45719" rIns="91438" bIns="457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8"/>
            <a:ext cx="2944283" cy="498294"/>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48646" y="9433108"/>
            <a:ext cx="2944283" cy="498294"/>
          </a:xfrm>
          <a:prstGeom prst="rect">
            <a:avLst/>
          </a:prstGeom>
        </p:spPr>
        <p:txBody>
          <a:bodyPr vert="horz" lIns="91438" tIns="45719" rIns="91438" bIns="45719" rtlCol="0" anchor="b"/>
          <a:lstStyle>
            <a:lvl1pPr algn="r">
              <a:defRPr sz="1200"/>
            </a:lvl1pPr>
          </a:lstStyle>
          <a:p>
            <a:fld id="{BCA0A316-D1E1-9745-B24E-D11400EED8A1}" type="slidenum">
              <a:rPr lang="en-US" smtClean="0"/>
              <a:t>‹#›</a:t>
            </a:fld>
            <a:endParaRPr lang="en-US"/>
          </a:p>
        </p:txBody>
      </p:sp>
    </p:spTree>
    <p:extLst>
      <p:ext uri="{BB962C8B-B14F-4D97-AF65-F5344CB8AC3E}">
        <p14:creationId xmlns:p14="http://schemas.microsoft.com/office/powerpoint/2010/main" val="654163294"/>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4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400" kern="1200">
        <a:solidFill>
          <a:schemeClr val="tx1"/>
        </a:solidFill>
        <a:latin typeface="+mn-lt"/>
        <a:ea typeface="+mn-ea"/>
        <a:cs typeface="+mn-cs"/>
      </a:defRPr>
    </a:lvl4pPr>
    <a:lvl5pPr marL="1828800" algn="l" defTabSz="914400" rtl="0" eaLnBrk="1" latinLnBrk="0" hangingPunct="1">
      <a:defRPr sz="2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3528126-F37B-49F8-9B4A-56EE71BD80FE}" type="slidenum">
              <a:rPr lang="en-AU" smtClean="0"/>
              <a:t>1</a:t>
            </a:fld>
            <a:endParaRPr lang="en-AU"/>
          </a:p>
        </p:txBody>
      </p:sp>
    </p:spTree>
    <p:extLst>
      <p:ext uri="{BB962C8B-B14F-4D97-AF65-F5344CB8AC3E}">
        <p14:creationId xmlns:p14="http://schemas.microsoft.com/office/powerpoint/2010/main" val="343935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3013"/>
            <a:ext cx="5956300" cy="33512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4CD30-2E73-7245-9556-4AF6F903F878}" type="slidenum">
              <a:rPr lang="en-US" smtClean="0"/>
              <a:t>17</a:t>
            </a:fld>
            <a:endParaRPr lang="en-US"/>
          </a:p>
        </p:txBody>
      </p:sp>
    </p:spTree>
    <p:extLst>
      <p:ext uri="{BB962C8B-B14F-4D97-AF65-F5344CB8AC3E}">
        <p14:creationId xmlns:p14="http://schemas.microsoft.com/office/powerpoint/2010/main" val="184910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3013"/>
            <a:ext cx="5956300" cy="33512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4CD30-2E73-7245-9556-4AF6F903F878}" type="slidenum">
              <a:rPr lang="en-US" smtClean="0"/>
              <a:t>18</a:t>
            </a:fld>
            <a:endParaRPr lang="en-US"/>
          </a:p>
        </p:txBody>
      </p:sp>
    </p:spTree>
    <p:extLst>
      <p:ext uri="{BB962C8B-B14F-4D97-AF65-F5344CB8AC3E}">
        <p14:creationId xmlns:p14="http://schemas.microsoft.com/office/powerpoint/2010/main" val="310397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1244600"/>
            <a:ext cx="5965825" cy="3355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4CD30-2E73-7245-9556-4AF6F903F878}" type="slidenum">
              <a:rPr lang="en-US" smtClean="0"/>
              <a:t>19</a:t>
            </a:fld>
            <a:endParaRPr lang="en-US"/>
          </a:p>
        </p:txBody>
      </p:sp>
    </p:spTree>
    <p:extLst>
      <p:ext uri="{BB962C8B-B14F-4D97-AF65-F5344CB8AC3E}">
        <p14:creationId xmlns:p14="http://schemas.microsoft.com/office/powerpoint/2010/main" val="2110161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CA0A316-D1E1-9745-B24E-D11400EED8A1}" type="slidenum">
              <a:rPr lang="en-US" smtClean="0"/>
              <a:t>20</a:t>
            </a:fld>
            <a:endParaRPr lang="en-US"/>
          </a:p>
        </p:txBody>
      </p:sp>
    </p:spTree>
    <p:extLst>
      <p:ext uri="{BB962C8B-B14F-4D97-AF65-F5344CB8AC3E}">
        <p14:creationId xmlns:p14="http://schemas.microsoft.com/office/powerpoint/2010/main" val="183733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4B150F-BD94-46FC-9637-2965C764DDB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27922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a:p>
        </p:txBody>
      </p:sp>
      <p:sp>
        <p:nvSpPr>
          <p:cNvPr id="4" name="Slide Number Placeholder 3"/>
          <p:cNvSpPr>
            <a:spLocks noGrp="1"/>
          </p:cNvSpPr>
          <p:nvPr>
            <p:ph type="sldNum" sz="quarter" idx="5"/>
          </p:nvPr>
        </p:nvSpPr>
        <p:spPr/>
        <p:txBody>
          <a:bodyPr/>
          <a:lstStyle/>
          <a:p>
            <a:fld id="{BCA0A316-D1E1-9745-B24E-D11400EED8A1}" type="slidenum">
              <a:rPr lang="en-US" smtClean="0"/>
              <a:t>4</a:t>
            </a:fld>
            <a:endParaRPr lang="en-US"/>
          </a:p>
        </p:txBody>
      </p:sp>
    </p:spTree>
    <p:extLst>
      <p:ext uri="{BB962C8B-B14F-4D97-AF65-F5344CB8AC3E}">
        <p14:creationId xmlns:p14="http://schemas.microsoft.com/office/powerpoint/2010/main" val="76655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3013"/>
            <a:ext cx="5956300" cy="33512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4CD30-2E73-7245-9556-4AF6F903F878}" type="slidenum">
              <a:rPr lang="en-US" smtClean="0"/>
              <a:t>5</a:t>
            </a:fld>
            <a:endParaRPr lang="en-US"/>
          </a:p>
        </p:txBody>
      </p:sp>
    </p:spTree>
    <p:extLst>
      <p:ext uri="{BB962C8B-B14F-4D97-AF65-F5344CB8AC3E}">
        <p14:creationId xmlns:p14="http://schemas.microsoft.com/office/powerpoint/2010/main" val="630946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1244600"/>
            <a:ext cx="5965825" cy="3355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4CD30-2E73-7245-9556-4AF6F903F878}" type="slidenum">
              <a:rPr lang="en-US" smtClean="0"/>
              <a:t>7</a:t>
            </a:fld>
            <a:endParaRPr lang="en-US"/>
          </a:p>
        </p:txBody>
      </p:sp>
    </p:spTree>
    <p:extLst>
      <p:ext uri="{BB962C8B-B14F-4D97-AF65-F5344CB8AC3E}">
        <p14:creationId xmlns:p14="http://schemas.microsoft.com/office/powerpoint/2010/main" val="2895520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3013"/>
            <a:ext cx="5956300" cy="33512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4CD30-2E73-7245-9556-4AF6F903F878}" type="slidenum">
              <a:rPr lang="en-US" smtClean="0"/>
              <a:t>8</a:t>
            </a:fld>
            <a:endParaRPr lang="en-US"/>
          </a:p>
        </p:txBody>
      </p:sp>
    </p:spTree>
    <p:extLst>
      <p:ext uri="{BB962C8B-B14F-4D97-AF65-F5344CB8AC3E}">
        <p14:creationId xmlns:p14="http://schemas.microsoft.com/office/powerpoint/2010/main" val="426383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3013"/>
            <a:ext cx="5956300" cy="33512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4CD30-2E73-7245-9556-4AF6F903F878}" type="slidenum">
              <a:rPr lang="en-US" smtClean="0"/>
              <a:t>9</a:t>
            </a:fld>
            <a:endParaRPr lang="en-US"/>
          </a:p>
        </p:txBody>
      </p:sp>
    </p:spTree>
    <p:extLst>
      <p:ext uri="{BB962C8B-B14F-4D97-AF65-F5344CB8AC3E}">
        <p14:creationId xmlns:p14="http://schemas.microsoft.com/office/powerpoint/2010/main" val="311793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3013"/>
            <a:ext cx="5956300" cy="33512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4CD30-2E73-7245-9556-4AF6F903F878}" type="slidenum">
              <a:rPr lang="en-US" smtClean="0"/>
              <a:t>12</a:t>
            </a:fld>
            <a:endParaRPr lang="en-US"/>
          </a:p>
        </p:txBody>
      </p:sp>
    </p:spTree>
    <p:extLst>
      <p:ext uri="{BB962C8B-B14F-4D97-AF65-F5344CB8AC3E}">
        <p14:creationId xmlns:p14="http://schemas.microsoft.com/office/powerpoint/2010/main" val="408412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3013"/>
            <a:ext cx="5956300" cy="33512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4CD30-2E73-7245-9556-4AF6F903F878}" type="slidenum">
              <a:rPr lang="en-US" smtClean="0"/>
              <a:t>15</a:t>
            </a:fld>
            <a:endParaRPr lang="en-US"/>
          </a:p>
        </p:txBody>
      </p:sp>
    </p:spTree>
    <p:extLst>
      <p:ext uri="{BB962C8B-B14F-4D97-AF65-F5344CB8AC3E}">
        <p14:creationId xmlns:p14="http://schemas.microsoft.com/office/powerpoint/2010/main" val="3556073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3.emf"/><Relationship Id="rId4" Type="http://schemas.openxmlformats.org/officeDocument/2006/relationships/oleObject" Target="../embeddings/oleObject2.bin"/></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AB734E-09E2-4C5B-B359-F44C155BFDAF}"/>
              </a:ext>
            </a:extLst>
          </p:cNvPr>
          <p:cNvSpPr/>
          <p:nvPr userDrawn="1"/>
        </p:nvSpPr>
        <p:spPr>
          <a:xfrm>
            <a:off x="0"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Picture Placeholder 13"/>
          <p:cNvSpPr>
            <a:spLocks noGrp="1"/>
          </p:cNvSpPr>
          <p:nvPr>
            <p:ph type="pic" sz="quarter" idx="12"/>
          </p:nvPr>
        </p:nvSpPr>
        <p:spPr>
          <a:xfrm>
            <a:off x="6117170" y="0"/>
            <a:ext cx="6074833" cy="6858000"/>
          </a:xfrm>
          <a:prstGeom prst="rect">
            <a:avLst/>
          </a:prstGeom>
          <a:solidFill>
            <a:schemeClr val="bg1">
              <a:lumMod val="85000"/>
            </a:schemeClr>
          </a:solidFill>
        </p:spPr>
        <p:txBody>
          <a:bodyPr anchor="ctr" anchorCtr="0"/>
          <a:lstStyle>
            <a:lvl1pPr marL="0" indent="0" algn="ctr">
              <a:buNone/>
              <a:defRPr/>
            </a:lvl1pPr>
          </a:lstStyle>
          <a:p>
            <a:pPr lvl="0"/>
            <a:r>
              <a:rPr lang="en-US" noProof="0"/>
              <a:t>Click icon to add picture</a:t>
            </a:r>
          </a:p>
        </p:txBody>
      </p:sp>
      <p:sp>
        <p:nvSpPr>
          <p:cNvPr id="7" name="Title 8"/>
          <p:cNvSpPr>
            <a:spLocks noGrp="1"/>
          </p:cNvSpPr>
          <p:nvPr>
            <p:ph type="title"/>
          </p:nvPr>
        </p:nvSpPr>
        <p:spPr>
          <a:xfrm>
            <a:off x="509179" y="588356"/>
            <a:ext cx="5265165" cy="1322972"/>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8" name="Text Placeholder 4"/>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pic>
        <p:nvPicPr>
          <p:cNvPr id="15" name="Picture 14" descr="A close up of a logo&#10;&#10;Description automatically generated">
            <a:extLst>
              <a:ext uri="{FF2B5EF4-FFF2-40B4-BE49-F238E27FC236}">
                <a16:creationId xmlns:a16="http://schemas.microsoft.com/office/drawing/2014/main" id="{FA42B4BB-E4AF-4E77-8720-34E6A0B4EC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spTree>
    <p:extLst>
      <p:ext uri="{BB962C8B-B14F-4D97-AF65-F5344CB8AC3E}">
        <p14:creationId xmlns:p14="http://schemas.microsoft.com/office/powerpoint/2010/main" val="32032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1474F3C-BF30-4838-BE7E-29B6762A03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9" name="Picture 8" descr="A picture containing wooden, indoor, building, floor&#10;&#10;Description automatically generated">
            <a:extLst>
              <a:ext uri="{FF2B5EF4-FFF2-40B4-BE49-F238E27FC236}">
                <a16:creationId xmlns:a16="http://schemas.microsoft.com/office/drawing/2014/main" id="{027F469D-BD18-954A-9A1A-8F1D6A38284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436" y="0"/>
            <a:ext cx="6100763" cy="6858000"/>
          </a:xfrm>
          <a:prstGeom prst="rect">
            <a:avLst/>
          </a:prstGeom>
        </p:spPr>
      </p:pic>
      <p:sp>
        <p:nvSpPr>
          <p:cNvPr id="7" name="Title 8">
            <a:extLst>
              <a:ext uri="{FF2B5EF4-FFF2-40B4-BE49-F238E27FC236}">
                <a16:creationId xmlns:a16="http://schemas.microsoft.com/office/drawing/2014/main" id="{F7F5BF2A-AC4A-1A42-AAE5-EFA621B57D2A}"/>
              </a:ext>
            </a:extLst>
          </p:cNvPr>
          <p:cNvSpPr>
            <a:spLocks noGrp="1"/>
          </p:cNvSpPr>
          <p:nvPr>
            <p:ph type="title"/>
          </p:nvPr>
        </p:nvSpPr>
        <p:spPr>
          <a:xfrm>
            <a:off x="489255" y="588356"/>
            <a:ext cx="5285089" cy="1322972"/>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0" name="Text Placeholder 4">
            <a:extLst>
              <a:ext uri="{FF2B5EF4-FFF2-40B4-BE49-F238E27FC236}">
                <a16:creationId xmlns:a16="http://schemas.microsoft.com/office/drawing/2014/main" id="{1F02D92F-5115-844C-A4E9-2F6FDB1AFB5F}"/>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2882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27217AD-F199-408C-87CD-6B9EAF7277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9" name="Picture 8" descr="A close up of a device&#10;&#10;Description automatically generated">
            <a:extLst>
              <a:ext uri="{FF2B5EF4-FFF2-40B4-BE49-F238E27FC236}">
                <a16:creationId xmlns:a16="http://schemas.microsoft.com/office/drawing/2014/main" id="{D66EB99F-F155-5343-A51B-12DBD3DF7BF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0363" y="1"/>
            <a:ext cx="6101636" cy="6875645"/>
          </a:xfrm>
          <a:prstGeom prst="rect">
            <a:avLst/>
          </a:prstGeom>
        </p:spPr>
      </p:pic>
      <p:sp>
        <p:nvSpPr>
          <p:cNvPr id="7" name="Title 8">
            <a:extLst>
              <a:ext uri="{FF2B5EF4-FFF2-40B4-BE49-F238E27FC236}">
                <a16:creationId xmlns:a16="http://schemas.microsoft.com/office/drawing/2014/main" id="{203B2E81-0B17-C14D-871B-CFD7397D6032}"/>
              </a:ext>
            </a:extLst>
          </p:cNvPr>
          <p:cNvSpPr>
            <a:spLocks noGrp="1"/>
          </p:cNvSpPr>
          <p:nvPr>
            <p:ph type="title"/>
          </p:nvPr>
        </p:nvSpPr>
        <p:spPr>
          <a:xfrm>
            <a:off x="489255" y="588356"/>
            <a:ext cx="5285089" cy="1322972"/>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ACABB86B-1F70-C340-B833-D9E64690EDEC}"/>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612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EA2DDC0-E24B-44C0-A773-C0BEC90B3B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8" name="Picture 7" descr="A large brick building with many windows&#10;&#10;Description automatically generated">
            <a:extLst>
              <a:ext uri="{FF2B5EF4-FFF2-40B4-BE49-F238E27FC236}">
                <a16:creationId xmlns:a16="http://schemas.microsoft.com/office/drawing/2014/main" id="{B624EB83-3DEF-5A40-82E3-BA7BE6E83D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0364" y="-1"/>
            <a:ext cx="6101637" cy="6855115"/>
          </a:xfrm>
          <a:prstGeom prst="rect">
            <a:avLst/>
          </a:prstGeom>
        </p:spPr>
      </p:pic>
      <p:sp>
        <p:nvSpPr>
          <p:cNvPr id="9" name="Title 8">
            <a:extLst>
              <a:ext uri="{FF2B5EF4-FFF2-40B4-BE49-F238E27FC236}">
                <a16:creationId xmlns:a16="http://schemas.microsoft.com/office/drawing/2014/main" id="{42004013-5879-D34C-BAFC-44A0C7C52987}"/>
              </a:ext>
            </a:extLst>
          </p:cNvPr>
          <p:cNvSpPr>
            <a:spLocks noGrp="1"/>
          </p:cNvSpPr>
          <p:nvPr>
            <p:ph type="title"/>
          </p:nvPr>
        </p:nvSpPr>
        <p:spPr>
          <a:xfrm>
            <a:off x="489255" y="588356"/>
            <a:ext cx="5285089" cy="1322972"/>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0" name="Text Placeholder 4">
            <a:extLst>
              <a:ext uri="{FF2B5EF4-FFF2-40B4-BE49-F238E27FC236}">
                <a16:creationId xmlns:a16="http://schemas.microsoft.com/office/drawing/2014/main" id="{2A5DF2FE-20A3-FD49-A928-C8B687FFB191}"/>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09351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userDrawn="1"/>
        </p:nvSpPr>
        <p:spPr>
          <a:xfrm>
            <a:off x="0" y="-147667"/>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401895F3-6600-4703-81D0-F9299C9F68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2" name="Picture 11" descr="An old stone building&#10;&#10;Description automatically generated">
            <a:extLst>
              <a:ext uri="{FF2B5EF4-FFF2-40B4-BE49-F238E27FC236}">
                <a16:creationId xmlns:a16="http://schemas.microsoft.com/office/drawing/2014/main" id="{0467D4D8-EE96-6644-B22D-704124139E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6200000">
            <a:off x="5888569" y="753534"/>
            <a:ext cx="6019798" cy="5350932"/>
          </a:xfrm>
          <a:prstGeom prst="rect">
            <a:avLst/>
          </a:prstGeom>
        </p:spPr>
      </p:pic>
      <p:sp>
        <p:nvSpPr>
          <p:cNvPr id="13" name="Title 8">
            <a:extLst>
              <a:ext uri="{FF2B5EF4-FFF2-40B4-BE49-F238E27FC236}">
                <a16:creationId xmlns:a16="http://schemas.microsoft.com/office/drawing/2014/main" id="{EB285D19-A405-BB4C-B142-722A2913CE59}"/>
              </a:ext>
            </a:extLst>
          </p:cNvPr>
          <p:cNvSpPr>
            <a:spLocks noGrp="1"/>
          </p:cNvSpPr>
          <p:nvPr>
            <p:ph type="title"/>
          </p:nvPr>
        </p:nvSpPr>
        <p:spPr>
          <a:xfrm>
            <a:off x="489255" y="588356"/>
            <a:ext cx="5285089" cy="1322972"/>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4" name="Text Placeholder 4">
            <a:extLst>
              <a:ext uri="{FF2B5EF4-FFF2-40B4-BE49-F238E27FC236}">
                <a16:creationId xmlns:a16="http://schemas.microsoft.com/office/drawing/2014/main" id="{A1214D66-D55C-D44A-B441-B18BD72691C5}"/>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96431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E53D6B9D-DA9F-4DBB-A832-ADED78BEAC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2" name="Picture 11" descr="A picture containing building, indoor, wall&#10;&#10;Description automatically generated">
            <a:extLst>
              <a:ext uri="{FF2B5EF4-FFF2-40B4-BE49-F238E27FC236}">
                <a16:creationId xmlns:a16="http://schemas.microsoft.com/office/drawing/2014/main" id="{FCCF841B-1E42-464B-9D7C-BCA3A89AB41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166707" y="358212"/>
            <a:ext cx="5407228" cy="6077514"/>
          </a:xfrm>
          <a:prstGeom prst="rect">
            <a:avLst/>
          </a:prstGeom>
        </p:spPr>
      </p:pic>
      <p:sp>
        <p:nvSpPr>
          <p:cNvPr id="7" name="Title 8">
            <a:extLst>
              <a:ext uri="{FF2B5EF4-FFF2-40B4-BE49-F238E27FC236}">
                <a16:creationId xmlns:a16="http://schemas.microsoft.com/office/drawing/2014/main" id="{BEBC78F8-9C19-E44F-8E6E-30B20C0A5958}"/>
              </a:ext>
            </a:extLst>
          </p:cNvPr>
          <p:cNvSpPr>
            <a:spLocks noGrp="1"/>
          </p:cNvSpPr>
          <p:nvPr>
            <p:ph type="title"/>
          </p:nvPr>
        </p:nvSpPr>
        <p:spPr>
          <a:xfrm>
            <a:off x="489255" y="588356"/>
            <a:ext cx="5285089" cy="1322972"/>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AE83AE87-8A18-7C49-B572-8BE1C3E84F8C}"/>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1163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2" name="Picture 11" descr="A person standing in front of a building&#10;&#10;Description automatically generated">
            <a:extLst>
              <a:ext uri="{FF2B5EF4-FFF2-40B4-BE49-F238E27FC236}">
                <a16:creationId xmlns:a16="http://schemas.microsoft.com/office/drawing/2014/main" id="{42387223-0769-BE44-9811-097FA956694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6001" y="419102"/>
            <a:ext cx="5477935" cy="6019798"/>
          </a:xfrm>
          <a:prstGeom prst="rect">
            <a:avLst/>
          </a:prstGeom>
        </p:spPr>
      </p:pic>
      <p:sp>
        <p:nvSpPr>
          <p:cNvPr id="7" name="Title 8">
            <a:extLst>
              <a:ext uri="{FF2B5EF4-FFF2-40B4-BE49-F238E27FC236}">
                <a16:creationId xmlns:a16="http://schemas.microsoft.com/office/drawing/2014/main" id="{24AED201-B440-AA40-BBED-62B7C0D4050E}"/>
              </a:ext>
            </a:extLst>
          </p:cNvPr>
          <p:cNvSpPr>
            <a:spLocks noGrp="1"/>
          </p:cNvSpPr>
          <p:nvPr>
            <p:ph type="title"/>
          </p:nvPr>
        </p:nvSpPr>
        <p:spPr>
          <a:xfrm>
            <a:off x="489255" y="588356"/>
            <a:ext cx="5285089" cy="1322972"/>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333A7848-7DA9-D245-808E-38FA212DEB0C}"/>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767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 White option 4">
    <p:spTree>
      <p:nvGrpSpPr>
        <p:cNvPr id="1" name=""/>
        <p:cNvGrpSpPr/>
        <p:nvPr/>
      </p:nvGrpSpPr>
      <p:grpSpPr>
        <a:xfrm>
          <a:off x="0" y="0"/>
          <a:ext cx="0" cy="0"/>
          <a:chOff x="0" y="0"/>
          <a:chExt cx="0" cy="0"/>
        </a:xfrm>
      </p:grpSpPr>
      <p:sp>
        <p:nvSpPr>
          <p:cNvPr id="5" name="Rectangle 4"/>
          <p:cNvSpPr/>
          <p:nvPr/>
        </p:nvSpPr>
        <p:spPr>
          <a:xfrm>
            <a:off x="0" y="159026"/>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4" name="Picture 13" descr="A sign on the side of a building&#10;&#10;Description automatically generated">
            <a:extLst>
              <a:ext uri="{FF2B5EF4-FFF2-40B4-BE49-F238E27FC236}">
                <a16:creationId xmlns:a16="http://schemas.microsoft.com/office/drawing/2014/main" id="{7656571C-9B67-0742-8350-6E56403548B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5999" y="419100"/>
            <a:ext cx="5477936" cy="6019797"/>
          </a:xfrm>
          <a:prstGeom prst="rect">
            <a:avLst/>
          </a:prstGeom>
        </p:spPr>
      </p:pic>
      <p:sp>
        <p:nvSpPr>
          <p:cNvPr id="7" name="Title 8">
            <a:extLst>
              <a:ext uri="{FF2B5EF4-FFF2-40B4-BE49-F238E27FC236}">
                <a16:creationId xmlns:a16="http://schemas.microsoft.com/office/drawing/2014/main" id="{79388964-420B-BF4D-8DBF-CAFF1C3B6D02}"/>
              </a:ext>
            </a:extLst>
          </p:cNvPr>
          <p:cNvSpPr>
            <a:spLocks noGrp="1"/>
          </p:cNvSpPr>
          <p:nvPr>
            <p:ph type="title"/>
          </p:nvPr>
        </p:nvSpPr>
        <p:spPr>
          <a:xfrm>
            <a:off x="489255" y="588356"/>
            <a:ext cx="5285089" cy="1322972"/>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7B539C16-E252-7E4A-9ABE-B5367A682FD7}"/>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87350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 White option 4">
    <p:spTree>
      <p:nvGrpSpPr>
        <p:cNvPr id="1" name=""/>
        <p:cNvGrpSpPr/>
        <p:nvPr/>
      </p:nvGrpSpPr>
      <p:grpSpPr>
        <a:xfrm>
          <a:off x="0" y="0"/>
          <a:ext cx="0" cy="0"/>
          <a:chOff x="0" y="0"/>
          <a:chExt cx="0" cy="0"/>
        </a:xfrm>
      </p:grpSpPr>
      <p:sp>
        <p:nvSpPr>
          <p:cNvPr id="5" name="Rectangle 4"/>
          <p:cNvSpPr/>
          <p:nvPr userDrawn="1"/>
        </p:nvSpPr>
        <p:spPr>
          <a:xfrm>
            <a:off x="0" y="159026"/>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9" name="Picture 8" descr="A picture containing indoor, cabinet, wall&#10;&#10;Description automatically generated">
            <a:extLst>
              <a:ext uri="{FF2B5EF4-FFF2-40B4-BE49-F238E27FC236}">
                <a16:creationId xmlns:a16="http://schemas.microsoft.com/office/drawing/2014/main" id="{7085503F-3ACD-544D-A1FE-7E9AA2FB19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5998" y="419100"/>
            <a:ext cx="5477937" cy="6019797"/>
          </a:xfrm>
          <a:prstGeom prst="rect">
            <a:avLst/>
          </a:prstGeom>
        </p:spPr>
      </p:pic>
      <p:sp>
        <p:nvSpPr>
          <p:cNvPr id="7" name="Title 8">
            <a:extLst>
              <a:ext uri="{FF2B5EF4-FFF2-40B4-BE49-F238E27FC236}">
                <a16:creationId xmlns:a16="http://schemas.microsoft.com/office/drawing/2014/main" id="{977CE053-748F-F94F-9BDB-26FA721980F0}"/>
              </a:ext>
            </a:extLst>
          </p:cNvPr>
          <p:cNvSpPr>
            <a:spLocks noGrp="1"/>
          </p:cNvSpPr>
          <p:nvPr>
            <p:ph type="title"/>
          </p:nvPr>
        </p:nvSpPr>
        <p:spPr>
          <a:xfrm>
            <a:off x="489255" y="588356"/>
            <a:ext cx="5285089" cy="1322972"/>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E3B84B9-155B-1140-B4BB-62BBD0E79340}"/>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7534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 White option 4">
    <p:spTree>
      <p:nvGrpSpPr>
        <p:cNvPr id="1" name=""/>
        <p:cNvGrpSpPr/>
        <p:nvPr/>
      </p:nvGrpSpPr>
      <p:grpSpPr>
        <a:xfrm>
          <a:off x="0" y="0"/>
          <a:ext cx="0" cy="0"/>
          <a:chOff x="0" y="0"/>
          <a:chExt cx="0" cy="0"/>
        </a:xfrm>
      </p:grpSpPr>
      <p:sp>
        <p:nvSpPr>
          <p:cNvPr id="5" name="Rectangle 4"/>
          <p:cNvSpPr/>
          <p:nvPr/>
        </p:nvSpPr>
        <p:spPr>
          <a:xfrm>
            <a:off x="0" y="159026"/>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7" descr="A close up of a logo&#10;&#10;Description automatically generated">
            <a:extLst>
              <a:ext uri="{FF2B5EF4-FFF2-40B4-BE49-F238E27FC236}">
                <a16:creationId xmlns:a16="http://schemas.microsoft.com/office/drawing/2014/main" id="{A9AC8E03-D9CF-4419-A394-1206FE3124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7153" y="5983224"/>
            <a:ext cx="2499360" cy="874776"/>
          </a:xfrm>
          <a:prstGeom prst="rect">
            <a:avLst/>
          </a:prstGeom>
        </p:spPr>
      </p:pic>
      <p:pic>
        <p:nvPicPr>
          <p:cNvPr id="12" name="Picture 11" descr="A view of a city&#10;&#10;Description automatically generated">
            <a:extLst>
              <a:ext uri="{FF2B5EF4-FFF2-40B4-BE49-F238E27FC236}">
                <a16:creationId xmlns:a16="http://schemas.microsoft.com/office/drawing/2014/main" id="{61256C31-9270-B24B-8AE2-00346517F2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285"/>
          <a:stretch/>
        </p:blipFill>
        <p:spPr>
          <a:xfrm>
            <a:off x="5956664" y="419100"/>
            <a:ext cx="5714608" cy="6279875"/>
          </a:xfrm>
          <a:prstGeom prst="rect">
            <a:avLst/>
          </a:prstGeom>
        </p:spPr>
      </p:pic>
      <p:sp>
        <p:nvSpPr>
          <p:cNvPr id="7" name="Title 8">
            <a:extLst>
              <a:ext uri="{FF2B5EF4-FFF2-40B4-BE49-F238E27FC236}">
                <a16:creationId xmlns:a16="http://schemas.microsoft.com/office/drawing/2014/main" id="{64D4D538-7063-694D-BA0B-31A19B1A6FFC}"/>
              </a:ext>
            </a:extLst>
          </p:cNvPr>
          <p:cNvSpPr>
            <a:spLocks noGrp="1"/>
          </p:cNvSpPr>
          <p:nvPr>
            <p:ph type="title"/>
          </p:nvPr>
        </p:nvSpPr>
        <p:spPr>
          <a:xfrm>
            <a:off x="489255" y="588356"/>
            <a:ext cx="5285089" cy="1322972"/>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87BBF45E-241A-8C4F-B98D-2EDF716EC7E7}"/>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8110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Picture Placeholder 13"/>
          <p:cNvSpPr>
            <a:spLocks noGrp="1"/>
          </p:cNvSpPr>
          <p:nvPr>
            <p:ph type="pic" sz="quarter" idx="12"/>
          </p:nvPr>
        </p:nvSpPr>
        <p:spPr>
          <a:xfrm>
            <a:off x="6117168" y="418356"/>
            <a:ext cx="5533811" cy="6017555"/>
          </a:xfrm>
          <a:prstGeom prst="rect">
            <a:avLst/>
          </a:prstGeom>
          <a:solidFill>
            <a:schemeClr val="bg1">
              <a:lumMod val="85000"/>
            </a:schemeClr>
          </a:solidFill>
          <a:ln>
            <a:noFill/>
          </a:ln>
        </p:spPr>
        <p:txBody>
          <a:bodyPr anchor="ctr" anchorCtr="0"/>
          <a:lstStyle>
            <a:lvl1pPr marL="0" indent="0" algn="ctr">
              <a:buNone/>
              <a:defRPr/>
            </a:lvl1pPr>
          </a:lstStyle>
          <a:p>
            <a:pPr lvl="0"/>
            <a:r>
              <a:rPr lang="en-US" noProof="0"/>
              <a:t>Click icon to add picture</a:t>
            </a:r>
          </a:p>
        </p:txBody>
      </p:sp>
      <p:sp>
        <p:nvSpPr>
          <p:cNvPr id="7" name="Title 8">
            <a:extLst>
              <a:ext uri="{FF2B5EF4-FFF2-40B4-BE49-F238E27FC236}">
                <a16:creationId xmlns:a16="http://schemas.microsoft.com/office/drawing/2014/main" id="{610FA0CD-08FB-2E45-8180-D86BDB467B08}"/>
              </a:ext>
            </a:extLst>
          </p:cNvPr>
          <p:cNvSpPr>
            <a:spLocks noGrp="1"/>
          </p:cNvSpPr>
          <p:nvPr>
            <p:ph type="title"/>
          </p:nvPr>
        </p:nvSpPr>
        <p:spPr>
          <a:xfrm>
            <a:off x="489255" y="588356"/>
            <a:ext cx="5285089" cy="1322972"/>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8E33F84B-9A42-504F-9E05-1436C79D277E}"/>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8" name="Date Placeholder 3">
            <a:extLst>
              <a:ext uri="{FF2B5EF4-FFF2-40B4-BE49-F238E27FC236}">
                <a16:creationId xmlns:a16="http://schemas.microsoft.com/office/drawing/2014/main" id="{E129259D-D9AE-42E6-B2D3-33FF9FD59B7D}"/>
              </a:ext>
            </a:extLst>
          </p:cNvPr>
          <p:cNvSpPr txBox="1">
            <a:spLocks/>
          </p:cNvSpPr>
          <p:nvPr userDrawn="1"/>
        </p:nvSpPr>
        <p:spPr>
          <a:xfrm>
            <a:off x="508000" y="6356352"/>
            <a:ext cx="2844800" cy="366183"/>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sz="900">
                <a:latin typeface="+mj-lt"/>
                <a:cs typeface="Arial" panose="020B0604020202020204" pitchFamily="34" charset="0"/>
              </a:rPr>
              <a:t>The </a:t>
            </a:r>
            <a:r>
              <a:rPr lang="en-AU" sz="900">
                <a:latin typeface="+mj-lt"/>
                <a:cs typeface="Arial" panose="020B0604020202020204" pitchFamily="34" charset="0"/>
              </a:rPr>
              <a:t>University of Sydney</a:t>
            </a:r>
            <a:endParaRPr sz="900">
              <a:latin typeface="+mj-lt"/>
              <a:cs typeface="Arial" panose="020B0604020202020204" pitchFamily="34" charset="0"/>
            </a:endParaRPr>
          </a:p>
        </p:txBody>
      </p:sp>
      <p:sp>
        <p:nvSpPr>
          <p:cNvPr id="9" name="Slide Number Placeholder 5">
            <a:extLst>
              <a:ext uri="{FF2B5EF4-FFF2-40B4-BE49-F238E27FC236}">
                <a16:creationId xmlns:a16="http://schemas.microsoft.com/office/drawing/2014/main" id="{0FE2C107-0987-48B2-9301-5B686374BAC5}"/>
              </a:ext>
            </a:extLst>
          </p:cNvPr>
          <p:cNvSpPr txBox="1">
            <a:spLocks/>
          </p:cNvSpPr>
          <p:nvPr userDrawn="1"/>
        </p:nvSpPr>
        <p:spPr>
          <a:xfrm>
            <a:off x="8839200" y="6356352"/>
            <a:ext cx="2844800" cy="365125"/>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Page </a:t>
            </a:r>
            <a:fld id="{3B11C02F-2186-5E4E-90C0-5210A150EF90}" type="slidenum">
              <a:rPr lang="en-US" sz="900" smtClean="0"/>
              <a:pPr fontAlgn="auto">
                <a:spcBef>
                  <a:spcPts val="0"/>
                </a:spcBef>
                <a:spcAft>
                  <a:spcPts val="0"/>
                </a:spcAft>
                <a:defRPr/>
              </a:pPr>
              <a:t>‹#›</a:t>
            </a:fld>
            <a:endParaRPr lang="en-US" sz="900"/>
          </a:p>
        </p:txBody>
      </p:sp>
    </p:spTree>
    <p:extLst>
      <p:ext uri="{BB962C8B-B14F-4D97-AF65-F5344CB8AC3E}">
        <p14:creationId xmlns:p14="http://schemas.microsoft.com/office/powerpoint/2010/main" val="53510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0"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3" name="Picture 12" descr="A view of a city street&#10;&#10;Description automatically generated">
            <a:extLst>
              <a:ext uri="{FF2B5EF4-FFF2-40B4-BE49-F238E27FC236}">
                <a16:creationId xmlns:a16="http://schemas.microsoft.com/office/drawing/2014/main" id="{63312DD7-C717-A94A-9B5F-6550C2610B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0365" y="-1"/>
            <a:ext cx="6101636" cy="6858000"/>
          </a:xfrm>
          <a:prstGeom prst="rect">
            <a:avLst/>
          </a:prstGeom>
        </p:spPr>
      </p:pic>
      <p:sp>
        <p:nvSpPr>
          <p:cNvPr id="7" name="Title 8">
            <a:extLst>
              <a:ext uri="{FF2B5EF4-FFF2-40B4-BE49-F238E27FC236}">
                <a16:creationId xmlns:a16="http://schemas.microsoft.com/office/drawing/2014/main" id="{B7BF95FE-2C8C-1143-AEE5-415586951E2F}"/>
              </a:ext>
            </a:extLst>
          </p:cNvPr>
          <p:cNvSpPr>
            <a:spLocks noGrp="1"/>
          </p:cNvSpPr>
          <p:nvPr>
            <p:ph type="title"/>
          </p:nvPr>
        </p:nvSpPr>
        <p:spPr>
          <a:xfrm>
            <a:off x="509179" y="588356"/>
            <a:ext cx="5265165" cy="1322972"/>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A93CB376-C0CB-ED45-B607-FE09FC31D218}"/>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57332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A close up of a logo&#10;&#10;Description automatically generated">
            <a:extLst>
              <a:ext uri="{FF2B5EF4-FFF2-40B4-BE49-F238E27FC236}">
                <a16:creationId xmlns:a16="http://schemas.microsoft.com/office/drawing/2014/main" id="{396E9556-837F-4DA9-91CD-BD19A69947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sp>
        <p:nvSpPr>
          <p:cNvPr id="6" name="Title 8">
            <a:extLst>
              <a:ext uri="{FF2B5EF4-FFF2-40B4-BE49-F238E27FC236}">
                <a16:creationId xmlns:a16="http://schemas.microsoft.com/office/drawing/2014/main" id="{63F1E73F-993F-2743-A4D6-C74AC29EA7CE}"/>
              </a:ext>
            </a:extLst>
          </p:cNvPr>
          <p:cNvSpPr>
            <a:spLocks noGrp="1"/>
          </p:cNvSpPr>
          <p:nvPr>
            <p:ph type="title"/>
          </p:nvPr>
        </p:nvSpPr>
        <p:spPr>
          <a:xfrm>
            <a:off x="489255" y="588356"/>
            <a:ext cx="5285089" cy="1322972"/>
          </a:xfrm>
          <a:prstGeom prst="rect">
            <a:avLst/>
          </a:prstGeom>
        </p:spPr>
        <p:txBody>
          <a:bodyPr anchor="t"/>
          <a:lstStyle>
            <a:lvl1pPr>
              <a:defRPr sz="3000">
                <a:solidFill>
                  <a:srgbClr val="E64626"/>
                </a:solidFill>
                <a:latin typeface="+mj-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F50306BA-4DCA-6643-9EAE-3C143CE3849A}"/>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05297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3605-FFBB-DF40-9F65-A763316E8C46}"/>
              </a:ext>
            </a:extLst>
          </p:cNvPr>
          <p:cNvSpPr>
            <a:spLocks noGrp="1"/>
          </p:cNvSpPr>
          <p:nvPr>
            <p:ph type="title"/>
          </p:nvPr>
        </p:nvSpPr>
        <p:spPr>
          <a:xfrm>
            <a:off x="478367" y="501652"/>
            <a:ext cx="11235267" cy="6471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38F0D4-8996-1340-9692-21C5B4DC5D31}"/>
              </a:ext>
            </a:extLst>
          </p:cNvPr>
          <p:cNvSpPr>
            <a:spLocks noGrp="1"/>
          </p:cNvSpPr>
          <p:nvPr>
            <p:ph idx="1"/>
          </p:nvPr>
        </p:nvSpPr>
        <p:spPr>
          <a:xfrm>
            <a:off x="478368" y="1358903"/>
            <a:ext cx="11235265" cy="4767263"/>
          </a:xfrm>
        </p:spPr>
        <p:txBody>
          <a:bodyPr>
            <a:noAutofit/>
          </a:bodyPr>
          <a:lstStyle>
            <a:lvl1pPr fontAlgn="auto">
              <a:spcAft>
                <a:spcPts val="450"/>
              </a:spcAft>
              <a:buFont typeface="Lucida Grande"/>
              <a:buChar char="–"/>
              <a:defRPr sz="2400" b="0"/>
            </a:lvl1pPr>
          </a:lstStyle>
          <a:p>
            <a:pPr fontAlgn="auto">
              <a:spcAft>
                <a:spcPts val="0"/>
              </a:spcAft>
              <a:defRPr/>
            </a:pPr>
            <a:r>
              <a:rPr lang="en-US" b="1">
                <a:ea typeface="+mn-ea"/>
              </a:rPr>
              <a:t>Sub-heading bold… 24pt</a:t>
            </a:r>
          </a:p>
          <a:p>
            <a:pPr fontAlgn="auto">
              <a:spcAft>
                <a:spcPts val="450"/>
              </a:spcAft>
              <a:defRPr/>
            </a:pPr>
            <a:r>
              <a:rPr lang="en-US">
                <a:solidFill>
                  <a:prstClr val="black"/>
                </a:solidFill>
                <a:ea typeface="+mn-ea"/>
              </a:rPr>
              <a:t>Body copy… 24pt</a:t>
            </a:r>
          </a:p>
          <a:p>
            <a:pPr fontAlgn="auto">
              <a:spcAft>
                <a:spcPts val="450"/>
              </a:spcAft>
              <a:buFont typeface="Lucida Grande"/>
              <a:buChar char="–"/>
              <a:defRPr/>
            </a:pPr>
            <a:r>
              <a:rPr lang="en-US">
                <a:solidFill>
                  <a:prstClr val="black"/>
                </a:solidFill>
                <a:ea typeface="+mn-ea"/>
              </a:rPr>
              <a:t>Bullet point… 24pt</a:t>
            </a:r>
          </a:p>
          <a:p>
            <a:pPr fontAlgn="auto">
              <a:spcAft>
                <a:spcPts val="450"/>
              </a:spcAft>
              <a:buFont typeface="Lucida Grande"/>
              <a:buChar char="–"/>
              <a:defRPr/>
            </a:pPr>
            <a:r>
              <a:rPr lang="en-US">
                <a:solidFill>
                  <a:prstClr val="black"/>
                </a:solidFill>
                <a:ea typeface="+mn-ea"/>
              </a:rPr>
              <a:t>Bullet point</a:t>
            </a:r>
          </a:p>
        </p:txBody>
      </p:sp>
      <p:graphicFrame>
        <p:nvGraphicFramePr>
          <p:cNvPr id="4" name="Table 3">
            <a:extLst>
              <a:ext uri="{FF2B5EF4-FFF2-40B4-BE49-F238E27FC236}">
                <a16:creationId xmlns:a16="http://schemas.microsoft.com/office/drawing/2014/main" id="{53F5080A-DFFE-664C-B514-2BB0E750C953}"/>
              </a:ext>
            </a:extLst>
          </p:cNvPr>
          <p:cNvGraphicFramePr>
            <a:graphicFrameLocks noGrp="1"/>
          </p:cNvGraphicFramePr>
          <p:nvPr userDrawn="1">
            <p:extLst>
              <p:ext uri="{D42A27DB-BD31-4B8C-83A1-F6EECF244321}">
                <p14:modId xmlns:p14="http://schemas.microsoft.com/office/powerpoint/2010/main" val="739925918"/>
              </p:ext>
            </p:extLst>
          </p:nvPr>
        </p:nvGraphicFramePr>
        <p:xfrm>
          <a:off x="478365" y="3326480"/>
          <a:ext cx="11235264" cy="2799685"/>
        </p:xfrm>
        <a:graphic>
          <a:graphicData uri="http://schemas.openxmlformats.org/drawingml/2006/table">
            <a:tbl>
              <a:tblPr firstRow="1" bandRow="1">
                <a:tableStyleId>{0660B408-B3CF-4A94-85FC-2B1E0A45F4A2}</a:tableStyleId>
              </a:tblPr>
              <a:tblGrid>
                <a:gridCol w="3745088">
                  <a:extLst>
                    <a:ext uri="{9D8B030D-6E8A-4147-A177-3AD203B41FA5}">
                      <a16:colId xmlns:a16="http://schemas.microsoft.com/office/drawing/2014/main" val="20000"/>
                    </a:ext>
                  </a:extLst>
                </a:gridCol>
                <a:gridCol w="3745088">
                  <a:extLst>
                    <a:ext uri="{9D8B030D-6E8A-4147-A177-3AD203B41FA5}">
                      <a16:colId xmlns:a16="http://schemas.microsoft.com/office/drawing/2014/main" val="20001"/>
                    </a:ext>
                  </a:extLst>
                </a:gridCol>
                <a:gridCol w="3745088">
                  <a:extLst>
                    <a:ext uri="{9D8B030D-6E8A-4147-A177-3AD203B41FA5}">
                      <a16:colId xmlns:a16="http://schemas.microsoft.com/office/drawing/2014/main" val="20002"/>
                    </a:ext>
                  </a:extLst>
                </a:gridCol>
              </a:tblGrid>
              <a:tr h="559937">
                <a:tc>
                  <a:txBody>
                    <a:bodyPr/>
                    <a:lstStyle/>
                    <a:p>
                      <a:r>
                        <a:rPr lang="en-US" sz="2400">
                          <a:latin typeface="Tw Cen MT"/>
                          <a:cs typeface="Tw Cen MT"/>
                        </a:rPr>
                        <a:t>Heading</a:t>
                      </a:r>
                      <a:r>
                        <a:rPr lang="en-US" sz="2400" baseline="0">
                          <a:latin typeface="Tw Cen MT"/>
                          <a:cs typeface="Tw Cen MT"/>
                        </a:rPr>
                        <a:t> 1</a:t>
                      </a:r>
                      <a:endParaRPr lang="en-US" sz="2400">
                        <a:latin typeface="Tw Cen MT"/>
                        <a:cs typeface="Tw Cen MT"/>
                      </a:endParaRPr>
                    </a:p>
                  </a:txBody>
                  <a:tcPr>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2</a:t>
                      </a:r>
                      <a:endParaRPr lang="en-US" sz="2400">
                        <a:latin typeface="Tw Cen MT"/>
                        <a:cs typeface="Tw Cen MT"/>
                      </a:endParaRPr>
                    </a:p>
                  </a:txBody>
                  <a:tcPr>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3</a:t>
                      </a:r>
                      <a:endParaRPr lang="en-US" sz="2400">
                        <a:latin typeface="Tw Cen MT"/>
                        <a:cs typeface="Tw Cen MT"/>
                      </a:endParaRPr>
                    </a:p>
                  </a:txBody>
                  <a:tcPr>
                    <a:lnB w="6350" cap="flat" cmpd="sng" algn="ctr">
                      <a:solidFill>
                        <a:srgbClr val="F05133"/>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59937">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en-US" sz="2400">
                          <a:latin typeface="Tw Cen MT"/>
                          <a:cs typeface="Tw Cen MT"/>
                        </a:rPr>
                        <a:t>Body</a:t>
                      </a:r>
                      <a:r>
                        <a:rPr lang="en-US" sz="2400" baseline="0">
                          <a:latin typeface="Tw Cen MT"/>
                          <a:cs typeface="Tw Cen MT"/>
                        </a:rPr>
                        <a:t> copy</a:t>
                      </a:r>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1"/>
                  </a:ext>
                </a:extLst>
              </a:tr>
              <a:tr h="559937">
                <a:tc>
                  <a:txBody>
                    <a:bodyPr/>
                    <a:lstStyle/>
                    <a:p>
                      <a:r>
                        <a:rPr lang="en-US" sz="2400">
                          <a:latin typeface="Tw Cen MT"/>
                          <a:cs typeface="Tw Cen MT"/>
                        </a:rPr>
                        <a:t>xxx</a:t>
                      </a: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2"/>
                  </a:ext>
                </a:extLst>
              </a:tr>
              <a:tr h="559937">
                <a:tc>
                  <a:txBody>
                    <a:bodyPr/>
                    <a:lstStyle/>
                    <a:p>
                      <a:r>
                        <a:rPr lang="en-US" sz="2400">
                          <a:latin typeface="Tw Cen MT"/>
                          <a:cs typeface="Tw Cen MT"/>
                        </a:rPr>
                        <a:t>xxx</a:t>
                      </a: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3"/>
                  </a:ext>
                </a:extLst>
              </a:tr>
              <a:tr h="559937">
                <a:tc>
                  <a:txBody>
                    <a:bodyPr/>
                    <a:lstStyle/>
                    <a:p>
                      <a:r>
                        <a:rPr lang="en-US" sz="2400">
                          <a:latin typeface="Tw Cen MT"/>
                          <a:cs typeface="Tw Cen MT"/>
                        </a:rPr>
                        <a:t>xxx</a:t>
                      </a:r>
                    </a:p>
                  </a:txBody>
                  <a:tcPr>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3555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3605-FFBB-DF40-9F65-A763316E8C46}"/>
              </a:ext>
            </a:extLst>
          </p:cNvPr>
          <p:cNvSpPr>
            <a:spLocks noGrp="1"/>
          </p:cNvSpPr>
          <p:nvPr>
            <p:ph type="title"/>
          </p:nvPr>
        </p:nvSpPr>
        <p:spPr>
          <a:xfrm>
            <a:off x="478367" y="501652"/>
            <a:ext cx="11235267" cy="6471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38F0D4-8996-1340-9692-21C5B4DC5D31}"/>
              </a:ext>
            </a:extLst>
          </p:cNvPr>
          <p:cNvSpPr>
            <a:spLocks noGrp="1"/>
          </p:cNvSpPr>
          <p:nvPr>
            <p:ph idx="1"/>
          </p:nvPr>
        </p:nvSpPr>
        <p:spPr>
          <a:xfrm>
            <a:off x="478368" y="1358903"/>
            <a:ext cx="11235265" cy="4767263"/>
          </a:xfrm>
        </p:spPr>
        <p:txBody>
          <a:bodyPr>
            <a:noAutofit/>
          </a:bodyPr>
          <a:lstStyle>
            <a:lvl1pPr fontAlgn="auto">
              <a:spcAft>
                <a:spcPts val="450"/>
              </a:spcAft>
              <a:buFont typeface="Lucida Grande"/>
              <a:buChar char="–"/>
              <a:defRPr sz="2400" b="0"/>
            </a:lvl1pPr>
          </a:lstStyle>
          <a:p>
            <a:pPr fontAlgn="auto">
              <a:spcAft>
                <a:spcPts val="0"/>
              </a:spcAft>
              <a:defRPr/>
            </a:pPr>
            <a:r>
              <a:rPr lang="en-US" b="1">
                <a:ea typeface="+mn-ea"/>
              </a:rPr>
              <a:t>Sub-heading bold… 24pt</a:t>
            </a:r>
          </a:p>
          <a:p>
            <a:pPr fontAlgn="auto">
              <a:spcAft>
                <a:spcPts val="450"/>
              </a:spcAft>
              <a:defRPr/>
            </a:pPr>
            <a:r>
              <a:rPr lang="en-US">
                <a:solidFill>
                  <a:prstClr val="black"/>
                </a:solidFill>
                <a:ea typeface="+mn-ea"/>
              </a:rPr>
              <a:t>Body copy… 24pt</a:t>
            </a:r>
          </a:p>
          <a:p>
            <a:pPr fontAlgn="auto">
              <a:spcAft>
                <a:spcPts val="450"/>
              </a:spcAft>
              <a:buFont typeface="Lucida Grande"/>
              <a:buChar char="–"/>
              <a:defRPr/>
            </a:pPr>
            <a:r>
              <a:rPr lang="en-US">
                <a:solidFill>
                  <a:prstClr val="black"/>
                </a:solidFill>
                <a:ea typeface="+mn-ea"/>
              </a:rPr>
              <a:t>Bullet point… 24pt</a:t>
            </a:r>
          </a:p>
          <a:p>
            <a:pPr fontAlgn="auto">
              <a:spcAft>
                <a:spcPts val="450"/>
              </a:spcAft>
              <a:buFont typeface="Lucida Grande"/>
              <a:buChar char="–"/>
              <a:defRPr/>
            </a:pPr>
            <a:r>
              <a:rPr lang="en-US">
                <a:solidFill>
                  <a:prstClr val="black"/>
                </a:solidFill>
                <a:ea typeface="+mn-ea"/>
              </a:rPr>
              <a:t>Bullet point</a:t>
            </a:r>
          </a:p>
        </p:txBody>
      </p:sp>
      <p:graphicFrame>
        <p:nvGraphicFramePr>
          <p:cNvPr id="4" name="Table 3">
            <a:extLst>
              <a:ext uri="{FF2B5EF4-FFF2-40B4-BE49-F238E27FC236}">
                <a16:creationId xmlns:a16="http://schemas.microsoft.com/office/drawing/2014/main" id="{53F5080A-DFFE-664C-B514-2BB0E750C953}"/>
              </a:ext>
            </a:extLst>
          </p:cNvPr>
          <p:cNvGraphicFramePr>
            <a:graphicFrameLocks noGrp="1"/>
          </p:cNvGraphicFramePr>
          <p:nvPr userDrawn="1">
            <p:extLst>
              <p:ext uri="{D42A27DB-BD31-4B8C-83A1-F6EECF244321}">
                <p14:modId xmlns:p14="http://schemas.microsoft.com/office/powerpoint/2010/main" val="739925918"/>
              </p:ext>
            </p:extLst>
          </p:nvPr>
        </p:nvGraphicFramePr>
        <p:xfrm>
          <a:off x="478365" y="3326480"/>
          <a:ext cx="11235264" cy="2799685"/>
        </p:xfrm>
        <a:graphic>
          <a:graphicData uri="http://schemas.openxmlformats.org/drawingml/2006/table">
            <a:tbl>
              <a:tblPr firstRow="1" bandRow="1">
                <a:tableStyleId>{0660B408-B3CF-4A94-85FC-2B1E0A45F4A2}</a:tableStyleId>
              </a:tblPr>
              <a:tblGrid>
                <a:gridCol w="3745088">
                  <a:extLst>
                    <a:ext uri="{9D8B030D-6E8A-4147-A177-3AD203B41FA5}">
                      <a16:colId xmlns:a16="http://schemas.microsoft.com/office/drawing/2014/main" val="20000"/>
                    </a:ext>
                  </a:extLst>
                </a:gridCol>
                <a:gridCol w="3745088">
                  <a:extLst>
                    <a:ext uri="{9D8B030D-6E8A-4147-A177-3AD203B41FA5}">
                      <a16:colId xmlns:a16="http://schemas.microsoft.com/office/drawing/2014/main" val="20001"/>
                    </a:ext>
                  </a:extLst>
                </a:gridCol>
                <a:gridCol w="3745088">
                  <a:extLst>
                    <a:ext uri="{9D8B030D-6E8A-4147-A177-3AD203B41FA5}">
                      <a16:colId xmlns:a16="http://schemas.microsoft.com/office/drawing/2014/main" val="20002"/>
                    </a:ext>
                  </a:extLst>
                </a:gridCol>
              </a:tblGrid>
              <a:tr h="559937">
                <a:tc>
                  <a:txBody>
                    <a:bodyPr/>
                    <a:lstStyle/>
                    <a:p>
                      <a:r>
                        <a:rPr lang="en-US" sz="2400">
                          <a:latin typeface="Tw Cen MT"/>
                          <a:cs typeface="Tw Cen MT"/>
                        </a:rPr>
                        <a:t>Heading</a:t>
                      </a:r>
                      <a:r>
                        <a:rPr lang="en-US" sz="2400" baseline="0">
                          <a:latin typeface="Tw Cen MT"/>
                          <a:cs typeface="Tw Cen MT"/>
                        </a:rPr>
                        <a:t> 1</a:t>
                      </a:r>
                      <a:endParaRPr lang="en-US" sz="2400">
                        <a:latin typeface="Tw Cen MT"/>
                        <a:cs typeface="Tw Cen MT"/>
                      </a:endParaRPr>
                    </a:p>
                  </a:txBody>
                  <a:tcPr>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2</a:t>
                      </a:r>
                      <a:endParaRPr lang="en-US" sz="2400">
                        <a:latin typeface="Tw Cen MT"/>
                        <a:cs typeface="Tw Cen MT"/>
                      </a:endParaRPr>
                    </a:p>
                  </a:txBody>
                  <a:tcPr>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3</a:t>
                      </a:r>
                      <a:endParaRPr lang="en-US" sz="2400">
                        <a:latin typeface="Tw Cen MT"/>
                        <a:cs typeface="Tw Cen MT"/>
                      </a:endParaRPr>
                    </a:p>
                  </a:txBody>
                  <a:tcPr>
                    <a:lnB w="6350" cap="flat" cmpd="sng" algn="ctr">
                      <a:solidFill>
                        <a:srgbClr val="F05133"/>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59937">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en-US" sz="2400">
                          <a:latin typeface="Tw Cen MT"/>
                          <a:cs typeface="Tw Cen MT"/>
                        </a:rPr>
                        <a:t>Body</a:t>
                      </a:r>
                      <a:r>
                        <a:rPr lang="en-US" sz="2400" baseline="0">
                          <a:latin typeface="Tw Cen MT"/>
                          <a:cs typeface="Tw Cen MT"/>
                        </a:rPr>
                        <a:t> copy</a:t>
                      </a:r>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1"/>
                  </a:ext>
                </a:extLst>
              </a:tr>
              <a:tr h="559937">
                <a:tc>
                  <a:txBody>
                    <a:bodyPr/>
                    <a:lstStyle/>
                    <a:p>
                      <a:r>
                        <a:rPr lang="en-US" sz="2400">
                          <a:latin typeface="Tw Cen MT"/>
                          <a:cs typeface="Tw Cen MT"/>
                        </a:rPr>
                        <a:t>xxx</a:t>
                      </a: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2"/>
                  </a:ext>
                </a:extLst>
              </a:tr>
              <a:tr h="559937">
                <a:tc>
                  <a:txBody>
                    <a:bodyPr/>
                    <a:lstStyle/>
                    <a:p>
                      <a:r>
                        <a:rPr lang="en-US" sz="2400">
                          <a:latin typeface="Tw Cen MT"/>
                          <a:cs typeface="Tw Cen MT"/>
                        </a:rPr>
                        <a:t>xxx</a:t>
                      </a: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3"/>
                  </a:ext>
                </a:extLst>
              </a:tr>
              <a:tr h="559937">
                <a:tc>
                  <a:txBody>
                    <a:bodyPr/>
                    <a:lstStyle/>
                    <a:p>
                      <a:r>
                        <a:rPr lang="en-US" sz="2400">
                          <a:latin typeface="Tw Cen MT"/>
                          <a:cs typeface="Tw Cen MT"/>
                        </a:rPr>
                        <a:t>xxx</a:t>
                      </a:r>
                    </a:p>
                  </a:txBody>
                  <a:tcPr>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3555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69" y="1358903"/>
            <a:ext cx="11104033" cy="4767263"/>
          </a:xfrm>
          <a:prstGeom prst="rect">
            <a:avLst/>
          </a:prstGeom>
        </p:spPr>
        <p:txBody>
          <a:bodyPr/>
          <a:lstStyle>
            <a:lvl1pPr>
              <a:lnSpc>
                <a:spcPct val="90000"/>
              </a:lnSpc>
              <a:defRPr/>
            </a:lvl1pPr>
            <a:lvl2pPr marL="557213" indent="-214313">
              <a:lnSpc>
                <a:spcPct val="90000"/>
              </a:lnSpc>
              <a:buFont typeface="Lucida Grande"/>
              <a:buChar char="–"/>
              <a:defRPr sz="2400"/>
            </a:lvl2pPr>
            <a:lvl3pPr>
              <a:lnSpc>
                <a:spcPct val="90000"/>
              </a:lnSpc>
              <a:defRPr sz="2400"/>
            </a:lvl3p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3D16220-4F50-6A45-8A5C-0AB56F7CE96C}"/>
              </a:ext>
            </a:extLst>
          </p:cNvPr>
          <p:cNvSpPr>
            <a:spLocks noGrp="1"/>
          </p:cNvSpPr>
          <p:nvPr>
            <p:ph type="title" hasCustomPrompt="1"/>
          </p:nvPr>
        </p:nvSpPr>
        <p:spPr bwMode="auto">
          <a:xfrm>
            <a:off x="478367" y="501652"/>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 </a:t>
            </a:r>
          </a:p>
        </p:txBody>
      </p:sp>
    </p:spTree>
    <p:extLst>
      <p:ext uri="{BB962C8B-B14F-4D97-AF65-F5344CB8AC3E}">
        <p14:creationId xmlns:p14="http://schemas.microsoft.com/office/powerpoint/2010/main" val="118049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wo Content ">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0A60416-C836-0E45-976A-13A986DE89E8}"/>
              </a:ext>
            </a:extLst>
          </p:cNvPr>
          <p:cNvSpPr>
            <a:spLocks noGrp="1"/>
          </p:cNvSpPr>
          <p:nvPr>
            <p:ph type="title" hasCustomPrompt="1"/>
          </p:nvPr>
        </p:nvSpPr>
        <p:spPr bwMode="auto">
          <a:xfrm>
            <a:off x="478367" y="501652"/>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7" name="Content Placeholder 2">
            <a:extLst>
              <a:ext uri="{FF2B5EF4-FFF2-40B4-BE49-F238E27FC236}">
                <a16:creationId xmlns:a16="http://schemas.microsoft.com/office/drawing/2014/main" id="{8337E35D-E929-4CDD-AFA3-DDA5D95A9F9F}"/>
              </a:ext>
            </a:extLst>
          </p:cNvPr>
          <p:cNvSpPr>
            <a:spLocks noGrp="1"/>
          </p:cNvSpPr>
          <p:nvPr>
            <p:ph sz="half" idx="10"/>
          </p:nvPr>
        </p:nvSpPr>
        <p:spPr>
          <a:xfrm>
            <a:off x="478367" y="1359926"/>
            <a:ext cx="5384800" cy="4525963"/>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DBCD8866-5C79-4769-B022-E56134A505BB}"/>
              </a:ext>
            </a:extLst>
          </p:cNvPr>
          <p:cNvSpPr>
            <a:spLocks noGrp="1"/>
          </p:cNvSpPr>
          <p:nvPr>
            <p:ph sz="half" idx="11"/>
          </p:nvPr>
        </p:nvSpPr>
        <p:spPr>
          <a:xfrm>
            <a:off x="6328833" y="1359926"/>
            <a:ext cx="5384800" cy="4525963"/>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99059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8367" y="1360488"/>
            <a:ext cx="5384800" cy="4525400"/>
          </a:xfrm>
          <a:prstGeom prst="rect">
            <a:avLst/>
          </a:prstGeom>
        </p:spPr>
        <p:txBody>
          <a:bodyPr/>
          <a:lstStyle>
            <a:lvl1pPr marL="0" indent="0">
              <a:buNone/>
              <a:defRPr/>
            </a:lvl1pPr>
          </a:lstStyle>
          <a:p>
            <a:pPr lvl="0"/>
            <a:r>
              <a:rPr lang="en-US" noProof="0"/>
              <a:t>Click icon to add picture</a:t>
            </a:r>
          </a:p>
        </p:txBody>
      </p:sp>
      <p:sp>
        <p:nvSpPr>
          <p:cNvPr id="8" name="Text Placeholder 2">
            <a:extLst>
              <a:ext uri="{FF2B5EF4-FFF2-40B4-BE49-F238E27FC236}">
                <a16:creationId xmlns:a16="http://schemas.microsoft.com/office/drawing/2014/main" id="{6B9C7BF1-6F0E-974D-9D90-8D2E3B8614D2}"/>
              </a:ext>
            </a:extLst>
          </p:cNvPr>
          <p:cNvSpPr>
            <a:spLocks noGrp="1"/>
          </p:cNvSpPr>
          <p:nvPr>
            <p:ph type="body" sz="quarter" idx="13" hasCustomPrompt="1"/>
          </p:nvPr>
        </p:nvSpPr>
        <p:spPr>
          <a:xfrm>
            <a:off x="480001" y="5939717"/>
            <a:ext cx="11102401" cy="416632"/>
          </a:xfrm>
        </p:spPr>
        <p:txBody>
          <a:bodyPr lIns="0" tIns="0" rIns="0" bIns="0"/>
          <a:lstStyle>
            <a:lvl1pPr marL="0" indent="0">
              <a:buNone/>
              <a:defRPr sz="1000"/>
            </a:lvl1pPr>
          </a:lstStyle>
          <a:p>
            <a:pPr lvl="0"/>
            <a:r>
              <a:rPr lang="en-US"/>
              <a:t>* Include source</a:t>
            </a:r>
          </a:p>
        </p:txBody>
      </p:sp>
      <p:sp>
        <p:nvSpPr>
          <p:cNvPr id="9" name="Title Placeholder 1">
            <a:extLst>
              <a:ext uri="{FF2B5EF4-FFF2-40B4-BE49-F238E27FC236}">
                <a16:creationId xmlns:a16="http://schemas.microsoft.com/office/drawing/2014/main" id="{1A6E8EBA-F725-4134-BDCE-9523A37EB37D}"/>
              </a:ext>
            </a:extLst>
          </p:cNvPr>
          <p:cNvSpPr>
            <a:spLocks noGrp="1"/>
          </p:cNvSpPr>
          <p:nvPr>
            <p:ph type="title" hasCustomPrompt="1"/>
          </p:nvPr>
        </p:nvSpPr>
        <p:spPr bwMode="auto">
          <a:xfrm>
            <a:off x="478367" y="501652"/>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10" name="Content Placeholder 3">
            <a:extLst>
              <a:ext uri="{FF2B5EF4-FFF2-40B4-BE49-F238E27FC236}">
                <a16:creationId xmlns:a16="http://schemas.microsoft.com/office/drawing/2014/main" id="{F396C485-F9F3-4645-B4AF-D94B2D375008}"/>
              </a:ext>
            </a:extLst>
          </p:cNvPr>
          <p:cNvSpPr>
            <a:spLocks noGrp="1"/>
          </p:cNvSpPr>
          <p:nvPr>
            <p:ph sz="half" idx="14"/>
          </p:nvPr>
        </p:nvSpPr>
        <p:spPr>
          <a:xfrm>
            <a:off x="6328833" y="1359926"/>
            <a:ext cx="5384800" cy="4525963"/>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58245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478367" y="1360490"/>
            <a:ext cx="5384800" cy="4525399"/>
          </a:xfrm>
          <a:prstGeom prst="rect">
            <a:avLst/>
          </a:prstGeom>
        </p:spPr>
        <p:txBody>
          <a:bodyPr/>
          <a:lstStyle>
            <a:lvl1pPr marL="0" indent="0">
              <a:buNone/>
              <a:defRPr/>
            </a:lvl1pPr>
          </a:lstStyle>
          <a:p>
            <a:pPr lvl="0"/>
            <a:r>
              <a:rPr lang="en-US" noProof="0"/>
              <a:t>Click icon to add table</a:t>
            </a:r>
          </a:p>
        </p:txBody>
      </p:sp>
      <p:sp>
        <p:nvSpPr>
          <p:cNvPr id="6" name="Title Placeholder 1">
            <a:extLst>
              <a:ext uri="{FF2B5EF4-FFF2-40B4-BE49-F238E27FC236}">
                <a16:creationId xmlns:a16="http://schemas.microsoft.com/office/drawing/2014/main" id="{9842CB90-B2C6-9F49-B023-F8F8398B98F1}"/>
              </a:ext>
            </a:extLst>
          </p:cNvPr>
          <p:cNvSpPr>
            <a:spLocks noGrp="1"/>
          </p:cNvSpPr>
          <p:nvPr>
            <p:ph type="title" hasCustomPrompt="1"/>
          </p:nvPr>
        </p:nvSpPr>
        <p:spPr bwMode="auto">
          <a:xfrm>
            <a:off x="478367" y="501652"/>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9" name="Text Placeholder 2">
            <a:extLst>
              <a:ext uri="{FF2B5EF4-FFF2-40B4-BE49-F238E27FC236}">
                <a16:creationId xmlns:a16="http://schemas.microsoft.com/office/drawing/2014/main" id="{DCFEABC9-8CBC-4BFF-A091-0B1175D7A66C}"/>
              </a:ext>
            </a:extLst>
          </p:cNvPr>
          <p:cNvSpPr>
            <a:spLocks noGrp="1"/>
          </p:cNvSpPr>
          <p:nvPr>
            <p:ph type="body" sz="quarter" idx="13" hasCustomPrompt="1"/>
          </p:nvPr>
        </p:nvSpPr>
        <p:spPr>
          <a:xfrm>
            <a:off x="480001" y="5939717"/>
            <a:ext cx="11102401" cy="416632"/>
          </a:xfrm>
        </p:spPr>
        <p:txBody>
          <a:bodyPr lIns="0" tIns="0" rIns="0" bIns="0"/>
          <a:lstStyle>
            <a:lvl1pPr marL="0" indent="0">
              <a:buNone/>
              <a:defRPr sz="1000"/>
            </a:lvl1pPr>
          </a:lstStyle>
          <a:p>
            <a:pPr lvl="0"/>
            <a:r>
              <a:rPr lang="en-US"/>
              <a:t>* Include source</a:t>
            </a:r>
          </a:p>
        </p:txBody>
      </p:sp>
      <p:sp>
        <p:nvSpPr>
          <p:cNvPr id="10" name="Content Placeholder 3">
            <a:extLst>
              <a:ext uri="{FF2B5EF4-FFF2-40B4-BE49-F238E27FC236}">
                <a16:creationId xmlns:a16="http://schemas.microsoft.com/office/drawing/2014/main" id="{FC11E0B3-4BC6-4FDE-8A73-E95CF528DD93}"/>
              </a:ext>
            </a:extLst>
          </p:cNvPr>
          <p:cNvSpPr>
            <a:spLocks noGrp="1"/>
          </p:cNvSpPr>
          <p:nvPr>
            <p:ph sz="half" idx="14"/>
          </p:nvPr>
        </p:nvSpPr>
        <p:spPr>
          <a:xfrm>
            <a:off x="6328833" y="1359926"/>
            <a:ext cx="5384800" cy="4525963"/>
          </a:xfrm>
          <a:prstGeom prst="rect">
            <a:avLst/>
          </a:prstGeom>
        </p:spPr>
        <p:txBody>
          <a:bodyPr>
            <a:normAutofit/>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8238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478367" y="1360490"/>
            <a:ext cx="5384800" cy="4525399"/>
          </a:xfrm>
          <a:prstGeom prst="rect">
            <a:avLst/>
          </a:prstGeom>
        </p:spPr>
        <p:txBody>
          <a:bodyPr/>
          <a:lstStyle>
            <a:lvl1pPr marL="0" marR="0" indent="0" algn="l" defTabSz="342900"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p>
        </p:txBody>
      </p:sp>
      <p:sp>
        <p:nvSpPr>
          <p:cNvPr id="7" name="Title Placeholder 1">
            <a:extLst>
              <a:ext uri="{FF2B5EF4-FFF2-40B4-BE49-F238E27FC236}">
                <a16:creationId xmlns:a16="http://schemas.microsoft.com/office/drawing/2014/main" id="{A9E197AB-B83A-F542-A11A-CDE4241E8C70}"/>
              </a:ext>
            </a:extLst>
          </p:cNvPr>
          <p:cNvSpPr>
            <a:spLocks noGrp="1"/>
          </p:cNvSpPr>
          <p:nvPr>
            <p:ph type="title" hasCustomPrompt="1"/>
          </p:nvPr>
        </p:nvSpPr>
        <p:spPr bwMode="auto">
          <a:xfrm>
            <a:off x="478367" y="501652"/>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8" name="Text Placeholder 2">
            <a:extLst>
              <a:ext uri="{FF2B5EF4-FFF2-40B4-BE49-F238E27FC236}">
                <a16:creationId xmlns:a16="http://schemas.microsoft.com/office/drawing/2014/main" id="{FDEF6A8B-FE55-424B-91EF-87F23AFF3A8E}"/>
              </a:ext>
            </a:extLst>
          </p:cNvPr>
          <p:cNvSpPr>
            <a:spLocks noGrp="1"/>
          </p:cNvSpPr>
          <p:nvPr>
            <p:ph type="body" sz="quarter" idx="14" hasCustomPrompt="1"/>
          </p:nvPr>
        </p:nvSpPr>
        <p:spPr>
          <a:xfrm>
            <a:off x="480001" y="5939717"/>
            <a:ext cx="11102401" cy="416632"/>
          </a:xfrm>
        </p:spPr>
        <p:txBody>
          <a:bodyPr lIns="0" tIns="0" rIns="0" bIns="0"/>
          <a:lstStyle>
            <a:lvl1pPr marL="0" indent="0">
              <a:buNone/>
              <a:defRPr sz="1000"/>
            </a:lvl1pPr>
          </a:lstStyle>
          <a:p>
            <a:pPr lvl="0"/>
            <a:r>
              <a:rPr lang="en-US"/>
              <a:t>* Include source</a:t>
            </a:r>
          </a:p>
        </p:txBody>
      </p:sp>
      <p:sp>
        <p:nvSpPr>
          <p:cNvPr id="10" name="Content Placeholder 3">
            <a:extLst>
              <a:ext uri="{FF2B5EF4-FFF2-40B4-BE49-F238E27FC236}">
                <a16:creationId xmlns:a16="http://schemas.microsoft.com/office/drawing/2014/main" id="{FBDBDC34-494F-4FD9-8BD2-78F992CF9F94}"/>
              </a:ext>
            </a:extLst>
          </p:cNvPr>
          <p:cNvSpPr>
            <a:spLocks noGrp="1"/>
          </p:cNvSpPr>
          <p:nvPr>
            <p:ph sz="half" idx="15"/>
          </p:nvPr>
        </p:nvSpPr>
        <p:spPr>
          <a:xfrm>
            <a:off x="6328833" y="1359926"/>
            <a:ext cx="5384800" cy="4525963"/>
          </a:xfrm>
          <a:prstGeom prst="rect">
            <a:avLst/>
          </a:prstGeom>
        </p:spPr>
        <p:txBody>
          <a:bodyPr/>
          <a:lstStyle>
            <a:lvl1pPr>
              <a:defRPr sz="2400"/>
            </a:lvl1pPr>
            <a:lvl2pPr>
              <a:defRPr sz="2400"/>
            </a:lvl2pPr>
            <a:lvl3pPr>
              <a:defRPr sz="24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65977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8365" y="1358903"/>
            <a:ext cx="11235267" cy="4767263"/>
          </a:xfrm>
          <a:prstGeom prst="rect">
            <a:avLst/>
          </a:prstGeom>
        </p:spPr>
        <p:txBody>
          <a:bodyPr anchor="ctr" anchorCtr="1"/>
          <a:lstStyle>
            <a:lvl1pPr marL="0" indent="0" algn="ctr">
              <a:buNone/>
              <a:defRPr baseline="0"/>
            </a:lvl1pPr>
          </a:lstStyle>
          <a:p>
            <a:pPr lvl="0"/>
            <a:r>
              <a:rPr lang="en-US" noProof="0"/>
              <a:t>Click icon to add picture</a:t>
            </a:r>
          </a:p>
        </p:txBody>
      </p:sp>
      <p:sp>
        <p:nvSpPr>
          <p:cNvPr id="4" name="Title Placeholder 1">
            <a:extLst>
              <a:ext uri="{FF2B5EF4-FFF2-40B4-BE49-F238E27FC236}">
                <a16:creationId xmlns:a16="http://schemas.microsoft.com/office/drawing/2014/main" id="{716DB442-97F9-2241-AE70-FE1000B8FF4F}"/>
              </a:ext>
            </a:extLst>
          </p:cNvPr>
          <p:cNvSpPr>
            <a:spLocks noGrp="1"/>
          </p:cNvSpPr>
          <p:nvPr>
            <p:ph type="title" hasCustomPrompt="1"/>
          </p:nvPr>
        </p:nvSpPr>
        <p:spPr bwMode="auto">
          <a:xfrm>
            <a:off x="478367" y="501652"/>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1996099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861D717C-1AC4-394E-91B8-A016BB12DA1B}"/>
              </a:ext>
            </a:extLst>
          </p:cNvPr>
          <p:cNvSpPr>
            <a:spLocks noGrp="1"/>
          </p:cNvSpPr>
          <p:nvPr>
            <p:ph type="title" hasCustomPrompt="1"/>
          </p:nvPr>
        </p:nvSpPr>
        <p:spPr bwMode="auto">
          <a:xfrm>
            <a:off x="478367" y="501652"/>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160589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1"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9" name="Picture 8" descr="A picture containing outdoor, tree, sky, grass&#10;&#10;Description automatically generated">
            <a:extLst>
              <a:ext uri="{FF2B5EF4-FFF2-40B4-BE49-F238E27FC236}">
                <a16:creationId xmlns:a16="http://schemas.microsoft.com/office/drawing/2014/main" id="{FD846324-0975-4A42-9910-97B18EAE44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0362" y="0"/>
            <a:ext cx="6090012" cy="6858000"/>
          </a:xfrm>
          <a:prstGeom prst="rect">
            <a:avLst/>
          </a:prstGeom>
        </p:spPr>
      </p:pic>
      <p:sp>
        <p:nvSpPr>
          <p:cNvPr id="7" name="Title 8">
            <a:extLst>
              <a:ext uri="{FF2B5EF4-FFF2-40B4-BE49-F238E27FC236}">
                <a16:creationId xmlns:a16="http://schemas.microsoft.com/office/drawing/2014/main" id="{01B2F048-E8FC-8A4E-8DDE-647F5445BFE9}"/>
              </a:ext>
            </a:extLst>
          </p:cNvPr>
          <p:cNvSpPr>
            <a:spLocks noGrp="1"/>
          </p:cNvSpPr>
          <p:nvPr>
            <p:ph type="title"/>
          </p:nvPr>
        </p:nvSpPr>
        <p:spPr>
          <a:xfrm>
            <a:off x="509179" y="588356"/>
            <a:ext cx="5265165" cy="1322972"/>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A0F5EAC1-9F73-5641-AB32-0ED689CDEEB3}"/>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96333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8" name="Picture 7" descr="USY_MB1_PMS_1_Colour_Reversed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367" y="5905502"/>
            <a:ext cx="2048933"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478367" y="1173219"/>
            <a:ext cx="11235267" cy="647183"/>
          </a:xfrm>
          <a:prstGeom prst="rect">
            <a:avLst/>
          </a:prstGeom>
          <a:noFill/>
        </p:spPr>
        <p:txBody>
          <a:bodyPr/>
          <a:lstStyle>
            <a:lvl1pPr marL="0" indent="0">
              <a:lnSpc>
                <a:spcPct val="90000"/>
              </a:lnSpc>
              <a:buNone/>
              <a:defRPr sz="24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7" name="Picture Placeholder 13"/>
          <p:cNvSpPr>
            <a:spLocks noGrp="1"/>
          </p:cNvSpPr>
          <p:nvPr>
            <p:ph type="pic" sz="quarter" idx="12"/>
          </p:nvPr>
        </p:nvSpPr>
        <p:spPr>
          <a:xfrm>
            <a:off x="478367" y="1820401"/>
            <a:ext cx="11235267" cy="4535949"/>
          </a:xfrm>
          <a:prstGeom prst="rect">
            <a:avLst/>
          </a:prstGeom>
          <a:solidFill>
            <a:srgbClr val="D9D9D9"/>
          </a:solidFill>
        </p:spPr>
        <p:txBody>
          <a:bodyPr anchor="ctr" anchorCtr="0"/>
          <a:lstStyle>
            <a:lvl1pPr marL="0" indent="0" algn="ctr">
              <a:buNone/>
              <a:defRPr/>
            </a:lvl1pPr>
          </a:lstStyle>
          <a:p>
            <a:pPr lvl="0"/>
            <a:r>
              <a:rPr lang="en-US" noProof="0"/>
              <a:t>Click icon to add picture</a:t>
            </a:r>
          </a:p>
        </p:txBody>
      </p:sp>
      <p:sp>
        <p:nvSpPr>
          <p:cNvPr id="10" name="Title Placeholder 1">
            <a:extLst>
              <a:ext uri="{FF2B5EF4-FFF2-40B4-BE49-F238E27FC236}">
                <a16:creationId xmlns:a16="http://schemas.microsoft.com/office/drawing/2014/main" id="{8AB9FAD1-F758-AF4C-BAD5-AFAD67046B97}"/>
              </a:ext>
            </a:extLst>
          </p:cNvPr>
          <p:cNvSpPr>
            <a:spLocks noGrp="1"/>
          </p:cNvSpPr>
          <p:nvPr>
            <p:ph type="title" hasCustomPrompt="1"/>
          </p:nvPr>
        </p:nvSpPr>
        <p:spPr bwMode="auto">
          <a:xfrm>
            <a:off x="478367" y="501652"/>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941797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Divider -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82753-51C7-0C46-B853-1DBA86E4E95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8">
            <a:extLst>
              <a:ext uri="{FF2B5EF4-FFF2-40B4-BE49-F238E27FC236}">
                <a16:creationId xmlns:a16="http://schemas.microsoft.com/office/drawing/2014/main" id="{F6164CB4-EC8E-0144-9230-9A41AA8066A6}"/>
              </a:ext>
            </a:extLst>
          </p:cNvPr>
          <p:cNvSpPr>
            <a:spLocks noGrp="1"/>
          </p:cNvSpPr>
          <p:nvPr>
            <p:ph type="title" hasCustomPrompt="1"/>
          </p:nvPr>
        </p:nvSpPr>
        <p:spPr>
          <a:xfrm>
            <a:off x="509179" y="1617083"/>
            <a:ext cx="11209579" cy="708607"/>
          </a:xfrm>
        </p:spPr>
        <p:txBody>
          <a:bodyPr anchor="t"/>
          <a:lstStyle>
            <a:lvl1pPr algn="l">
              <a:defRPr sz="3000">
                <a:solidFill>
                  <a:schemeClr val="bg1"/>
                </a:solidFill>
              </a:defRPr>
            </a:lvl1pPr>
          </a:lstStyle>
          <a:p>
            <a:r>
              <a:rPr lang="en-US"/>
              <a:t>Title heading here</a:t>
            </a:r>
          </a:p>
        </p:txBody>
      </p:sp>
      <p:sp>
        <p:nvSpPr>
          <p:cNvPr id="10" name="Text Placeholder 4">
            <a:extLst>
              <a:ext uri="{FF2B5EF4-FFF2-40B4-BE49-F238E27FC236}">
                <a16:creationId xmlns:a16="http://schemas.microsoft.com/office/drawing/2014/main" id="{C7C3DC85-C5E4-9F4F-9A53-A30541465834}"/>
              </a:ext>
            </a:extLst>
          </p:cNvPr>
          <p:cNvSpPr>
            <a:spLocks noGrp="1"/>
          </p:cNvSpPr>
          <p:nvPr>
            <p:ph type="body" sz="quarter" idx="13" hasCustomPrompt="1"/>
          </p:nvPr>
        </p:nvSpPr>
        <p:spPr>
          <a:xfrm>
            <a:off x="510355" y="2469570"/>
            <a:ext cx="11208403" cy="708607"/>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a:t>
            </a:r>
          </a:p>
        </p:txBody>
      </p:sp>
      <p:pic>
        <p:nvPicPr>
          <p:cNvPr id="9" name="Picture 8">
            <a:extLst>
              <a:ext uri="{FF2B5EF4-FFF2-40B4-BE49-F238E27FC236}">
                <a16:creationId xmlns:a16="http://schemas.microsoft.com/office/drawing/2014/main" id="{C4F743E6-42C8-45D8-A63F-90FE0651F2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4401" y="5540400"/>
            <a:ext cx="2020316" cy="520700"/>
          </a:xfrm>
          <a:prstGeom prst="rect">
            <a:avLst/>
          </a:prstGeom>
        </p:spPr>
      </p:pic>
    </p:spTree>
    <p:extLst>
      <p:ext uri="{BB962C8B-B14F-4D97-AF65-F5344CB8AC3E}">
        <p14:creationId xmlns:p14="http://schemas.microsoft.com/office/powerpoint/2010/main" val="113176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277205-D819-0E49-850F-A3DCF077A5B8}"/>
              </a:ext>
            </a:extLst>
          </p:cNvPr>
          <p:cNvSpPr/>
          <p:nvPr userDrawn="1"/>
        </p:nvSpPr>
        <p:spPr>
          <a:xfrm>
            <a:off x="0" y="0"/>
            <a:ext cx="12192000" cy="6858000"/>
          </a:xfrm>
          <a:prstGeom prst="rect">
            <a:avLst/>
          </a:prstGeom>
          <a:solidFill>
            <a:srgbClr val="FFB800"/>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itle 8">
            <a:extLst>
              <a:ext uri="{FF2B5EF4-FFF2-40B4-BE49-F238E27FC236}">
                <a16:creationId xmlns:a16="http://schemas.microsoft.com/office/drawing/2014/main" id="{C20D03EA-04EC-3E4D-A8DD-25B0B1CFB907}"/>
              </a:ext>
            </a:extLst>
          </p:cNvPr>
          <p:cNvSpPr>
            <a:spLocks noGrp="1"/>
          </p:cNvSpPr>
          <p:nvPr>
            <p:ph type="title" hasCustomPrompt="1"/>
          </p:nvPr>
        </p:nvSpPr>
        <p:spPr>
          <a:xfrm>
            <a:off x="509179" y="1617083"/>
            <a:ext cx="11209579" cy="708607"/>
          </a:xfrm>
        </p:spPr>
        <p:txBody>
          <a:bodyPr anchor="t"/>
          <a:lstStyle>
            <a:lvl1pPr algn="l">
              <a:defRPr sz="3000">
                <a:solidFill>
                  <a:schemeClr val="tx1"/>
                </a:solidFill>
              </a:defRPr>
            </a:lvl1pPr>
          </a:lstStyle>
          <a:p>
            <a:r>
              <a:rPr lang="en-US"/>
              <a:t>Title heading here</a:t>
            </a:r>
          </a:p>
        </p:txBody>
      </p:sp>
      <p:sp>
        <p:nvSpPr>
          <p:cNvPr id="8" name="Text Placeholder 4">
            <a:extLst>
              <a:ext uri="{FF2B5EF4-FFF2-40B4-BE49-F238E27FC236}">
                <a16:creationId xmlns:a16="http://schemas.microsoft.com/office/drawing/2014/main" id="{77BCA0C8-FD5B-AE4C-9999-548657AE139B}"/>
              </a:ext>
            </a:extLst>
          </p:cNvPr>
          <p:cNvSpPr>
            <a:spLocks noGrp="1"/>
          </p:cNvSpPr>
          <p:nvPr>
            <p:ph type="body" sz="quarter" idx="13" hasCustomPrompt="1"/>
          </p:nvPr>
        </p:nvSpPr>
        <p:spPr>
          <a:xfrm>
            <a:off x="510355" y="2469567"/>
            <a:ext cx="11208403" cy="710400"/>
          </a:xfrm>
        </p:spPr>
        <p:txBody>
          <a:bodyPr lIns="0" tIns="0" rIns="0" bIns="0"/>
          <a:lstStyle>
            <a:lvl1pPr marL="0" indent="0" algn="l">
              <a:lnSpc>
                <a:spcPct val="90000"/>
              </a:lnSpc>
              <a:buNone/>
              <a:defRPr sz="24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a:t>
            </a:r>
          </a:p>
        </p:txBody>
      </p:sp>
      <p:pic>
        <p:nvPicPr>
          <p:cNvPr id="9" name="Picture 8" descr="A close up of a logo&#10;&#10;Description automatically generated">
            <a:extLst>
              <a:ext uri="{FF2B5EF4-FFF2-40B4-BE49-F238E27FC236}">
                <a16:creationId xmlns:a16="http://schemas.microsoft.com/office/drawing/2014/main" id="{2C89BC04-6416-479F-AF58-1E9563CF65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4360" y="5540401"/>
            <a:ext cx="2082485" cy="549253"/>
          </a:xfrm>
          <a:prstGeom prst="rect">
            <a:avLst/>
          </a:prstGeom>
        </p:spPr>
      </p:pic>
    </p:spTree>
    <p:extLst>
      <p:ext uri="{BB962C8B-B14F-4D97-AF65-F5344CB8AC3E}">
        <p14:creationId xmlns:p14="http://schemas.microsoft.com/office/powerpoint/2010/main" val="1783416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437180-96FB-744F-865F-A5F1DCF5F20E}"/>
              </a:ext>
            </a:extLst>
          </p:cNvPr>
          <p:cNvSpPr/>
          <p:nvPr userDrawn="1"/>
        </p:nvSpPr>
        <p:spPr>
          <a:xfrm>
            <a:off x="0" y="0"/>
            <a:ext cx="12192000" cy="68580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8">
            <a:extLst>
              <a:ext uri="{FF2B5EF4-FFF2-40B4-BE49-F238E27FC236}">
                <a16:creationId xmlns:a16="http://schemas.microsoft.com/office/drawing/2014/main" id="{378A92A4-48B7-0340-8B92-C0F9AC1FDA6C}"/>
              </a:ext>
            </a:extLst>
          </p:cNvPr>
          <p:cNvSpPr>
            <a:spLocks noGrp="1"/>
          </p:cNvSpPr>
          <p:nvPr>
            <p:ph type="title" hasCustomPrompt="1"/>
          </p:nvPr>
        </p:nvSpPr>
        <p:spPr>
          <a:xfrm>
            <a:off x="509179" y="1617083"/>
            <a:ext cx="11209579" cy="708607"/>
          </a:xfrm>
        </p:spPr>
        <p:txBody>
          <a:bodyPr anchor="t"/>
          <a:lstStyle>
            <a:lvl1pPr algn="l">
              <a:defRPr sz="3000">
                <a:solidFill>
                  <a:schemeClr val="bg1"/>
                </a:solidFill>
              </a:defRPr>
            </a:lvl1pPr>
          </a:lstStyle>
          <a:p>
            <a:r>
              <a:rPr lang="en-US"/>
              <a:t>Title heading here</a:t>
            </a:r>
          </a:p>
        </p:txBody>
      </p:sp>
      <p:sp>
        <p:nvSpPr>
          <p:cNvPr id="14" name="Text Placeholder 4">
            <a:extLst>
              <a:ext uri="{FF2B5EF4-FFF2-40B4-BE49-F238E27FC236}">
                <a16:creationId xmlns:a16="http://schemas.microsoft.com/office/drawing/2014/main" id="{55933010-02AF-864A-B29C-468E3DDEEA5E}"/>
              </a:ext>
            </a:extLst>
          </p:cNvPr>
          <p:cNvSpPr>
            <a:spLocks noGrp="1"/>
          </p:cNvSpPr>
          <p:nvPr>
            <p:ph type="body" sz="quarter" idx="13" hasCustomPrompt="1"/>
          </p:nvPr>
        </p:nvSpPr>
        <p:spPr>
          <a:xfrm>
            <a:off x="510355" y="2469570"/>
            <a:ext cx="11208403" cy="708607"/>
          </a:xfrm>
        </p:spPr>
        <p:txBody>
          <a:bodyPr lIns="0" tIns="0" rIns="0" bIns="0"/>
          <a:lstStyle>
            <a:lvl1pPr marL="0" indent="0" algn="l">
              <a:lnSpc>
                <a:spcPct val="9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Presented by</a:t>
            </a:r>
          </a:p>
        </p:txBody>
      </p:sp>
      <p:pic>
        <p:nvPicPr>
          <p:cNvPr id="7" name="Picture 6">
            <a:extLst>
              <a:ext uri="{FF2B5EF4-FFF2-40B4-BE49-F238E27FC236}">
                <a16:creationId xmlns:a16="http://schemas.microsoft.com/office/drawing/2014/main" id="{A8B4EEB1-42E3-41C0-B7C0-8A0DC6F52F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4401" y="5540400"/>
            <a:ext cx="2020316" cy="520700"/>
          </a:xfrm>
          <a:prstGeom prst="rect">
            <a:avLst/>
          </a:prstGeom>
        </p:spPr>
      </p:pic>
    </p:spTree>
    <p:extLst>
      <p:ext uri="{BB962C8B-B14F-4D97-AF65-F5344CB8AC3E}">
        <p14:creationId xmlns:p14="http://schemas.microsoft.com/office/powerpoint/2010/main" val="3811738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2824E36-E2FB-4BD2-B4AA-AC8F5B7D4C76}"/>
              </a:ext>
            </a:extLst>
          </p:cNvPr>
          <p:cNvGraphicFramePr>
            <a:graphicFrameLocks noChangeAspect="1"/>
          </p:cNvGraphicFramePr>
          <p:nvPr userDrawn="1">
            <p:custDataLst>
              <p:tags r:id="rId1"/>
            </p:custDataLst>
            <p:extLst>
              <p:ext uri="{D42A27DB-BD31-4B8C-83A1-F6EECF244321}">
                <p14:modId xmlns:p14="http://schemas.microsoft.com/office/powerpoint/2010/main" val="184498821"/>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82824E36-E2FB-4BD2-B4AA-AC8F5B7D4C76}"/>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95ED008-C349-49B8-8D53-EF5350F1CDF3}"/>
              </a:ext>
            </a:extLst>
          </p:cNvPr>
          <p:cNvSpPr/>
          <p:nvPr userDrawn="1">
            <p:custDataLst>
              <p:tags r:id="rId2"/>
            </p:custDataLst>
          </p:nvPr>
        </p:nvSpPr>
        <p:spPr>
          <a:xfrm>
            <a:off x="1" y="0"/>
            <a:ext cx="211667" cy="158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US" sz="1500" b="1" i="0" baseline="0">
              <a:latin typeface="Calibri" panose="020F0502020204030204" pitchFamily="34" charset="0"/>
              <a:cs typeface="Calibri" panose="020F0502020204030204" pitchFamily="34" charset="0"/>
              <a:sym typeface="Calibri" panose="020F0502020204030204" pitchFamily="34" charset="0"/>
            </a:endParaRPr>
          </a:p>
        </p:txBody>
      </p:sp>
      <p:sp>
        <p:nvSpPr>
          <p:cNvPr id="2" name="Title 11">
            <a:extLst>
              <a:ext uri="{FF2B5EF4-FFF2-40B4-BE49-F238E27FC236}">
                <a16:creationId xmlns:a16="http://schemas.microsoft.com/office/drawing/2014/main" id="{93EBE66A-6416-3E43-F9CC-BCC6ACE4B154}"/>
              </a:ext>
            </a:extLst>
          </p:cNvPr>
          <p:cNvSpPr>
            <a:spLocks noGrp="1"/>
          </p:cNvSpPr>
          <p:nvPr>
            <p:ph type="title"/>
          </p:nvPr>
        </p:nvSpPr>
        <p:spPr>
          <a:xfrm>
            <a:off x="609600" y="349638"/>
            <a:ext cx="10972800" cy="612000"/>
          </a:xfrm>
        </p:spPr>
        <p:txBody>
          <a:bodyPr vert="horz" anchor="ctr">
            <a:noAutofit/>
          </a:bodyPr>
          <a:lstStyle>
            <a:lvl1pPr>
              <a:defRPr lang="en-AU" sz="2400" b="1" kern="1200" dirty="0">
                <a:solidFill>
                  <a:srgbClr val="E64626"/>
                </a:solidFill>
                <a:latin typeface="Tw Cen MT"/>
                <a:ea typeface="ＭＳ Ｐゴシック" charset="0"/>
                <a:cs typeface="Tw Cen MT"/>
              </a:defRPr>
            </a:lvl1pPr>
          </a:lstStyle>
          <a:p>
            <a:endParaRPr lang="en-AU"/>
          </a:p>
        </p:txBody>
      </p:sp>
    </p:spTree>
    <p:extLst>
      <p:ext uri="{BB962C8B-B14F-4D97-AF65-F5344CB8AC3E}">
        <p14:creationId xmlns:p14="http://schemas.microsoft.com/office/powerpoint/2010/main" val="3460082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 Red option 5 (no imag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8"/>
          <p:cNvSpPr>
            <a:spLocks noGrp="1"/>
          </p:cNvSpPr>
          <p:nvPr>
            <p:ph type="title"/>
          </p:nvPr>
        </p:nvSpPr>
        <p:spPr>
          <a:xfrm>
            <a:off x="509179" y="1797601"/>
            <a:ext cx="5265165" cy="443577"/>
          </a:xfrm>
        </p:spPr>
        <p:txBody>
          <a:bodyPr anchor="t"/>
          <a:lstStyle>
            <a:lvl1pPr>
              <a:defRPr sz="2933">
                <a:solidFill>
                  <a:schemeClr val="bg1"/>
                </a:solidFill>
              </a:defRPr>
            </a:lvl1pPr>
          </a:lstStyle>
          <a:p>
            <a:r>
              <a:rPr lang="en-US"/>
              <a:t>Click to edit Master title style</a:t>
            </a:r>
          </a:p>
        </p:txBody>
      </p:sp>
      <p:sp>
        <p:nvSpPr>
          <p:cNvPr id="8" name="Text Placeholder 4"/>
          <p:cNvSpPr>
            <a:spLocks noGrp="1"/>
          </p:cNvSpPr>
          <p:nvPr>
            <p:ph type="body" sz="quarter" idx="11"/>
          </p:nvPr>
        </p:nvSpPr>
        <p:spPr>
          <a:xfrm>
            <a:off x="489257" y="3360968"/>
            <a:ext cx="5285089" cy="852488"/>
          </a:xfrm>
        </p:spPr>
        <p:txBody>
          <a:bodyPr/>
          <a:lstStyle>
            <a:lvl1pPr marL="0" indent="0">
              <a:lnSpc>
                <a:spcPct val="90000"/>
              </a:lnSpc>
              <a:buNone/>
              <a:defRPr sz="1600"/>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a:p>
            <a:pPr lvl="1"/>
            <a:r>
              <a:rPr lang="en-US"/>
              <a:t>Second level</a:t>
            </a:r>
          </a:p>
          <a:p>
            <a:pPr lvl="2"/>
            <a:r>
              <a:rPr lang="en-US"/>
              <a:t>Third level</a:t>
            </a:r>
          </a:p>
        </p:txBody>
      </p:sp>
      <p:sp>
        <p:nvSpPr>
          <p:cNvPr id="11" name="Text Placeholder 4"/>
          <p:cNvSpPr>
            <a:spLocks noGrp="1"/>
          </p:cNvSpPr>
          <p:nvPr>
            <p:ph type="body" sz="quarter" idx="13"/>
          </p:nvPr>
        </p:nvSpPr>
        <p:spPr>
          <a:xfrm>
            <a:off x="510355" y="2248649"/>
            <a:ext cx="5263989" cy="852488"/>
          </a:xfrm>
        </p:spPr>
        <p:txBody>
          <a:bodyPr/>
          <a:lstStyle>
            <a:lvl1pPr marL="0" indent="0">
              <a:lnSpc>
                <a:spcPct val="90000"/>
              </a:lnSpc>
              <a:buNone/>
              <a:defRPr sz="2933">
                <a:solidFill>
                  <a:srgbClr val="000000"/>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05367" y="5770087"/>
            <a:ext cx="1553093" cy="6645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66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 Red option 1 (add own image)">
    <p:spTree>
      <p:nvGrpSpPr>
        <p:cNvPr id="1" name=""/>
        <p:cNvGrpSpPr/>
        <p:nvPr/>
      </p:nvGrpSpPr>
      <p:grpSpPr>
        <a:xfrm>
          <a:off x="0" y="0"/>
          <a:ext cx="0" cy="0"/>
          <a:chOff x="0" y="0"/>
          <a:chExt cx="0" cy="0"/>
        </a:xfrm>
      </p:grpSpPr>
      <p:sp>
        <p:nvSpPr>
          <p:cNvPr id="6" name="Rectangle 5"/>
          <p:cNvSpPr/>
          <p:nvPr/>
        </p:nvSpPr>
        <p:spPr>
          <a:xfrm>
            <a:off x="1" y="0"/>
            <a:ext cx="6117167"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E64626"/>
              </a:solidFill>
            </a:endParaRPr>
          </a:p>
        </p:txBody>
      </p:sp>
      <p:sp>
        <p:nvSpPr>
          <p:cNvPr id="9" name="Title 8"/>
          <p:cNvSpPr>
            <a:spLocks noGrp="1"/>
          </p:cNvSpPr>
          <p:nvPr>
            <p:ph type="title"/>
          </p:nvPr>
        </p:nvSpPr>
        <p:spPr>
          <a:xfrm>
            <a:off x="509179" y="1797601"/>
            <a:ext cx="5265165" cy="443577"/>
          </a:xfrm>
        </p:spPr>
        <p:txBody>
          <a:bodyPr anchor="t"/>
          <a:lstStyle>
            <a:lvl1pPr>
              <a:defRPr sz="2933">
                <a:solidFill>
                  <a:schemeClr val="bg1"/>
                </a:solidFill>
              </a:defRPr>
            </a:lvl1pPr>
          </a:lstStyle>
          <a:p>
            <a:r>
              <a:rPr lang="en-US"/>
              <a:t>Click to edit Master title style</a:t>
            </a:r>
          </a:p>
        </p:txBody>
      </p:sp>
      <p:sp>
        <p:nvSpPr>
          <p:cNvPr id="5" name="Text Placeholder 4"/>
          <p:cNvSpPr>
            <a:spLocks noGrp="1"/>
          </p:cNvSpPr>
          <p:nvPr>
            <p:ph type="body" sz="quarter" idx="11"/>
          </p:nvPr>
        </p:nvSpPr>
        <p:spPr>
          <a:xfrm>
            <a:off x="489257" y="3360968"/>
            <a:ext cx="5285089" cy="852488"/>
          </a:xfrm>
        </p:spPr>
        <p:txBody>
          <a:bodyPr/>
          <a:lstStyle>
            <a:lvl1pPr marL="0" indent="0">
              <a:lnSpc>
                <a:spcPct val="90000"/>
              </a:lnSpc>
              <a:buNone/>
              <a:defRPr sz="1600"/>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a:p>
            <a:pPr lvl="1"/>
            <a:r>
              <a:rPr lang="en-US"/>
              <a:t>Second level</a:t>
            </a:r>
          </a:p>
          <a:p>
            <a:pPr lvl="2"/>
            <a:r>
              <a:rPr lang="en-US"/>
              <a:t>Third level</a:t>
            </a:r>
          </a:p>
        </p:txBody>
      </p:sp>
      <p:sp>
        <p:nvSpPr>
          <p:cNvPr id="14" name="Picture Placeholder 13"/>
          <p:cNvSpPr>
            <a:spLocks noGrp="1"/>
          </p:cNvSpPr>
          <p:nvPr>
            <p:ph type="pic" sz="quarter" idx="12"/>
          </p:nvPr>
        </p:nvSpPr>
        <p:spPr>
          <a:xfrm>
            <a:off x="6117169" y="0"/>
            <a:ext cx="6074833" cy="6858000"/>
          </a:xfrm>
          <a:solidFill>
            <a:schemeClr val="accent4"/>
          </a:solidFill>
        </p:spPr>
        <p:txBody>
          <a:bodyPr rtlCol="0" anchor="ctr">
            <a:normAutofit/>
          </a:bodyPr>
          <a:lstStyle>
            <a:lvl1pPr marL="0" indent="0" algn="ctr">
              <a:buNone/>
              <a:defRPr/>
            </a:lvl1pPr>
          </a:lstStyle>
          <a:p>
            <a:pPr lvl="0"/>
            <a:r>
              <a:rPr lang="en-US" noProof="0"/>
              <a:t>Click icon to add picture</a:t>
            </a:r>
          </a:p>
        </p:txBody>
      </p:sp>
      <p:sp>
        <p:nvSpPr>
          <p:cNvPr id="16" name="Text Placeholder 4"/>
          <p:cNvSpPr>
            <a:spLocks noGrp="1"/>
          </p:cNvSpPr>
          <p:nvPr>
            <p:ph type="body" sz="quarter" idx="13"/>
          </p:nvPr>
        </p:nvSpPr>
        <p:spPr>
          <a:xfrm>
            <a:off x="510355" y="2248649"/>
            <a:ext cx="5263989" cy="852488"/>
          </a:xfrm>
        </p:spPr>
        <p:txBody>
          <a:bodyPr/>
          <a:lstStyle>
            <a:lvl1pPr marL="0" indent="0">
              <a:lnSpc>
                <a:spcPct val="90000"/>
              </a:lnSpc>
              <a:buNone/>
              <a:defRPr sz="2933">
                <a:solidFill>
                  <a:srgbClr val="000000"/>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05367" y="5770087"/>
            <a:ext cx="1553093" cy="6645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226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7BF0C12-4EFA-AA48-3CFD-E595F2CE757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110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AB734E-09E2-4C5B-B359-F44C155BFDAF}"/>
              </a:ext>
            </a:extLst>
          </p:cNvPr>
          <p:cNvSpPr/>
          <p:nvPr userDrawn="1"/>
        </p:nvSpPr>
        <p:spPr>
          <a:xfrm>
            <a:off x="0"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Picture Placeholder 13"/>
          <p:cNvSpPr>
            <a:spLocks noGrp="1"/>
          </p:cNvSpPr>
          <p:nvPr>
            <p:ph type="pic" sz="quarter" idx="12"/>
          </p:nvPr>
        </p:nvSpPr>
        <p:spPr>
          <a:xfrm>
            <a:off x="6117172" y="0"/>
            <a:ext cx="6074833" cy="6858000"/>
          </a:xfrm>
          <a:prstGeom prst="rect">
            <a:avLst/>
          </a:prstGeom>
          <a:solidFill>
            <a:schemeClr val="bg1">
              <a:lumMod val="85000"/>
            </a:schemeClr>
          </a:solidFill>
        </p:spPr>
        <p:txBody>
          <a:bodyPr anchor="ctr" anchorCtr="0"/>
          <a:lstStyle>
            <a:lvl1pPr marL="0" indent="0" algn="ctr">
              <a:buNone/>
              <a:defRPr/>
            </a:lvl1pPr>
          </a:lstStyle>
          <a:p>
            <a:pPr lvl="0"/>
            <a:r>
              <a:rPr lang="en-US" noProof="0"/>
              <a:t>Click icon to add picture</a:t>
            </a:r>
          </a:p>
        </p:txBody>
      </p:sp>
      <p:sp>
        <p:nvSpPr>
          <p:cNvPr id="7" name="Title 8"/>
          <p:cNvSpPr>
            <a:spLocks noGrp="1"/>
          </p:cNvSpPr>
          <p:nvPr>
            <p:ph type="title"/>
          </p:nvPr>
        </p:nvSpPr>
        <p:spPr>
          <a:xfrm>
            <a:off x="509180" y="588356"/>
            <a:ext cx="5265165" cy="1322972"/>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8" name="Text Placeholder 4"/>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56264A79-9412-4B37-867C-80CA6820FDE1}"/>
              </a:ext>
            </a:extLst>
          </p:cNvPr>
          <p:cNvPicPr>
            <a:picLocks noChangeAspect="1"/>
          </p:cNvPicPr>
          <p:nvPr userDrawn="1"/>
        </p:nvPicPr>
        <p:blipFill>
          <a:blip r:embed="rId2"/>
          <a:stretch>
            <a:fillRect/>
          </a:stretch>
        </p:blipFill>
        <p:spPr>
          <a:xfrm>
            <a:off x="262157" y="5172002"/>
            <a:ext cx="2796428" cy="1305000"/>
          </a:xfrm>
          <a:prstGeom prst="rect">
            <a:avLst/>
          </a:prstGeom>
        </p:spPr>
      </p:pic>
    </p:spTree>
    <p:extLst>
      <p:ext uri="{BB962C8B-B14F-4D97-AF65-F5344CB8AC3E}">
        <p14:creationId xmlns:p14="http://schemas.microsoft.com/office/powerpoint/2010/main" val="320322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0"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3" name="Picture 12" descr="A view of a city street&#10;&#10;Description automatically generated">
            <a:extLst>
              <a:ext uri="{FF2B5EF4-FFF2-40B4-BE49-F238E27FC236}">
                <a16:creationId xmlns:a16="http://schemas.microsoft.com/office/drawing/2014/main" id="{63312DD7-C717-A94A-9B5F-6550C2610B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0366" y="-1"/>
            <a:ext cx="6101636" cy="6858000"/>
          </a:xfrm>
          <a:prstGeom prst="rect">
            <a:avLst/>
          </a:prstGeom>
        </p:spPr>
      </p:pic>
      <p:sp>
        <p:nvSpPr>
          <p:cNvPr id="7" name="Title 8">
            <a:extLst>
              <a:ext uri="{FF2B5EF4-FFF2-40B4-BE49-F238E27FC236}">
                <a16:creationId xmlns:a16="http://schemas.microsoft.com/office/drawing/2014/main" id="{B7BF95FE-2C8C-1143-AEE5-415586951E2F}"/>
              </a:ext>
            </a:extLst>
          </p:cNvPr>
          <p:cNvSpPr>
            <a:spLocks noGrp="1"/>
          </p:cNvSpPr>
          <p:nvPr>
            <p:ph type="title"/>
          </p:nvPr>
        </p:nvSpPr>
        <p:spPr>
          <a:xfrm>
            <a:off x="509180" y="588356"/>
            <a:ext cx="5265165" cy="1322972"/>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A93CB376-C0CB-ED45-B607-FE09FC31D218}"/>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5733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1"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755227"/>
            <a:ext cx="2499360" cy="874776"/>
          </a:xfrm>
          <a:prstGeom prst="rect">
            <a:avLst/>
          </a:prstGeom>
        </p:spPr>
      </p:pic>
      <p:pic>
        <p:nvPicPr>
          <p:cNvPr id="11" name="Picture 10" descr="A picture containing building, outdoor&#10;&#10;Description automatically generated">
            <a:extLst>
              <a:ext uri="{FF2B5EF4-FFF2-40B4-BE49-F238E27FC236}">
                <a16:creationId xmlns:a16="http://schemas.microsoft.com/office/drawing/2014/main" id="{5B555A18-63E4-4E45-B51E-13C52CD37C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7" name="Title 8">
            <a:extLst>
              <a:ext uri="{FF2B5EF4-FFF2-40B4-BE49-F238E27FC236}">
                <a16:creationId xmlns:a16="http://schemas.microsoft.com/office/drawing/2014/main" id="{81F9E4D6-F775-284D-ADC5-7A967F62816A}"/>
              </a:ext>
            </a:extLst>
          </p:cNvPr>
          <p:cNvSpPr>
            <a:spLocks noGrp="1"/>
          </p:cNvSpPr>
          <p:nvPr>
            <p:ph type="title"/>
          </p:nvPr>
        </p:nvSpPr>
        <p:spPr>
          <a:xfrm>
            <a:off x="509179" y="588356"/>
            <a:ext cx="5265165" cy="1322972"/>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B3D86596-91B6-7849-AB9A-968689EE4B5E}"/>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69649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1"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9" name="Picture 8" descr="A picture containing outdoor, tree, sky, grass&#10;&#10;Description automatically generated">
            <a:extLst>
              <a:ext uri="{FF2B5EF4-FFF2-40B4-BE49-F238E27FC236}">
                <a16:creationId xmlns:a16="http://schemas.microsoft.com/office/drawing/2014/main" id="{FD846324-0975-4A42-9910-97B18EAE44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0363" y="0"/>
            <a:ext cx="6090012" cy="6858000"/>
          </a:xfrm>
          <a:prstGeom prst="rect">
            <a:avLst/>
          </a:prstGeom>
        </p:spPr>
      </p:pic>
      <p:sp>
        <p:nvSpPr>
          <p:cNvPr id="7" name="Title 8">
            <a:extLst>
              <a:ext uri="{FF2B5EF4-FFF2-40B4-BE49-F238E27FC236}">
                <a16:creationId xmlns:a16="http://schemas.microsoft.com/office/drawing/2014/main" id="{01B2F048-E8FC-8A4E-8DDE-647F5445BFE9}"/>
              </a:ext>
            </a:extLst>
          </p:cNvPr>
          <p:cNvSpPr>
            <a:spLocks noGrp="1"/>
          </p:cNvSpPr>
          <p:nvPr>
            <p:ph type="title"/>
          </p:nvPr>
        </p:nvSpPr>
        <p:spPr>
          <a:xfrm>
            <a:off x="509180" y="588356"/>
            <a:ext cx="5265165" cy="1322972"/>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A0F5EAC1-9F73-5641-AB32-0ED689CDEEB3}"/>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96333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 Red option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464A0A-2E52-4325-8E9A-4FE513E8B588}"/>
              </a:ext>
            </a:extLst>
          </p:cNvPr>
          <p:cNvSpPr/>
          <p:nvPr userDrawn="1"/>
        </p:nvSpPr>
        <p:spPr>
          <a:xfrm>
            <a:off x="1"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A close up of a logo&#10;&#10;Description automatically generated">
            <a:extLst>
              <a:ext uri="{FF2B5EF4-FFF2-40B4-BE49-F238E27FC236}">
                <a16:creationId xmlns:a16="http://schemas.microsoft.com/office/drawing/2014/main" id="{B1AC6F61-871E-4989-A8F8-D680373659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410202"/>
            <a:ext cx="2499360" cy="1219803"/>
          </a:xfrm>
          <a:prstGeom prst="rect">
            <a:avLst/>
          </a:prstGeom>
        </p:spPr>
      </p:pic>
      <p:pic>
        <p:nvPicPr>
          <p:cNvPr id="11" name="Picture 10" descr="A picture containing building, outdoor&#10;&#10;Description automatically generated">
            <a:extLst>
              <a:ext uri="{FF2B5EF4-FFF2-40B4-BE49-F238E27FC236}">
                <a16:creationId xmlns:a16="http://schemas.microsoft.com/office/drawing/2014/main" id="{5B555A18-63E4-4E45-B51E-13C52CD37C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7" name="Title 8">
            <a:extLst>
              <a:ext uri="{FF2B5EF4-FFF2-40B4-BE49-F238E27FC236}">
                <a16:creationId xmlns:a16="http://schemas.microsoft.com/office/drawing/2014/main" id="{81F9E4D6-F775-284D-ADC5-7A967F62816A}"/>
              </a:ext>
            </a:extLst>
          </p:cNvPr>
          <p:cNvSpPr>
            <a:spLocks noGrp="1"/>
          </p:cNvSpPr>
          <p:nvPr>
            <p:ph type="title"/>
          </p:nvPr>
        </p:nvSpPr>
        <p:spPr>
          <a:xfrm>
            <a:off x="509180" y="588356"/>
            <a:ext cx="5265165" cy="1322972"/>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B3D86596-91B6-7849-AB9A-968689EE4B5E}"/>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69649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9" name="Picture 8" descr="A picture containing wall, indoor, ceiling, floor&#10;&#10;Description automatically generated">
            <a:extLst>
              <a:ext uri="{FF2B5EF4-FFF2-40B4-BE49-F238E27FC236}">
                <a16:creationId xmlns:a16="http://schemas.microsoft.com/office/drawing/2014/main" id="{A196A5F0-0505-454C-9646-38C0888EAC7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937785" y="0"/>
            <a:ext cx="6277905" cy="6858000"/>
          </a:xfrm>
          <a:prstGeom prst="rect">
            <a:avLst/>
          </a:prstGeom>
        </p:spPr>
      </p:pic>
      <p:sp>
        <p:nvSpPr>
          <p:cNvPr id="11" name="Title 8">
            <a:extLst>
              <a:ext uri="{FF2B5EF4-FFF2-40B4-BE49-F238E27FC236}">
                <a16:creationId xmlns:a16="http://schemas.microsoft.com/office/drawing/2014/main" id="{AD8A8234-470B-6B4C-AD83-A953D38FF07F}"/>
              </a:ext>
            </a:extLst>
          </p:cNvPr>
          <p:cNvSpPr>
            <a:spLocks noGrp="1"/>
          </p:cNvSpPr>
          <p:nvPr>
            <p:ph type="title"/>
          </p:nvPr>
        </p:nvSpPr>
        <p:spPr>
          <a:xfrm>
            <a:off x="509180" y="588356"/>
            <a:ext cx="5265165" cy="1322972"/>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E77678A9-BBDF-6240-A6E9-6AFE2E759E75}"/>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46286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0" y="17364"/>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4" name="Picture 13" descr="A view of a large building&#10;&#10;Description automatically generated">
            <a:extLst>
              <a:ext uri="{FF2B5EF4-FFF2-40B4-BE49-F238E27FC236}">
                <a16:creationId xmlns:a16="http://schemas.microsoft.com/office/drawing/2014/main" id="{24F1E7D3-CFB1-DF4E-96E4-6210BAC6FB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937779" y="0"/>
            <a:ext cx="6254220" cy="6875364"/>
          </a:xfrm>
          <a:prstGeom prst="rect">
            <a:avLst/>
          </a:prstGeom>
        </p:spPr>
      </p:pic>
      <p:sp>
        <p:nvSpPr>
          <p:cNvPr id="9" name="Title 8">
            <a:extLst>
              <a:ext uri="{FF2B5EF4-FFF2-40B4-BE49-F238E27FC236}">
                <a16:creationId xmlns:a16="http://schemas.microsoft.com/office/drawing/2014/main" id="{193FD27B-FAA6-5146-83B6-51116F88C944}"/>
              </a:ext>
            </a:extLst>
          </p:cNvPr>
          <p:cNvSpPr>
            <a:spLocks noGrp="1"/>
          </p:cNvSpPr>
          <p:nvPr>
            <p:ph type="title"/>
          </p:nvPr>
        </p:nvSpPr>
        <p:spPr>
          <a:xfrm>
            <a:off x="509180" y="588356"/>
            <a:ext cx="5265165" cy="1322972"/>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75385F31-8F09-6A45-AFFF-B72CD3787A00}"/>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5597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1" name="Picture 10" descr="A view of a large window&#10;&#10;Description automatically generated">
            <a:extLst>
              <a:ext uri="{FF2B5EF4-FFF2-40B4-BE49-F238E27FC236}">
                <a16:creationId xmlns:a16="http://schemas.microsoft.com/office/drawing/2014/main" id="{6448CA2D-2D83-6F40-B080-DAE168D45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956889" y="606"/>
            <a:ext cx="6240137" cy="6857394"/>
          </a:xfrm>
          <a:prstGeom prst="rect">
            <a:avLst/>
          </a:prstGeom>
        </p:spPr>
      </p:pic>
      <p:sp>
        <p:nvSpPr>
          <p:cNvPr id="9" name="Title 8">
            <a:extLst>
              <a:ext uri="{FF2B5EF4-FFF2-40B4-BE49-F238E27FC236}">
                <a16:creationId xmlns:a16="http://schemas.microsoft.com/office/drawing/2014/main" id="{A30F13B7-229E-5241-B814-6E82C23DC922}"/>
              </a:ext>
            </a:extLst>
          </p:cNvPr>
          <p:cNvSpPr>
            <a:spLocks noGrp="1"/>
          </p:cNvSpPr>
          <p:nvPr>
            <p:ph type="title"/>
          </p:nvPr>
        </p:nvSpPr>
        <p:spPr>
          <a:xfrm>
            <a:off x="509180" y="588356"/>
            <a:ext cx="5265165" cy="1322972"/>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FD801D8-52D3-ED4C-9286-C21422F9D5A9}"/>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4365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0"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9" name="Picture 8" descr="A bench in front of a building&#10;&#10;Description automatically generated">
            <a:extLst>
              <a:ext uri="{FF2B5EF4-FFF2-40B4-BE49-F238E27FC236}">
                <a16:creationId xmlns:a16="http://schemas.microsoft.com/office/drawing/2014/main" id="{595D4B98-EC35-6E4E-B52D-B38B0E0CB2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283"/>
          <a:stretch/>
        </p:blipFill>
        <p:spPr>
          <a:xfrm>
            <a:off x="5956885" y="0"/>
            <a:ext cx="6235115" cy="7014504"/>
          </a:xfrm>
          <a:prstGeom prst="rect">
            <a:avLst/>
          </a:prstGeom>
        </p:spPr>
      </p:pic>
      <p:sp>
        <p:nvSpPr>
          <p:cNvPr id="11" name="Title 8">
            <a:extLst>
              <a:ext uri="{FF2B5EF4-FFF2-40B4-BE49-F238E27FC236}">
                <a16:creationId xmlns:a16="http://schemas.microsoft.com/office/drawing/2014/main" id="{4B7D9D05-70A7-7340-98E2-3EC55807DF76}"/>
              </a:ext>
            </a:extLst>
          </p:cNvPr>
          <p:cNvSpPr>
            <a:spLocks noGrp="1"/>
          </p:cNvSpPr>
          <p:nvPr>
            <p:ph type="title"/>
          </p:nvPr>
        </p:nvSpPr>
        <p:spPr>
          <a:xfrm>
            <a:off x="509180" y="588356"/>
            <a:ext cx="5265165" cy="1322972"/>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50464F8C-4239-7249-B7AD-71C0585F6180}"/>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21936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1" name="Picture 10" descr="A close up of a brick building&#10;&#10;Description automatically generated">
            <a:extLst>
              <a:ext uri="{FF2B5EF4-FFF2-40B4-BE49-F238E27FC236}">
                <a16:creationId xmlns:a16="http://schemas.microsoft.com/office/drawing/2014/main" id="{937BE605-3862-1545-9D7B-F5F181FA5E3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956886" y="-1"/>
            <a:ext cx="6258732" cy="6858001"/>
          </a:xfrm>
          <a:prstGeom prst="rect">
            <a:avLst/>
          </a:prstGeom>
        </p:spPr>
      </p:pic>
      <p:sp>
        <p:nvSpPr>
          <p:cNvPr id="9" name="Title 8">
            <a:extLst>
              <a:ext uri="{FF2B5EF4-FFF2-40B4-BE49-F238E27FC236}">
                <a16:creationId xmlns:a16="http://schemas.microsoft.com/office/drawing/2014/main" id="{50535163-46A9-7748-B4B1-2CCCDB1A63E9}"/>
              </a:ext>
            </a:extLst>
          </p:cNvPr>
          <p:cNvSpPr>
            <a:spLocks noGrp="1"/>
          </p:cNvSpPr>
          <p:nvPr>
            <p:ph type="title"/>
          </p:nvPr>
        </p:nvSpPr>
        <p:spPr>
          <a:xfrm>
            <a:off x="509180" y="588356"/>
            <a:ext cx="5265165" cy="1322972"/>
          </a:xfrm>
          <a:prstGeom prst="rect">
            <a:avLst/>
          </a:prstGeom>
        </p:spPr>
        <p:txBody>
          <a:bodyPr anchor="t"/>
          <a:lstStyle>
            <a:lvl1pPr>
              <a:defRPr sz="225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C9A982C3-1052-544B-B943-34291F9E9BA1}"/>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534623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9" name="Picture 8" descr="A picture containing wooden, indoor, building, floor&#10;&#10;Description automatically generated">
            <a:extLst>
              <a:ext uri="{FF2B5EF4-FFF2-40B4-BE49-F238E27FC236}">
                <a16:creationId xmlns:a16="http://schemas.microsoft.com/office/drawing/2014/main" id="{027F469D-BD18-954A-9A1A-8F1D6A3828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437" y="0"/>
            <a:ext cx="6100763" cy="6858000"/>
          </a:xfrm>
          <a:prstGeom prst="rect">
            <a:avLst/>
          </a:prstGeom>
        </p:spPr>
      </p:pic>
      <p:sp>
        <p:nvSpPr>
          <p:cNvPr id="7" name="Title 8">
            <a:extLst>
              <a:ext uri="{FF2B5EF4-FFF2-40B4-BE49-F238E27FC236}">
                <a16:creationId xmlns:a16="http://schemas.microsoft.com/office/drawing/2014/main" id="{F7F5BF2A-AC4A-1A42-AAE5-EFA621B57D2A}"/>
              </a:ext>
            </a:extLst>
          </p:cNvPr>
          <p:cNvSpPr>
            <a:spLocks noGrp="1"/>
          </p:cNvSpPr>
          <p:nvPr>
            <p:ph type="title"/>
          </p:nvPr>
        </p:nvSpPr>
        <p:spPr>
          <a:xfrm>
            <a:off x="489257" y="588356"/>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0" name="Text Placeholder 4">
            <a:extLst>
              <a:ext uri="{FF2B5EF4-FFF2-40B4-BE49-F238E27FC236}">
                <a16:creationId xmlns:a16="http://schemas.microsoft.com/office/drawing/2014/main" id="{1F02D92F-5115-844C-A4E9-2F6FDB1AFB5F}"/>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28823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9" name="Picture 8" descr="A close up of a device&#10;&#10;Description automatically generated">
            <a:extLst>
              <a:ext uri="{FF2B5EF4-FFF2-40B4-BE49-F238E27FC236}">
                <a16:creationId xmlns:a16="http://schemas.microsoft.com/office/drawing/2014/main" id="{D66EB99F-F155-5343-A51B-12DBD3DF7B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0363" y="3"/>
            <a:ext cx="6101636" cy="6875645"/>
          </a:xfrm>
          <a:prstGeom prst="rect">
            <a:avLst/>
          </a:prstGeom>
        </p:spPr>
      </p:pic>
      <p:sp>
        <p:nvSpPr>
          <p:cNvPr id="7" name="Title 8">
            <a:extLst>
              <a:ext uri="{FF2B5EF4-FFF2-40B4-BE49-F238E27FC236}">
                <a16:creationId xmlns:a16="http://schemas.microsoft.com/office/drawing/2014/main" id="{203B2E81-0B17-C14D-871B-CFD7397D6032}"/>
              </a:ext>
            </a:extLst>
          </p:cNvPr>
          <p:cNvSpPr>
            <a:spLocks noGrp="1"/>
          </p:cNvSpPr>
          <p:nvPr>
            <p:ph type="title"/>
          </p:nvPr>
        </p:nvSpPr>
        <p:spPr>
          <a:xfrm>
            <a:off x="489257" y="588356"/>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ACABB86B-1F70-C340-B833-D9E64690EDEC}"/>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6123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8" name="Picture 7" descr="A large brick building with many windows&#10;&#10;Description automatically generated">
            <a:extLst>
              <a:ext uri="{FF2B5EF4-FFF2-40B4-BE49-F238E27FC236}">
                <a16:creationId xmlns:a16="http://schemas.microsoft.com/office/drawing/2014/main" id="{B624EB83-3DEF-5A40-82E3-BA7BE6E83D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0364" y="-1"/>
            <a:ext cx="6101637" cy="6855115"/>
          </a:xfrm>
          <a:prstGeom prst="rect">
            <a:avLst/>
          </a:prstGeom>
        </p:spPr>
      </p:pic>
      <p:sp>
        <p:nvSpPr>
          <p:cNvPr id="9" name="Title 8">
            <a:extLst>
              <a:ext uri="{FF2B5EF4-FFF2-40B4-BE49-F238E27FC236}">
                <a16:creationId xmlns:a16="http://schemas.microsoft.com/office/drawing/2014/main" id="{42004013-5879-D34C-BAFC-44A0C7C52987}"/>
              </a:ext>
            </a:extLst>
          </p:cNvPr>
          <p:cNvSpPr>
            <a:spLocks noGrp="1"/>
          </p:cNvSpPr>
          <p:nvPr>
            <p:ph type="title"/>
          </p:nvPr>
        </p:nvSpPr>
        <p:spPr>
          <a:xfrm>
            <a:off x="489257" y="588356"/>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0" name="Text Placeholder 4">
            <a:extLst>
              <a:ext uri="{FF2B5EF4-FFF2-40B4-BE49-F238E27FC236}">
                <a16:creationId xmlns:a16="http://schemas.microsoft.com/office/drawing/2014/main" id="{2A5DF2FE-20A3-FD49-A928-C8B687FFB191}"/>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0935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9" name="Picture 8" descr="A picture containing wall, indoor, ceiling, floor&#10;&#10;Description automatically generated">
            <a:extLst>
              <a:ext uri="{FF2B5EF4-FFF2-40B4-BE49-F238E27FC236}">
                <a16:creationId xmlns:a16="http://schemas.microsoft.com/office/drawing/2014/main" id="{A196A5F0-0505-454C-9646-38C0888EAC7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937784" y="0"/>
            <a:ext cx="6277905" cy="6858000"/>
          </a:xfrm>
          <a:prstGeom prst="rect">
            <a:avLst/>
          </a:prstGeom>
        </p:spPr>
      </p:pic>
      <p:sp>
        <p:nvSpPr>
          <p:cNvPr id="11" name="Title 8">
            <a:extLst>
              <a:ext uri="{FF2B5EF4-FFF2-40B4-BE49-F238E27FC236}">
                <a16:creationId xmlns:a16="http://schemas.microsoft.com/office/drawing/2014/main" id="{AD8A8234-470B-6B4C-AD83-A953D38FF07F}"/>
              </a:ext>
            </a:extLst>
          </p:cNvPr>
          <p:cNvSpPr>
            <a:spLocks noGrp="1"/>
          </p:cNvSpPr>
          <p:nvPr>
            <p:ph type="title"/>
          </p:nvPr>
        </p:nvSpPr>
        <p:spPr>
          <a:xfrm>
            <a:off x="509179" y="588356"/>
            <a:ext cx="5265165" cy="1322972"/>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E77678A9-BBDF-6240-A6E9-6AFE2E759E75}"/>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846286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userDrawn="1"/>
        </p:nvSpPr>
        <p:spPr>
          <a:xfrm>
            <a:off x="0" y="-147667"/>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1" descr="An old stone building&#10;&#10;Description automatically generated">
            <a:extLst>
              <a:ext uri="{FF2B5EF4-FFF2-40B4-BE49-F238E27FC236}">
                <a16:creationId xmlns:a16="http://schemas.microsoft.com/office/drawing/2014/main" id="{0467D4D8-EE96-6644-B22D-704124139E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5888569" y="753535"/>
            <a:ext cx="6019798" cy="5350932"/>
          </a:xfrm>
          <a:prstGeom prst="rect">
            <a:avLst/>
          </a:prstGeom>
        </p:spPr>
      </p:pic>
      <p:sp>
        <p:nvSpPr>
          <p:cNvPr id="13" name="Title 8">
            <a:extLst>
              <a:ext uri="{FF2B5EF4-FFF2-40B4-BE49-F238E27FC236}">
                <a16:creationId xmlns:a16="http://schemas.microsoft.com/office/drawing/2014/main" id="{EB285D19-A405-BB4C-B142-722A2913CE59}"/>
              </a:ext>
            </a:extLst>
          </p:cNvPr>
          <p:cNvSpPr>
            <a:spLocks noGrp="1"/>
          </p:cNvSpPr>
          <p:nvPr>
            <p:ph type="title"/>
          </p:nvPr>
        </p:nvSpPr>
        <p:spPr>
          <a:xfrm>
            <a:off x="489257" y="588356"/>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4" name="Text Placeholder 4">
            <a:extLst>
              <a:ext uri="{FF2B5EF4-FFF2-40B4-BE49-F238E27FC236}">
                <a16:creationId xmlns:a16="http://schemas.microsoft.com/office/drawing/2014/main" id="{A1214D66-D55C-D44A-B441-B18BD72691C5}"/>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96431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1" descr="A picture containing building, indoor, wall&#10;&#10;Description automatically generated">
            <a:extLst>
              <a:ext uri="{FF2B5EF4-FFF2-40B4-BE49-F238E27FC236}">
                <a16:creationId xmlns:a16="http://schemas.microsoft.com/office/drawing/2014/main" id="{FCCF841B-1E42-464B-9D7C-BCA3A89AB41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66707" y="358212"/>
            <a:ext cx="5407228" cy="6077514"/>
          </a:xfrm>
          <a:prstGeom prst="rect">
            <a:avLst/>
          </a:prstGeom>
        </p:spPr>
      </p:pic>
      <p:sp>
        <p:nvSpPr>
          <p:cNvPr id="7" name="Title 8">
            <a:extLst>
              <a:ext uri="{FF2B5EF4-FFF2-40B4-BE49-F238E27FC236}">
                <a16:creationId xmlns:a16="http://schemas.microsoft.com/office/drawing/2014/main" id="{BEBC78F8-9C19-E44F-8E6E-30B20C0A5958}"/>
              </a:ext>
            </a:extLst>
          </p:cNvPr>
          <p:cNvSpPr>
            <a:spLocks noGrp="1"/>
          </p:cNvSpPr>
          <p:nvPr>
            <p:ph type="title"/>
          </p:nvPr>
        </p:nvSpPr>
        <p:spPr>
          <a:xfrm>
            <a:off x="489257" y="588356"/>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AE83AE87-8A18-7C49-B572-8BE1C3E84F8C}"/>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116389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1" descr="A person standing in front of a building&#10;&#10;Description automatically generated">
            <a:extLst>
              <a:ext uri="{FF2B5EF4-FFF2-40B4-BE49-F238E27FC236}">
                <a16:creationId xmlns:a16="http://schemas.microsoft.com/office/drawing/2014/main" id="{42387223-0769-BE44-9811-097FA95669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2" y="419102"/>
            <a:ext cx="5477935" cy="6019798"/>
          </a:xfrm>
          <a:prstGeom prst="rect">
            <a:avLst/>
          </a:prstGeom>
        </p:spPr>
      </p:pic>
      <p:sp>
        <p:nvSpPr>
          <p:cNvPr id="7" name="Title 8">
            <a:extLst>
              <a:ext uri="{FF2B5EF4-FFF2-40B4-BE49-F238E27FC236}">
                <a16:creationId xmlns:a16="http://schemas.microsoft.com/office/drawing/2014/main" id="{24AED201-B440-AA40-BBED-62B7C0D4050E}"/>
              </a:ext>
            </a:extLst>
          </p:cNvPr>
          <p:cNvSpPr>
            <a:spLocks noGrp="1"/>
          </p:cNvSpPr>
          <p:nvPr>
            <p:ph type="title"/>
          </p:nvPr>
        </p:nvSpPr>
        <p:spPr>
          <a:xfrm>
            <a:off x="489257" y="588356"/>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333A7848-7DA9-D245-808E-38FA212DEB0C}"/>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7678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 White option 4">
    <p:spTree>
      <p:nvGrpSpPr>
        <p:cNvPr id="1" name=""/>
        <p:cNvGrpSpPr/>
        <p:nvPr/>
      </p:nvGrpSpPr>
      <p:grpSpPr>
        <a:xfrm>
          <a:off x="0" y="0"/>
          <a:ext cx="0" cy="0"/>
          <a:chOff x="0" y="0"/>
          <a:chExt cx="0" cy="0"/>
        </a:xfrm>
      </p:grpSpPr>
      <p:sp>
        <p:nvSpPr>
          <p:cNvPr id="5" name="Rectangle 4"/>
          <p:cNvSpPr/>
          <p:nvPr/>
        </p:nvSpPr>
        <p:spPr>
          <a:xfrm>
            <a:off x="0" y="159026"/>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A sign on the side of a building&#10;&#10;Description automatically generated">
            <a:extLst>
              <a:ext uri="{FF2B5EF4-FFF2-40B4-BE49-F238E27FC236}">
                <a16:creationId xmlns:a16="http://schemas.microsoft.com/office/drawing/2014/main" id="{7656571C-9B67-0742-8350-6E56403548B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5999" y="419102"/>
            <a:ext cx="5477936" cy="6019797"/>
          </a:xfrm>
          <a:prstGeom prst="rect">
            <a:avLst/>
          </a:prstGeom>
        </p:spPr>
      </p:pic>
      <p:sp>
        <p:nvSpPr>
          <p:cNvPr id="7" name="Title 8">
            <a:extLst>
              <a:ext uri="{FF2B5EF4-FFF2-40B4-BE49-F238E27FC236}">
                <a16:creationId xmlns:a16="http://schemas.microsoft.com/office/drawing/2014/main" id="{79388964-420B-BF4D-8DBF-CAFF1C3B6D02}"/>
              </a:ext>
            </a:extLst>
          </p:cNvPr>
          <p:cNvSpPr>
            <a:spLocks noGrp="1"/>
          </p:cNvSpPr>
          <p:nvPr>
            <p:ph type="title"/>
          </p:nvPr>
        </p:nvSpPr>
        <p:spPr>
          <a:xfrm>
            <a:off x="489257" y="588356"/>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7B539C16-E252-7E4A-9ABE-B5367A682FD7}"/>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873508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 White option 4">
    <p:spTree>
      <p:nvGrpSpPr>
        <p:cNvPr id="1" name=""/>
        <p:cNvGrpSpPr/>
        <p:nvPr/>
      </p:nvGrpSpPr>
      <p:grpSpPr>
        <a:xfrm>
          <a:off x="0" y="0"/>
          <a:ext cx="0" cy="0"/>
          <a:chOff x="0" y="0"/>
          <a:chExt cx="0" cy="0"/>
        </a:xfrm>
      </p:grpSpPr>
      <p:sp>
        <p:nvSpPr>
          <p:cNvPr id="5" name="Rectangle 4"/>
          <p:cNvSpPr/>
          <p:nvPr userDrawn="1"/>
        </p:nvSpPr>
        <p:spPr>
          <a:xfrm>
            <a:off x="0" y="159026"/>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8" descr="A picture containing indoor, cabinet, wall&#10;&#10;Description automatically generated">
            <a:extLst>
              <a:ext uri="{FF2B5EF4-FFF2-40B4-BE49-F238E27FC236}">
                <a16:creationId xmlns:a16="http://schemas.microsoft.com/office/drawing/2014/main" id="{7085503F-3ACD-544D-A1FE-7E9AA2FB19F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419102"/>
            <a:ext cx="5477937" cy="6019797"/>
          </a:xfrm>
          <a:prstGeom prst="rect">
            <a:avLst/>
          </a:prstGeom>
        </p:spPr>
      </p:pic>
      <p:sp>
        <p:nvSpPr>
          <p:cNvPr id="7" name="Title 8">
            <a:extLst>
              <a:ext uri="{FF2B5EF4-FFF2-40B4-BE49-F238E27FC236}">
                <a16:creationId xmlns:a16="http://schemas.microsoft.com/office/drawing/2014/main" id="{977CE053-748F-F94F-9BDB-26FA721980F0}"/>
              </a:ext>
            </a:extLst>
          </p:cNvPr>
          <p:cNvSpPr>
            <a:spLocks noGrp="1"/>
          </p:cNvSpPr>
          <p:nvPr>
            <p:ph type="title"/>
          </p:nvPr>
        </p:nvSpPr>
        <p:spPr>
          <a:xfrm>
            <a:off x="489257" y="588356"/>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E3B84B9-155B-1140-B4BB-62BBD0E79340}"/>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7534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 White option 4">
    <p:spTree>
      <p:nvGrpSpPr>
        <p:cNvPr id="1" name=""/>
        <p:cNvGrpSpPr/>
        <p:nvPr/>
      </p:nvGrpSpPr>
      <p:grpSpPr>
        <a:xfrm>
          <a:off x="0" y="0"/>
          <a:ext cx="0" cy="0"/>
          <a:chOff x="0" y="0"/>
          <a:chExt cx="0" cy="0"/>
        </a:xfrm>
      </p:grpSpPr>
      <p:sp>
        <p:nvSpPr>
          <p:cNvPr id="5" name="Rectangle 4"/>
          <p:cNvSpPr/>
          <p:nvPr/>
        </p:nvSpPr>
        <p:spPr>
          <a:xfrm>
            <a:off x="0" y="159026"/>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1" descr="A view of a city&#10;&#10;Description automatically generated">
            <a:extLst>
              <a:ext uri="{FF2B5EF4-FFF2-40B4-BE49-F238E27FC236}">
                <a16:creationId xmlns:a16="http://schemas.microsoft.com/office/drawing/2014/main" id="{61256C31-9270-B24B-8AE2-00346517F25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285"/>
          <a:stretch/>
        </p:blipFill>
        <p:spPr>
          <a:xfrm>
            <a:off x="5956664" y="419102"/>
            <a:ext cx="5714608" cy="6279875"/>
          </a:xfrm>
          <a:prstGeom prst="rect">
            <a:avLst/>
          </a:prstGeom>
        </p:spPr>
      </p:pic>
      <p:sp>
        <p:nvSpPr>
          <p:cNvPr id="7" name="Title 8">
            <a:extLst>
              <a:ext uri="{FF2B5EF4-FFF2-40B4-BE49-F238E27FC236}">
                <a16:creationId xmlns:a16="http://schemas.microsoft.com/office/drawing/2014/main" id="{64D4D538-7063-694D-BA0B-31A19B1A6FFC}"/>
              </a:ext>
            </a:extLst>
          </p:cNvPr>
          <p:cNvSpPr>
            <a:spLocks noGrp="1"/>
          </p:cNvSpPr>
          <p:nvPr>
            <p:ph type="title"/>
          </p:nvPr>
        </p:nvSpPr>
        <p:spPr>
          <a:xfrm>
            <a:off x="489257" y="588356"/>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9" name="Text Placeholder 4">
            <a:extLst>
              <a:ext uri="{FF2B5EF4-FFF2-40B4-BE49-F238E27FC236}">
                <a16:creationId xmlns:a16="http://schemas.microsoft.com/office/drawing/2014/main" id="{87BBF45E-241A-8C4F-B98D-2EDF716EC7E7}"/>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8110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Picture Placeholder 13"/>
          <p:cNvSpPr>
            <a:spLocks noGrp="1"/>
          </p:cNvSpPr>
          <p:nvPr>
            <p:ph type="pic" sz="quarter" idx="12"/>
          </p:nvPr>
        </p:nvSpPr>
        <p:spPr>
          <a:xfrm>
            <a:off x="6117169" y="418358"/>
            <a:ext cx="5533811" cy="6017555"/>
          </a:xfrm>
          <a:prstGeom prst="rect">
            <a:avLst/>
          </a:prstGeom>
          <a:solidFill>
            <a:schemeClr val="bg1">
              <a:lumMod val="85000"/>
            </a:schemeClr>
          </a:solidFill>
          <a:ln>
            <a:noFill/>
          </a:ln>
        </p:spPr>
        <p:txBody>
          <a:bodyPr anchor="ctr" anchorCtr="0"/>
          <a:lstStyle>
            <a:lvl1pPr marL="0" indent="0" algn="ctr">
              <a:buNone/>
              <a:defRPr/>
            </a:lvl1pPr>
          </a:lstStyle>
          <a:p>
            <a:pPr lvl="0"/>
            <a:r>
              <a:rPr lang="en-US" noProof="0"/>
              <a:t>Click icon to add picture</a:t>
            </a:r>
          </a:p>
        </p:txBody>
      </p:sp>
      <p:sp>
        <p:nvSpPr>
          <p:cNvPr id="7" name="Title 8">
            <a:extLst>
              <a:ext uri="{FF2B5EF4-FFF2-40B4-BE49-F238E27FC236}">
                <a16:creationId xmlns:a16="http://schemas.microsoft.com/office/drawing/2014/main" id="{610FA0CD-08FB-2E45-8180-D86BDB467B08}"/>
              </a:ext>
            </a:extLst>
          </p:cNvPr>
          <p:cNvSpPr>
            <a:spLocks noGrp="1"/>
          </p:cNvSpPr>
          <p:nvPr>
            <p:ph type="title"/>
          </p:nvPr>
        </p:nvSpPr>
        <p:spPr>
          <a:xfrm>
            <a:off x="489257" y="588356"/>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8E33F84B-9A42-504F-9E05-1436C79D277E}"/>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35102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8">
            <a:extLst>
              <a:ext uri="{FF2B5EF4-FFF2-40B4-BE49-F238E27FC236}">
                <a16:creationId xmlns:a16="http://schemas.microsoft.com/office/drawing/2014/main" id="{63F1E73F-993F-2743-A4D6-C74AC29EA7CE}"/>
              </a:ext>
            </a:extLst>
          </p:cNvPr>
          <p:cNvSpPr>
            <a:spLocks noGrp="1"/>
          </p:cNvSpPr>
          <p:nvPr>
            <p:ph type="title"/>
          </p:nvPr>
        </p:nvSpPr>
        <p:spPr>
          <a:xfrm>
            <a:off x="489257" y="588356"/>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F50306BA-4DCA-6643-9EAE-3C143CE3849A}"/>
              </a:ext>
            </a:extLst>
          </p:cNvPr>
          <p:cNvSpPr>
            <a:spLocks noGrp="1"/>
          </p:cNvSpPr>
          <p:nvPr>
            <p:ph type="body" sz="quarter" idx="11"/>
          </p:nvPr>
        </p:nvSpPr>
        <p:spPr>
          <a:xfrm>
            <a:off x="489257" y="1963248"/>
            <a:ext cx="5285089" cy="3023356"/>
          </a:xfrm>
          <a:prstGeom prst="rect">
            <a:avLst/>
          </a:prstGeom>
        </p:spPr>
        <p:txBody>
          <a:bodyPr>
            <a:noAutofit/>
          </a:bodyPr>
          <a:lstStyle>
            <a:lvl1pPr marL="0" indent="0">
              <a:lnSpc>
                <a:spcPct val="90000"/>
              </a:lnSpc>
              <a:buNone/>
              <a:defRPr sz="1800"/>
            </a:lvl1pPr>
            <a:lvl2pPr marL="257175" indent="0">
              <a:buNone/>
              <a:defRPr sz="1800"/>
            </a:lvl2pPr>
            <a:lvl3pPr marL="514350" indent="0">
              <a:buNone/>
              <a:defRPr sz="1800"/>
            </a:lvl3pPr>
            <a:lvl4pPr marL="771525" indent="0">
              <a:buNone/>
              <a:defRPr/>
            </a:lvl4pPr>
            <a:lvl5pPr marL="10287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05297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3605-FFBB-DF40-9F65-A763316E8C46}"/>
              </a:ext>
            </a:extLst>
          </p:cNvPr>
          <p:cNvSpPr>
            <a:spLocks noGrp="1"/>
          </p:cNvSpPr>
          <p:nvPr>
            <p:ph type="title"/>
          </p:nvPr>
        </p:nvSpPr>
        <p:spPr>
          <a:xfrm>
            <a:off x="478368" y="501654"/>
            <a:ext cx="11235267" cy="6471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38F0D4-8996-1340-9692-21C5B4DC5D31}"/>
              </a:ext>
            </a:extLst>
          </p:cNvPr>
          <p:cNvSpPr>
            <a:spLocks noGrp="1"/>
          </p:cNvSpPr>
          <p:nvPr>
            <p:ph idx="1"/>
          </p:nvPr>
        </p:nvSpPr>
        <p:spPr>
          <a:xfrm>
            <a:off x="478369" y="1358905"/>
            <a:ext cx="11235265" cy="4767263"/>
          </a:xfrm>
        </p:spPr>
        <p:txBody>
          <a:bodyPr>
            <a:noAutofit/>
          </a:bodyPr>
          <a:lstStyle>
            <a:lvl1pPr fontAlgn="auto">
              <a:spcAft>
                <a:spcPts val="338"/>
              </a:spcAft>
              <a:buFont typeface="Lucida Grande"/>
              <a:buChar char="–"/>
              <a:defRPr sz="1800" b="0"/>
            </a:lvl1pPr>
          </a:lstStyle>
          <a:p>
            <a:pPr fontAlgn="auto">
              <a:spcAft>
                <a:spcPts val="0"/>
              </a:spcAft>
              <a:defRPr/>
            </a:pPr>
            <a:r>
              <a:rPr lang="en-US" b="1">
                <a:ea typeface="+mn-ea"/>
              </a:rPr>
              <a:t>Sub-heading bold… 24pt</a:t>
            </a:r>
          </a:p>
          <a:p>
            <a:pPr fontAlgn="auto">
              <a:spcAft>
                <a:spcPts val="338"/>
              </a:spcAft>
              <a:defRPr/>
            </a:pPr>
            <a:r>
              <a:rPr lang="en-US">
                <a:solidFill>
                  <a:prstClr val="black"/>
                </a:solidFill>
                <a:ea typeface="+mn-ea"/>
              </a:rPr>
              <a:t>Body copy… 24pt</a:t>
            </a:r>
          </a:p>
          <a:p>
            <a:pPr fontAlgn="auto">
              <a:spcAft>
                <a:spcPts val="338"/>
              </a:spcAft>
              <a:buFont typeface="Lucida Grande"/>
              <a:buChar char="–"/>
              <a:defRPr/>
            </a:pPr>
            <a:r>
              <a:rPr lang="en-US">
                <a:solidFill>
                  <a:prstClr val="black"/>
                </a:solidFill>
                <a:ea typeface="+mn-ea"/>
              </a:rPr>
              <a:t>Bullet point… 24pt</a:t>
            </a:r>
          </a:p>
          <a:p>
            <a:pPr fontAlgn="auto">
              <a:spcAft>
                <a:spcPts val="338"/>
              </a:spcAft>
              <a:buFont typeface="Lucida Grande"/>
              <a:buChar char="–"/>
              <a:defRPr/>
            </a:pPr>
            <a:r>
              <a:rPr lang="en-US">
                <a:solidFill>
                  <a:prstClr val="black"/>
                </a:solidFill>
                <a:ea typeface="+mn-ea"/>
              </a:rPr>
              <a:t>Bullet point</a:t>
            </a:r>
          </a:p>
        </p:txBody>
      </p:sp>
      <p:graphicFrame>
        <p:nvGraphicFramePr>
          <p:cNvPr id="4" name="Table 3">
            <a:extLst>
              <a:ext uri="{FF2B5EF4-FFF2-40B4-BE49-F238E27FC236}">
                <a16:creationId xmlns:a16="http://schemas.microsoft.com/office/drawing/2014/main" id="{53F5080A-DFFE-664C-B514-2BB0E750C953}"/>
              </a:ext>
            </a:extLst>
          </p:cNvPr>
          <p:cNvGraphicFramePr>
            <a:graphicFrameLocks noGrp="1"/>
          </p:cNvGraphicFramePr>
          <p:nvPr userDrawn="1">
            <p:extLst>
              <p:ext uri="{D42A27DB-BD31-4B8C-83A1-F6EECF244321}">
                <p14:modId xmlns:p14="http://schemas.microsoft.com/office/powerpoint/2010/main" val="739925918"/>
              </p:ext>
            </p:extLst>
          </p:nvPr>
        </p:nvGraphicFramePr>
        <p:xfrm>
          <a:off x="478365" y="3326482"/>
          <a:ext cx="11235264" cy="2799685"/>
        </p:xfrm>
        <a:graphic>
          <a:graphicData uri="http://schemas.openxmlformats.org/drawingml/2006/table">
            <a:tbl>
              <a:tblPr firstRow="1" bandRow="1">
                <a:tableStyleId>{0660B408-B3CF-4A94-85FC-2B1E0A45F4A2}</a:tableStyleId>
              </a:tblPr>
              <a:tblGrid>
                <a:gridCol w="3745088">
                  <a:extLst>
                    <a:ext uri="{9D8B030D-6E8A-4147-A177-3AD203B41FA5}">
                      <a16:colId xmlns:a16="http://schemas.microsoft.com/office/drawing/2014/main" val="20000"/>
                    </a:ext>
                  </a:extLst>
                </a:gridCol>
                <a:gridCol w="3745088">
                  <a:extLst>
                    <a:ext uri="{9D8B030D-6E8A-4147-A177-3AD203B41FA5}">
                      <a16:colId xmlns:a16="http://schemas.microsoft.com/office/drawing/2014/main" val="20001"/>
                    </a:ext>
                  </a:extLst>
                </a:gridCol>
                <a:gridCol w="3745088">
                  <a:extLst>
                    <a:ext uri="{9D8B030D-6E8A-4147-A177-3AD203B41FA5}">
                      <a16:colId xmlns:a16="http://schemas.microsoft.com/office/drawing/2014/main" val="20002"/>
                    </a:ext>
                  </a:extLst>
                </a:gridCol>
              </a:tblGrid>
              <a:tr h="559937">
                <a:tc>
                  <a:txBody>
                    <a:bodyPr/>
                    <a:lstStyle/>
                    <a:p>
                      <a:r>
                        <a:rPr lang="en-US" sz="2400">
                          <a:latin typeface="Tw Cen MT"/>
                          <a:cs typeface="Tw Cen MT"/>
                        </a:rPr>
                        <a:t>Heading</a:t>
                      </a:r>
                      <a:r>
                        <a:rPr lang="en-US" sz="2400" baseline="0">
                          <a:latin typeface="Tw Cen MT"/>
                          <a:cs typeface="Tw Cen MT"/>
                        </a:rPr>
                        <a:t> 1</a:t>
                      </a:r>
                      <a:endParaRPr lang="en-US" sz="2400">
                        <a:latin typeface="Tw Cen MT"/>
                        <a:cs typeface="Tw Cen MT"/>
                      </a:endParaRPr>
                    </a:p>
                  </a:txBody>
                  <a:tcPr>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2</a:t>
                      </a:r>
                      <a:endParaRPr lang="en-US" sz="2400">
                        <a:latin typeface="Tw Cen MT"/>
                        <a:cs typeface="Tw Cen MT"/>
                      </a:endParaRPr>
                    </a:p>
                  </a:txBody>
                  <a:tcPr>
                    <a:lnB w="6350" cap="flat" cmpd="sng" algn="ctr">
                      <a:solidFill>
                        <a:srgbClr val="F05133"/>
                      </a:solid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a:latin typeface="Tw Cen MT"/>
                          <a:cs typeface="Tw Cen MT"/>
                        </a:rPr>
                        <a:t>Heading</a:t>
                      </a:r>
                      <a:r>
                        <a:rPr lang="en-US" sz="2400" baseline="0">
                          <a:latin typeface="Tw Cen MT"/>
                          <a:cs typeface="Tw Cen MT"/>
                        </a:rPr>
                        <a:t> 3</a:t>
                      </a:r>
                      <a:endParaRPr lang="en-US" sz="2400">
                        <a:latin typeface="Tw Cen MT"/>
                        <a:cs typeface="Tw Cen MT"/>
                      </a:endParaRPr>
                    </a:p>
                  </a:txBody>
                  <a:tcPr>
                    <a:lnB w="6350" cap="flat" cmpd="sng" algn="ctr">
                      <a:solidFill>
                        <a:srgbClr val="F05133"/>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59937">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r>
                        <a:rPr lang="en-US" sz="2400">
                          <a:latin typeface="Tw Cen MT"/>
                          <a:cs typeface="Tw Cen MT"/>
                        </a:rPr>
                        <a:t>Body</a:t>
                      </a:r>
                      <a:r>
                        <a:rPr lang="en-US" sz="2400" baseline="0">
                          <a:latin typeface="Tw Cen MT"/>
                          <a:cs typeface="Tw Cen MT"/>
                        </a:rPr>
                        <a:t> copy</a:t>
                      </a:r>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pPr marL="0" marR="0" indent="0" algn="l" defTabSz="457187" rtl="0" eaLnBrk="1" fontAlgn="auto" latinLnBrk="0" hangingPunct="1">
                        <a:lnSpc>
                          <a:spcPct val="100000"/>
                        </a:lnSpc>
                        <a:spcBef>
                          <a:spcPts val="0"/>
                        </a:spcBef>
                        <a:spcAft>
                          <a:spcPts val="0"/>
                        </a:spcAft>
                        <a:buClrTx/>
                        <a:buSzTx/>
                        <a:buFontTx/>
                        <a:buNone/>
                        <a:tabLst/>
                        <a:defRPr/>
                      </a:pPr>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1"/>
                  </a:ext>
                </a:extLst>
              </a:tr>
              <a:tr h="559937">
                <a:tc>
                  <a:txBody>
                    <a:bodyPr/>
                    <a:lstStyle/>
                    <a:p>
                      <a:r>
                        <a:rPr lang="en-US" sz="2400">
                          <a:latin typeface="Tw Cen MT"/>
                          <a:cs typeface="Tw Cen MT"/>
                        </a:rPr>
                        <a:t>xxx</a:t>
                      </a: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2"/>
                  </a:ext>
                </a:extLst>
              </a:tr>
              <a:tr h="559937">
                <a:tc>
                  <a:txBody>
                    <a:bodyPr/>
                    <a:lstStyle/>
                    <a:p>
                      <a:r>
                        <a:rPr lang="en-US" sz="2400">
                          <a:latin typeface="Tw Cen MT"/>
                          <a:cs typeface="Tw Cen MT"/>
                        </a:rPr>
                        <a:t>xxx</a:t>
                      </a: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lnB w="6350" cap="flat" cmpd="sng" algn="ctr">
                      <a:solidFill>
                        <a:srgbClr val="F05133"/>
                      </a:solidFill>
                      <a:prstDash val="solid"/>
                      <a:round/>
                      <a:headEnd type="none" w="med" len="med"/>
                      <a:tailEnd type="none" w="med" len="med"/>
                    </a:lnB>
                  </a:tcPr>
                </a:tc>
                <a:extLst>
                  <a:ext uri="{0D108BD9-81ED-4DB2-BD59-A6C34878D82A}">
                    <a16:rowId xmlns:a16="http://schemas.microsoft.com/office/drawing/2014/main" val="10003"/>
                  </a:ext>
                </a:extLst>
              </a:tr>
              <a:tr h="559937">
                <a:tc>
                  <a:txBody>
                    <a:bodyPr/>
                    <a:lstStyle/>
                    <a:p>
                      <a:r>
                        <a:rPr lang="en-US" sz="2400">
                          <a:latin typeface="Tw Cen MT"/>
                          <a:cs typeface="Tw Cen MT"/>
                        </a:rPr>
                        <a:t>xxx</a:t>
                      </a:r>
                    </a:p>
                  </a:txBody>
                  <a:tcPr>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tcPr>
                </a:tc>
                <a:tc>
                  <a:txBody>
                    <a:bodyPr/>
                    <a:lstStyle/>
                    <a:p>
                      <a:endParaRPr lang="en-US" sz="2400">
                        <a:latin typeface="Tw Cen MT"/>
                        <a:cs typeface="Tw Cen MT"/>
                      </a:endParaRPr>
                    </a:p>
                  </a:txBody>
                  <a:tcPr>
                    <a:lnT w="6350" cap="flat" cmpd="sng" algn="ctr">
                      <a:solidFill>
                        <a:srgbClr val="F05133"/>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03555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370" y="1358905"/>
            <a:ext cx="11104033" cy="4767263"/>
          </a:xfrm>
          <a:prstGeom prst="rect">
            <a:avLst/>
          </a:prstGeom>
        </p:spPr>
        <p:txBody>
          <a:bodyPr/>
          <a:lstStyle>
            <a:lvl1pPr>
              <a:lnSpc>
                <a:spcPct val="90000"/>
              </a:lnSpc>
              <a:defRPr/>
            </a:lvl1pPr>
            <a:lvl2pPr marL="417910" indent="-160735">
              <a:lnSpc>
                <a:spcPct val="90000"/>
              </a:lnSpc>
              <a:buFont typeface="Lucida Grande"/>
              <a:buChar char="–"/>
              <a:defRPr sz="1800"/>
            </a:lvl2pPr>
            <a:lvl3pPr>
              <a:lnSpc>
                <a:spcPct val="90000"/>
              </a:lnSpc>
              <a:defRPr sz="1800"/>
            </a:lvl3pPr>
          </a:lstStyle>
          <a:p>
            <a:pPr lvl="0"/>
            <a:r>
              <a:rPr lang="en-US"/>
              <a:t>Click to edit Master text styles</a:t>
            </a:r>
          </a:p>
          <a:p>
            <a:pPr lvl="1"/>
            <a:r>
              <a:rPr lang="en-US"/>
              <a:t>Second level</a:t>
            </a:r>
          </a:p>
          <a:p>
            <a:pPr lvl="2"/>
            <a:r>
              <a:rPr lang="en-US"/>
              <a:t>Third level</a:t>
            </a:r>
          </a:p>
        </p:txBody>
      </p:sp>
      <p:sp>
        <p:nvSpPr>
          <p:cNvPr id="5" name="Title Placeholder 1">
            <a:extLst>
              <a:ext uri="{FF2B5EF4-FFF2-40B4-BE49-F238E27FC236}">
                <a16:creationId xmlns:a16="http://schemas.microsoft.com/office/drawing/2014/main" id="{63D16220-4F50-6A45-8A5C-0AB56F7CE96C}"/>
              </a:ext>
            </a:extLst>
          </p:cNvPr>
          <p:cNvSpPr>
            <a:spLocks noGrp="1"/>
          </p:cNvSpPr>
          <p:nvPr>
            <p:ph type="title" hasCustomPrompt="1"/>
          </p:nvPr>
        </p:nvSpPr>
        <p:spPr bwMode="auto">
          <a:xfrm>
            <a:off x="478368" y="501654"/>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 </a:t>
            </a:r>
          </a:p>
        </p:txBody>
      </p:sp>
    </p:spTree>
    <p:extLst>
      <p:ext uri="{BB962C8B-B14F-4D97-AF65-F5344CB8AC3E}">
        <p14:creationId xmlns:p14="http://schemas.microsoft.com/office/powerpoint/2010/main" val="118049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0" y="17364"/>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4" name="Picture 13" descr="A view of a large building&#10;&#10;Description automatically generated">
            <a:extLst>
              <a:ext uri="{FF2B5EF4-FFF2-40B4-BE49-F238E27FC236}">
                <a16:creationId xmlns:a16="http://schemas.microsoft.com/office/drawing/2014/main" id="{24F1E7D3-CFB1-DF4E-96E4-6210BAC6FB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937779" y="0"/>
            <a:ext cx="6254220" cy="6875364"/>
          </a:xfrm>
          <a:prstGeom prst="rect">
            <a:avLst/>
          </a:prstGeom>
        </p:spPr>
      </p:pic>
      <p:sp>
        <p:nvSpPr>
          <p:cNvPr id="9" name="Title 8">
            <a:extLst>
              <a:ext uri="{FF2B5EF4-FFF2-40B4-BE49-F238E27FC236}">
                <a16:creationId xmlns:a16="http://schemas.microsoft.com/office/drawing/2014/main" id="{193FD27B-FAA6-5146-83B6-51116F88C944}"/>
              </a:ext>
            </a:extLst>
          </p:cNvPr>
          <p:cNvSpPr>
            <a:spLocks noGrp="1"/>
          </p:cNvSpPr>
          <p:nvPr>
            <p:ph type="title"/>
          </p:nvPr>
        </p:nvSpPr>
        <p:spPr>
          <a:xfrm>
            <a:off x="509179" y="588356"/>
            <a:ext cx="5265165" cy="1322972"/>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1" name="Text Placeholder 4">
            <a:extLst>
              <a:ext uri="{FF2B5EF4-FFF2-40B4-BE49-F238E27FC236}">
                <a16:creationId xmlns:a16="http://schemas.microsoft.com/office/drawing/2014/main" id="{75385F31-8F09-6A45-AFFF-B72CD3787A00}"/>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955977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Two Content ">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0A60416-C836-0E45-976A-13A986DE89E8}"/>
              </a:ext>
            </a:extLst>
          </p:cNvPr>
          <p:cNvSpPr>
            <a:spLocks noGrp="1"/>
          </p:cNvSpPr>
          <p:nvPr>
            <p:ph type="title" hasCustomPrompt="1"/>
          </p:nvPr>
        </p:nvSpPr>
        <p:spPr bwMode="auto">
          <a:xfrm>
            <a:off x="478368" y="501654"/>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7" name="Content Placeholder 2">
            <a:extLst>
              <a:ext uri="{FF2B5EF4-FFF2-40B4-BE49-F238E27FC236}">
                <a16:creationId xmlns:a16="http://schemas.microsoft.com/office/drawing/2014/main" id="{8337E35D-E929-4CDD-AFA3-DDA5D95A9F9F}"/>
              </a:ext>
            </a:extLst>
          </p:cNvPr>
          <p:cNvSpPr>
            <a:spLocks noGrp="1"/>
          </p:cNvSpPr>
          <p:nvPr>
            <p:ph sz="half" idx="10"/>
          </p:nvPr>
        </p:nvSpPr>
        <p:spPr>
          <a:xfrm>
            <a:off x="478367" y="1359927"/>
            <a:ext cx="5384800" cy="4525963"/>
          </a:xfrm>
          <a:prstGeom prst="rect">
            <a:avLst/>
          </a:prstGeom>
        </p:spPr>
        <p:txBody>
          <a:bodyPr>
            <a:normAutofit/>
          </a:bodyPr>
          <a:lstStyle>
            <a:lvl1pPr>
              <a:defRPr sz="1800"/>
            </a:lvl1pPr>
            <a:lvl2pPr>
              <a:defRPr sz="1800"/>
            </a:lvl2pPr>
            <a:lvl3pPr>
              <a:defRPr sz="1800"/>
            </a:lvl3pPr>
            <a:lvl4pPr>
              <a:defRPr sz="1125"/>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DBCD8866-5C79-4769-B022-E56134A505BB}"/>
              </a:ext>
            </a:extLst>
          </p:cNvPr>
          <p:cNvSpPr>
            <a:spLocks noGrp="1"/>
          </p:cNvSpPr>
          <p:nvPr>
            <p:ph sz="half" idx="11"/>
          </p:nvPr>
        </p:nvSpPr>
        <p:spPr>
          <a:xfrm>
            <a:off x="6328833" y="1359927"/>
            <a:ext cx="5384800" cy="4525963"/>
          </a:xfrm>
          <a:prstGeom prst="rect">
            <a:avLst/>
          </a:prstGeom>
        </p:spPr>
        <p:txBody>
          <a:bodyPr>
            <a:normAutofit/>
          </a:bodyPr>
          <a:lstStyle>
            <a:lvl1pPr>
              <a:defRPr sz="1800"/>
            </a:lvl1pPr>
            <a:lvl2pPr>
              <a:defRPr sz="1800"/>
            </a:lvl2pPr>
            <a:lvl3pPr>
              <a:defRPr sz="1800"/>
            </a:lvl3pPr>
            <a:lvl4pPr>
              <a:defRPr sz="1125"/>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990598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8367" y="1360488"/>
            <a:ext cx="5384800" cy="4525400"/>
          </a:xfrm>
          <a:prstGeom prst="rect">
            <a:avLst/>
          </a:prstGeom>
        </p:spPr>
        <p:txBody>
          <a:bodyPr/>
          <a:lstStyle>
            <a:lvl1pPr marL="0" indent="0">
              <a:buNone/>
              <a:defRPr/>
            </a:lvl1pPr>
          </a:lstStyle>
          <a:p>
            <a:pPr lvl="0"/>
            <a:r>
              <a:rPr lang="en-US" noProof="0"/>
              <a:t>Click icon to add picture</a:t>
            </a:r>
          </a:p>
        </p:txBody>
      </p:sp>
      <p:sp>
        <p:nvSpPr>
          <p:cNvPr id="8" name="Text Placeholder 2">
            <a:extLst>
              <a:ext uri="{FF2B5EF4-FFF2-40B4-BE49-F238E27FC236}">
                <a16:creationId xmlns:a16="http://schemas.microsoft.com/office/drawing/2014/main" id="{6B9C7BF1-6F0E-974D-9D90-8D2E3B8614D2}"/>
              </a:ext>
            </a:extLst>
          </p:cNvPr>
          <p:cNvSpPr>
            <a:spLocks noGrp="1"/>
          </p:cNvSpPr>
          <p:nvPr>
            <p:ph type="body" sz="quarter" idx="13" hasCustomPrompt="1"/>
          </p:nvPr>
        </p:nvSpPr>
        <p:spPr>
          <a:xfrm>
            <a:off x="480002" y="5939717"/>
            <a:ext cx="11102401" cy="416632"/>
          </a:xfrm>
        </p:spPr>
        <p:txBody>
          <a:bodyPr lIns="0" tIns="0" rIns="0" bIns="0"/>
          <a:lstStyle>
            <a:lvl1pPr marL="0" indent="0">
              <a:buNone/>
              <a:defRPr sz="750"/>
            </a:lvl1pPr>
          </a:lstStyle>
          <a:p>
            <a:pPr lvl="0"/>
            <a:r>
              <a:rPr lang="en-US"/>
              <a:t>* Include source</a:t>
            </a:r>
          </a:p>
        </p:txBody>
      </p:sp>
      <p:sp>
        <p:nvSpPr>
          <p:cNvPr id="9" name="Title Placeholder 1">
            <a:extLst>
              <a:ext uri="{FF2B5EF4-FFF2-40B4-BE49-F238E27FC236}">
                <a16:creationId xmlns:a16="http://schemas.microsoft.com/office/drawing/2014/main" id="{1A6E8EBA-F725-4134-BDCE-9523A37EB37D}"/>
              </a:ext>
            </a:extLst>
          </p:cNvPr>
          <p:cNvSpPr>
            <a:spLocks noGrp="1"/>
          </p:cNvSpPr>
          <p:nvPr>
            <p:ph type="title" hasCustomPrompt="1"/>
          </p:nvPr>
        </p:nvSpPr>
        <p:spPr bwMode="auto">
          <a:xfrm>
            <a:off x="478368" y="501654"/>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10" name="Content Placeholder 3">
            <a:extLst>
              <a:ext uri="{FF2B5EF4-FFF2-40B4-BE49-F238E27FC236}">
                <a16:creationId xmlns:a16="http://schemas.microsoft.com/office/drawing/2014/main" id="{F396C485-F9F3-4645-B4AF-D94B2D375008}"/>
              </a:ext>
            </a:extLst>
          </p:cNvPr>
          <p:cNvSpPr>
            <a:spLocks noGrp="1"/>
          </p:cNvSpPr>
          <p:nvPr>
            <p:ph sz="half" idx="14"/>
          </p:nvPr>
        </p:nvSpPr>
        <p:spPr>
          <a:xfrm>
            <a:off x="6328833" y="1359927"/>
            <a:ext cx="5384800" cy="4525963"/>
          </a:xfrm>
          <a:prstGeom prst="rect">
            <a:avLst/>
          </a:prstGeom>
        </p:spPr>
        <p:txBody>
          <a:bodyPr>
            <a:normAutofit/>
          </a:bodyPr>
          <a:lstStyle>
            <a:lvl1pPr>
              <a:defRPr sz="1800"/>
            </a:lvl1pPr>
            <a:lvl2pPr>
              <a:defRPr sz="1800"/>
            </a:lvl2pPr>
            <a:lvl3pPr>
              <a:defRPr sz="1800"/>
            </a:lvl3pPr>
            <a:lvl4pPr>
              <a:defRPr sz="1125"/>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58245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478367" y="1360492"/>
            <a:ext cx="5384800" cy="4525399"/>
          </a:xfrm>
          <a:prstGeom prst="rect">
            <a:avLst/>
          </a:prstGeom>
        </p:spPr>
        <p:txBody>
          <a:bodyPr/>
          <a:lstStyle>
            <a:lvl1pPr marL="0" indent="0">
              <a:buNone/>
              <a:defRPr/>
            </a:lvl1pPr>
          </a:lstStyle>
          <a:p>
            <a:pPr lvl="0"/>
            <a:r>
              <a:rPr lang="en-US" noProof="0"/>
              <a:t>Click icon to add table</a:t>
            </a:r>
          </a:p>
        </p:txBody>
      </p:sp>
      <p:sp>
        <p:nvSpPr>
          <p:cNvPr id="6" name="Title Placeholder 1">
            <a:extLst>
              <a:ext uri="{FF2B5EF4-FFF2-40B4-BE49-F238E27FC236}">
                <a16:creationId xmlns:a16="http://schemas.microsoft.com/office/drawing/2014/main" id="{9842CB90-B2C6-9F49-B023-F8F8398B98F1}"/>
              </a:ext>
            </a:extLst>
          </p:cNvPr>
          <p:cNvSpPr>
            <a:spLocks noGrp="1"/>
          </p:cNvSpPr>
          <p:nvPr>
            <p:ph type="title" hasCustomPrompt="1"/>
          </p:nvPr>
        </p:nvSpPr>
        <p:spPr bwMode="auto">
          <a:xfrm>
            <a:off x="478368" y="501654"/>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9" name="Text Placeholder 2">
            <a:extLst>
              <a:ext uri="{FF2B5EF4-FFF2-40B4-BE49-F238E27FC236}">
                <a16:creationId xmlns:a16="http://schemas.microsoft.com/office/drawing/2014/main" id="{DCFEABC9-8CBC-4BFF-A091-0B1175D7A66C}"/>
              </a:ext>
            </a:extLst>
          </p:cNvPr>
          <p:cNvSpPr>
            <a:spLocks noGrp="1"/>
          </p:cNvSpPr>
          <p:nvPr>
            <p:ph type="body" sz="quarter" idx="13" hasCustomPrompt="1"/>
          </p:nvPr>
        </p:nvSpPr>
        <p:spPr>
          <a:xfrm>
            <a:off x="480002" y="5939717"/>
            <a:ext cx="11102401" cy="416632"/>
          </a:xfrm>
        </p:spPr>
        <p:txBody>
          <a:bodyPr lIns="0" tIns="0" rIns="0" bIns="0"/>
          <a:lstStyle>
            <a:lvl1pPr marL="0" indent="0">
              <a:buNone/>
              <a:defRPr sz="750"/>
            </a:lvl1pPr>
          </a:lstStyle>
          <a:p>
            <a:pPr lvl="0"/>
            <a:r>
              <a:rPr lang="en-US"/>
              <a:t>* Include source</a:t>
            </a:r>
          </a:p>
        </p:txBody>
      </p:sp>
      <p:sp>
        <p:nvSpPr>
          <p:cNvPr id="10" name="Content Placeholder 3">
            <a:extLst>
              <a:ext uri="{FF2B5EF4-FFF2-40B4-BE49-F238E27FC236}">
                <a16:creationId xmlns:a16="http://schemas.microsoft.com/office/drawing/2014/main" id="{FC11E0B3-4BC6-4FDE-8A73-E95CF528DD93}"/>
              </a:ext>
            </a:extLst>
          </p:cNvPr>
          <p:cNvSpPr>
            <a:spLocks noGrp="1"/>
          </p:cNvSpPr>
          <p:nvPr>
            <p:ph sz="half" idx="14"/>
          </p:nvPr>
        </p:nvSpPr>
        <p:spPr>
          <a:xfrm>
            <a:off x="6328833" y="1359927"/>
            <a:ext cx="5384800" cy="4525963"/>
          </a:xfrm>
          <a:prstGeom prst="rect">
            <a:avLst/>
          </a:prstGeom>
        </p:spPr>
        <p:txBody>
          <a:bodyPr>
            <a:normAutofit/>
          </a:bodyPr>
          <a:lstStyle>
            <a:lvl1pPr>
              <a:defRPr sz="1800"/>
            </a:lvl1pPr>
            <a:lvl2pPr>
              <a:defRPr sz="1800"/>
            </a:lvl2pPr>
            <a:lvl3pPr>
              <a:defRPr sz="1800"/>
            </a:lvl3pPr>
            <a:lvl4pPr>
              <a:defRPr sz="1125"/>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8238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478367" y="1360492"/>
            <a:ext cx="5384800" cy="4525399"/>
          </a:xfrm>
          <a:prstGeom prst="rect">
            <a:avLst/>
          </a:prstGeom>
        </p:spPr>
        <p:txBody>
          <a:bodyPr/>
          <a:lstStyle>
            <a:lvl1pPr marL="0" marR="0" indent="0" algn="l" defTabSz="257175"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p>
        </p:txBody>
      </p:sp>
      <p:sp>
        <p:nvSpPr>
          <p:cNvPr id="7" name="Title Placeholder 1">
            <a:extLst>
              <a:ext uri="{FF2B5EF4-FFF2-40B4-BE49-F238E27FC236}">
                <a16:creationId xmlns:a16="http://schemas.microsoft.com/office/drawing/2014/main" id="{A9E197AB-B83A-F542-A11A-CDE4241E8C70}"/>
              </a:ext>
            </a:extLst>
          </p:cNvPr>
          <p:cNvSpPr>
            <a:spLocks noGrp="1"/>
          </p:cNvSpPr>
          <p:nvPr>
            <p:ph type="title" hasCustomPrompt="1"/>
          </p:nvPr>
        </p:nvSpPr>
        <p:spPr bwMode="auto">
          <a:xfrm>
            <a:off x="478368" y="501654"/>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
        <p:nvSpPr>
          <p:cNvPr id="8" name="Text Placeholder 2">
            <a:extLst>
              <a:ext uri="{FF2B5EF4-FFF2-40B4-BE49-F238E27FC236}">
                <a16:creationId xmlns:a16="http://schemas.microsoft.com/office/drawing/2014/main" id="{FDEF6A8B-FE55-424B-91EF-87F23AFF3A8E}"/>
              </a:ext>
            </a:extLst>
          </p:cNvPr>
          <p:cNvSpPr>
            <a:spLocks noGrp="1"/>
          </p:cNvSpPr>
          <p:nvPr>
            <p:ph type="body" sz="quarter" idx="14" hasCustomPrompt="1"/>
          </p:nvPr>
        </p:nvSpPr>
        <p:spPr>
          <a:xfrm>
            <a:off x="480002" y="5939717"/>
            <a:ext cx="11102401" cy="416632"/>
          </a:xfrm>
        </p:spPr>
        <p:txBody>
          <a:bodyPr lIns="0" tIns="0" rIns="0" bIns="0"/>
          <a:lstStyle>
            <a:lvl1pPr marL="0" indent="0">
              <a:buNone/>
              <a:defRPr sz="750"/>
            </a:lvl1pPr>
          </a:lstStyle>
          <a:p>
            <a:pPr lvl="0"/>
            <a:r>
              <a:rPr lang="en-US"/>
              <a:t>* Include source</a:t>
            </a:r>
          </a:p>
        </p:txBody>
      </p:sp>
      <p:sp>
        <p:nvSpPr>
          <p:cNvPr id="10" name="Content Placeholder 3">
            <a:extLst>
              <a:ext uri="{FF2B5EF4-FFF2-40B4-BE49-F238E27FC236}">
                <a16:creationId xmlns:a16="http://schemas.microsoft.com/office/drawing/2014/main" id="{FBDBDC34-494F-4FD9-8BD2-78F992CF9F94}"/>
              </a:ext>
            </a:extLst>
          </p:cNvPr>
          <p:cNvSpPr>
            <a:spLocks noGrp="1"/>
          </p:cNvSpPr>
          <p:nvPr>
            <p:ph sz="half" idx="15"/>
          </p:nvPr>
        </p:nvSpPr>
        <p:spPr>
          <a:xfrm>
            <a:off x="6328833" y="1359927"/>
            <a:ext cx="5384800" cy="4525963"/>
          </a:xfrm>
          <a:prstGeom prst="rect">
            <a:avLst/>
          </a:prstGeom>
        </p:spPr>
        <p:txBody>
          <a:bodyPr/>
          <a:lstStyle>
            <a:lvl1pPr>
              <a:defRPr sz="1800"/>
            </a:lvl1pPr>
            <a:lvl2pPr>
              <a:defRPr sz="1800"/>
            </a:lvl2pPr>
            <a:lvl3pPr>
              <a:defRPr sz="1800"/>
            </a:lvl3pPr>
            <a:lvl4pPr>
              <a:defRPr sz="1125"/>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659779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8365" y="1358905"/>
            <a:ext cx="11235267" cy="4767263"/>
          </a:xfrm>
          <a:prstGeom prst="rect">
            <a:avLst/>
          </a:prstGeom>
        </p:spPr>
        <p:txBody>
          <a:bodyPr anchor="ctr" anchorCtr="1"/>
          <a:lstStyle>
            <a:lvl1pPr marL="0" indent="0" algn="ctr">
              <a:buNone/>
              <a:defRPr baseline="0"/>
            </a:lvl1pPr>
          </a:lstStyle>
          <a:p>
            <a:pPr lvl="0"/>
            <a:r>
              <a:rPr lang="en-US" noProof="0"/>
              <a:t>Click icon to add picture</a:t>
            </a:r>
          </a:p>
        </p:txBody>
      </p:sp>
      <p:sp>
        <p:nvSpPr>
          <p:cNvPr id="4" name="Title Placeholder 1">
            <a:extLst>
              <a:ext uri="{FF2B5EF4-FFF2-40B4-BE49-F238E27FC236}">
                <a16:creationId xmlns:a16="http://schemas.microsoft.com/office/drawing/2014/main" id="{716DB442-97F9-2241-AE70-FE1000B8FF4F}"/>
              </a:ext>
            </a:extLst>
          </p:cNvPr>
          <p:cNvSpPr>
            <a:spLocks noGrp="1"/>
          </p:cNvSpPr>
          <p:nvPr>
            <p:ph type="title" hasCustomPrompt="1"/>
          </p:nvPr>
        </p:nvSpPr>
        <p:spPr bwMode="auto">
          <a:xfrm>
            <a:off x="478368" y="501654"/>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1996099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861D717C-1AC4-394E-91B8-A016BB12DA1B}"/>
              </a:ext>
            </a:extLst>
          </p:cNvPr>
          <p:cNvSpPr>
            <a:spLocks noGrp="1"/>
          </p:cNvSpPr>
          <p:nvPr>
            <p:ph type="title" hasCustomPrompt="1"/>
          </p:nvPr>
        </p:nvSpPr>
        <p:spPr bwMode="auto">
          <a:xfrm>
            <a:off x="478368" y="501654"/>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1605899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pic>
        <p:nvPicPr>
          <p:cNvPr id="8" name="Picture 7" descr="USY_MB1_PMS_1_Colour_Reversed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368" y="5905504"/>
            <a:ext cx="2048933"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478368" y="1173221"/>
            <a:ext cx="11235267" cy="647183"/>
          </a:xfrm>
          <a:prstGeom prst="rect">
            <a:avLst/>
          </a:prstGeom>
          <a:noFill/>
        </p:spPr>
        <p:txBody>
          <a:bodyPr/>
          <a:lstStyle>
            <a:lvl1pPr marL="0" indent="0">
              <a:lnSpc>
                <a:spcPct val="90000"/>
              </a:lnSpc>
              <a:buNone/>
              <a:defRPr sz="1800">
                <a:solidFill>
                  <a:schemeClr val="tx1"/>
                </a:solidFill>
              </a:defRPr>
            </a:lvl1pPr>
            <a:lvl2pPr marL="257175" indent="0">
              <a:buNone/>
              <a:defRPr/>
            </a:lvl2pPr>
            <a:lvl3pPr marL="514350" indent="0">
              <a:buNone/>
              <a:defRPr/>
            </a:lvl3pPr>
            <a:lvl4pPr marL="771525" indent="0">
              <a:buNone/>
              <a:defRPr/>
            </a:lvl4pPr>
            <a:lvl5pPr marL="1028700" indent="0">
              <a:buNone/>
              <a:defRPr/>
            </a:lvl5pPr>
          </a:lstStyle>
          <a:p>
            <a:pPr lvl="0"/>
            <a:r>
              <a:rPr lang="en-US"/>
              <a:t>Click to edit Master text styles</a:t>
            </a:r>
          </a:p>
        </p:txBody>
      </p:sp>
      <p:sp>
        <p:nvSpPr>
          <p:cNvPr id="7" name="Picture Placeholder 13"/>
          <p:cNvSpPr>
            <a:spLocks noGrp="1"/>
          </p:cNvSpPr>
          <p:nvPr>
            <p:ph type="pic" sz="quarter" idx="12"/>
          </p:nvPr>
        </p:nvSpPr>
        <p:spPr>
          <a:xfrm>
            <a:off x="478368" y="1820403"/>
            <a:ext cx="11235267" cy="4535949"/>
          </a:xfrm>
          <a:prstGeom prst="rect">
            <a:avLst/>
          </a:prstGeom>
          <a:solidFill>
            <a:srgbClr val="D9D9D9"/>
          </a:solidFill>
        </p:spPr>
        <p:txBody>
          <a:bodyPr anchor="ctr" anchorCtr="0"/>
          <a:lstStyle>
            <a:lvl1pPr marL="0" indent="0" algn="ctr">
              <a:buNone/>
              <a:defRPr/>
            </a:lvl1pPr>
          </a:lstStyle>
          <a:p>
            <a:pPr lvl="0"/>
            <a:r>
              <a:rPr lang="en-US" noProof="0"/>
              <a:t>Click icon to add picture</a:t>
            </a:r>
          </a:p>
        </p:txBody>
      </p:sp>
      <p:sp>
        <p:nvSpPr>
          <p:cNvPr id="10" name="Title Placeholder 1">
            <a:extLst>
              <a:ext uri="{FF2B5EF4-FFF2-40B4-BE49-F238E27FC236}">
                <a16:creationId xmlns:a16="http://schemas.microsoft.com/office/drawing/2014/main" id="{8AB9FAD1-F758-AF4C-BAD5-AFAD67046B97}"/>
              </a:ext>
            </a:extLst>
          </p:cNvPr>
          <p:cNvSpPr>
            <a:spLocks noGrp="1"/>
          </p:cNvSpPr>
          <p:nvPr>
            <p:ph type="title" hasCustomPrompt="1"/>
          </p:nvPr>
        </p:nvSpPr>
        <p:spPr bwMode="auto">
          <a:xfrm>
            <a:off x="478368" y="501654"/>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slide title</a:t>
            </a:r>
          </a:p>
        </p:txBody>
      </p:sp>
    </p:spTree>
    <p:extLst>
      <p:ext uri="{BB962C8B-B14F-4D97-AF65-F5344CB8AC3E}">
        <p14:creationId xmlns:p14="http://schemas.microsoft.com/office/powerpoint/2010/main" val="9417975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ection Divider -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382753-51C7-0C46-B853-1DBA86E4E953}"/>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8">
            <a:extLst>
              <a:ext uri="{FF2B5EF4-FFF2-40B4-BE49-F238E27FC236}">
                <a16:creationId xmlns:a16="http://schemas.microsoft.com/office/drawing/2014/main" id="{F6164CB4-EC8E-0144-9230-9A41AA8066A6}"/>
              </a:ext>
            </a:extLst>
          </p:cNvPr>
          <p:cNvSpPr>
            <a:spLocks noGrp="1"/>
          </p:cNvSpPr>
          <p:nvPr>
            <p:ph type="title" hasCustomPrompt="1"/>
          </p:nvPr>
        </p:nvSpPr>
        <p:spPr>
          <a:xfrm>
            <a:off x="509180" y="1617085"/>
            <a:ext cx="11209579" cy="708607"/>
          </a:xfrm>
        </p:spPr>
        <p:txBody>
          <a:bodyPr anchor="t"/>
          <a:lstStyle>
            <a:lvl1pPr algn="l">
              <a:defRPr sz="2250">
                <a:solidFill>
                  <a:schemeClr val="bg1"/>
                </a:solidFill>
              </a:defRPr>
            </a:lvl1pPr>
          </a:lstStyle>
          <a:p>
            <a:r>
              <a:rPr lang="en-US"/>
              <a:t>Title heading here</a:t>
            </a:r>
          </a:p>
        </p:txBody>
      </p:sp>
      <p:sp>
        <p:nvSpPr>
          <p:cNvPr id="10" name="Text Placeholder 4">
            <a:extLst>
              <a:ext uri="{FF2B5EF4-FFF2-40B4-BE49-F238E27FC236}">
                <a16:creationId xmlns:a16="http://schemas.microsoft.com/office/drawing/2014/main" id="{C7C3DC85-C5E4-9F4F-9A53-A30541465834}"/>
              </a:ext>
            </a:extLst>
          </p:cNvPr>
          <p:cNvSpPr>
            <a:spLocks noGrp="1"/>
          </p:cNvSpPr>
          <p:nvPr>
            <p:ph type="body" sz="quarter" idx="13" hasCustomPrompt="1"/>
          </p:nvPr>
        </p:nvSpPr>
        <p:spPr>
          <a:xfrm>
            <a:off x="510356" y="2469572"/>
            <a:ext cx="11208403" cy="708607"/>
          </a:xfrm>
        </p:spPr>
        <p:txBody>
          <a:bodyPr lIns="0" tIns="0" rIns="0" bIns="0"/>
          <a:lstStyle>
            <a:lvl1pPr marL="0" indent="0" algn="l">
              <a:lnSpc>
                <a:spcPct val="90000"/>
              </a:lnSpc>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Presented by</a:t>
            </a:r>
          </a:p>
        </p:txBody>
      </p:sp>
      <p:pic>
        <p:nvPicPr>
          <p:cNvPr id="9" name="Picture 8">
            <a:extLst>
              <a:ext uri="{FF2B5EF4-FFF2-40B4-BE49-F238E27FC236}">
                <a16:creationId xmlns:a16="http://schemas.microsoft.com/office/drawing/2014/main" id="{C4F743E6-42C8-45D8-A63F-90FE0651F2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4402" y="5540400"/>
            <a:ext cx="2020316" cy="520700"/>
          </a:xfrm>
          <a:prstGeom prst="rect">
            <a:avLst/>
          </a:prstGeom>
        </p:spPr>
      </p:pic>
    </p:spTree>
    <p:extLst>
      <p:ext uri="{BB962C8B-B14F-4D97-AF65-F5344CB8AC3E}">
        <p14:creationId xmlns:p14="http://schemas.microsoft.com/office/powerpoint/2010/main" val="1131766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277205-D819-0E49-850F-A3DCF077A5B8}"/>
              </a:ext>
            </a:extLst>
          </p:cNvPr>
          <p:cNvSpPr/>
          <p:nvPr userDrawn="1"/>
        </p:nvSpPr>
        <p:spPr>
          <a:xfrm>
            <a:off x="0" y="0"/>
            <a:ext cx="12192000" cy="6858000"/>
          </a:xfrm>
          <a:prstGeom prst="rect">
            <a:avLst/>
          </a:prstGeom>
          <a:solidFill>
            <a:srgbClr val="FFB800"/>
          </a:solidFill>
          <a:ln w="9525"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7" name="Title 8">
            <a:extLst>
              <a:ext uri="{FF2B5EF4-FFF2-40B4-BE49-F238E27FC236}">
                <a16:creationId xmlns:a16="http://schemas.microsoft.com/office/drawing/2014/main" id="{C20D03EA-04EC-3E4D-A8DD-25B0B1CFB907}"/>
              </a:ext>
            </a:extLst>
          </p:cNvPr>
          <p:cNvSpPr>
            <a:spLocks noGrp="1"/>
          </p:cNvSpPr>
          <p:nvPr>
            <p:ph type="title" hasCustomPrompt="1"/>
          </p:nvPr>
        </p:nvSpPr>
        <p:spPr>
          <a:xfrm>
            <a:off x="509180" y="1617085"/>
            <a:ext cx="11209579" cy="708607"/>
          </a:xfrm>
        </p:spPr>
        <p:txBody>
          <a:bodyPr anchor="t"/>
          <a:lstStyle>
            <a:lvl1pPr algn="l">
              <a:defRPr sz="2250">
                <a:solidFill>
                  <a:schemeClr val="tx1"/>
                </a:solidFill>
              </a:defRPr>
            </a:lvl1pPr>
          </a:lstStyle>
          <a:p>
            <a:r>
              <a:rPr lang="en-US"/>
              <a:t>Title heading here</a:t>
            </a:r>
          </a:p>
        </p:txBody>
      </p:sp>
      <p:sp>
        <p:nvSpPr>
          <p:cNvPr id="8" name="Text Placeholder 4">
            <a:extLst>
              <a:ext uri="{FF2B5EF4-FFF2-40B4-BE49-F238E27FC236}">
                <a16:creationId xmlns:a16="http://schemas.microsoft.com/office/drawing/2014/main" id="{77BCA0C8-FD5B-AE4C-9999-548657AE139B}"/>
              </a:ext>
            </a:extLst>
          </p:cNvPr>
          <p:cNvSpPr>
            <a:spLocks noGrp="1"/>
          </p:cNvSpPr>
          <p:nvPr>
            <p:ph type="body" sz="quarter" idx="13" hasCustomPrompt="1"/>
          </p:nvPr>
        </p:nvSpPr>
        <p:spPr>
          <a:xfrm>
            <a:off x="510356" y="2469567"/>
            <a:ext cx="11208403" cy="710400"/>
          </a:xfrm>
        </p:spPr>
        <p:txBody>
          <a:bodyPr lIns="0" tIns="0" rIns="0" bIns="0"/>
          <a:lstStyle>
            <a:lvl1pPr marL="0" indent="0" algn="l">
              <a:lnSpc>
                <a:spcPct val="90000"/>
              </a:lnSpc>
              <a:buNone/>
              <a:defRPr sz="1800">
                <a:solidFill>
                  <a:srgbClr val="000000"/>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Presented by</a:t>
            </a:r>
          </a:p>
        </p:txBody>
      </p:sp>
      <p:pic>
        <p:nvPicPr>
          <p:cNvPr id="9" name="Picture 8" descr="A close up of a logo&#10;&#10;Description automatically generated">
            <a:extLst>
              <a:ext uri="{FF2B5EF4-FFF2-40B4-BE49-F238E27FC236}">
                <a16:creationId xmlns:a16="http://schemas.microsoft.com/office/drawing/2014/main" id="{2C89BC04-6416-479F-AF58-1E9563CF65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4360" y="5540403"/>
            <a:ext cx="2082485" cy="549253"/>
          </a:xfrm>
          <a:prstGeom prst="rect">
            <a:avLst/>
          </a:prstGeom>
        </p:spPr>
      </p:pic>
    </p:spTree>
    <p:extLst>
      <p:ext uri="{BB962C8B-B14F-4D97-AF65-F5344CB8AC3E}">
        <p14:creationId xmlns:p14="http://schemas.microsoft.com/office/powerpoint/2010/main" val="1783416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437180-96FB-744F-865F-A5F1DCF5F20E}"/>
              </a:ext>
            </a:extLst>
          </p:cNvPr>
          <p:cNvSpPr/>
          <p:nvPr userDrawn="1"/>
        </p:nvSpPr>
        <p:spPr>
          <a:xfrm>
            <a:off x="0" y="0"/>
            <a:ext cx="12192000" cy="6858000"/>
          </a:xfrm>
          <a:prstGeom prst="rect">
            <a:avLst/>
          </a:prstGeom>
          <a:solidFill>
            <a:srgbClr val="3434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8">
            <a:extLst>
              <a:ext uri="{FF2B5EF4-FFF2-40B4-BE49-F238E27FC236}">
                <a16:creationId xmlns:a16="http://schemas.microsoft.com/office/drawing/2014/main" id="{378A92A4-48B7-0340-8B92-C0F9AC1FDA6C}"/>
              </a:ext>
            </a:extLst>
          </p:cNvPr>
          <p:cNvSpPr>
            <a:spLocks noGrp="1"/>
          </p:cNvSpPr>
          <p:nvPr>
            <p:ph type="title" hasCustomPrompt="1"/>
          </p:nvPr>
        </p:nvSpPr>
        <p:spPr>
          <a:xfrm>
            <a:off x="509180" y="1617085"/>
            <a:ext cx="11209579" cy="708607"/>
          </a:xfrm>
        </p:spPr>
        <p:txBody>
          <a:bodyPr anchor="t"/>
          <a:lstStyle>
            <a:lvl1pPr algn="l">
              <a:defRPr sz="2250">
                <a:solidFill>
                  <a:schemeClr val="bg1"/>
                </a:solidFill>
              </a:defRPr>
            </a:lvl1pPr>
          </a:lstStyle>
          <a:p>
            <a:r>
              <a:rPr lang="en-US"/>
              <a:t>Title heading here</a:t>
            </a:r>
          </a:p>
        </p:txBody>
      </p:sp>
      <p:sp>
        <p:nvSpPr>
          <p:cNvPr id="14" name="Text Placeholder 4">
            <a:extLst>
              <a:ext uri="{FF2B5EF4-FFF2-40B4-BE49-F238E27FC236}">
                <a16:creationId xmlns:a16="http://schemas.microsoft.com/office/drawing/2014/main" id="{55933010-02AF-864A-B29C-468E3DDEEA5E}"/>
              </a:ext>
            </a:extLst>
          </p:cNvPr>
          <p:cNvSpPr>
            <a:spLocks noGrp="1"/>
          </p:cNvSpPr>
          <p:nvPr>
            <p:ph type="body" sz="quarter" idx="13" hasCustomPrompt="1"/>
          </p:nvPr>
        </p:nvSpPr>
        <p:spPr>
          <a:xfrm>
            <a:off x="510356" y="2469572"/>
            <a:ext cx="11208403" cy="708607"/>
          </a:xfrm>
        </p:spPr>
        <p:txBody>
          <a:bodyPr lIns="0" tIns="0" rIns="0" bIns="0"/>
          <a:lstStyle>
            <a:lvl1pPr marL="0" indent="0" algn="l">
              <a:lnSpc>
                <a:spcPct val="90000"/>
              </a:lnSpc>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Presented by</a:t>
            </a:r>
          </a:p>
        </p:txBody>
      </p:sp>
      <p:pic>
        <p:nvPicPr>
          <p:cNvPr id="7" name="Picture 6">
            <a:extLst>
              <a:ext uri="{FF2B5EF4-FFF2-40B4-BE49-F238E27FC236}">
                <a16:creationId xmlns:a16="http://schemas.microsoft.com/office/drawing/2014/main" id="{A8B4EEB1-42E3-41C0-B7C0-8A0DC6F52F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4402" y="5540400"/>
            <a:ext cx="2020316" cy="520700"/>
          </a:xfrm>
          <a:prstGeom prst="rect">
            <a:avLst/>
          </a:prstGeom>
        </p:spPr>
      </p:pic>
    </p:spTree>
    <p:extLst>
      <p:ext uri="{BB962C8B-B14F-4D97-AF65-F5344CB8AC3E}">
        <p14:creationId xmlns:p14="http://schemas.microsoft.com/office/powerpoint/2010/main" val="381173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1" name="Picture 10" descr="A view of a large window&#10;&#10;Description automatically generated">
            <a:extLst>
              <a:ext uri="{FF2B5EF4-FFF2-40B4-BE49-F238E27FC236}">
                <a16:creationId xmlns:a16="http://schemas.microsoft.com/office/drawing/2014/main" id="{6448CA2D-2D83-6F40-B080-DAE168D45E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956888" y="606"/>
            <a:ext cx="6240137" cy="6857394"/>
          </a:xfrm>
          <a:prstGeom prst="rect">
            <a:avLst/>
          </a:prstGeom>
        </p:spPr>
      </p:pic>
      <p:sp>
        <p:nvSpPr>
          <p:cNvPr id="9" name="Title 8">
            <a:extLst>
              <a:ext uri="{FF2B5EF4-FFF2-40B4-BE49-F238E27FC236}">
                <a16:creationId xmlns:a16="http://schemas.microsoft.com/office/drawing/2014/main" id="{A30F13B7-229E-5241-B814-6E82C23DC922}"/>
              </a:ext>
            </a:extLst>
          </p:cNvPr>
          <p:cNvSpPr>
            <a:spLocks noGrp="1"/>
          </p:cNvSpPr>
          <p:nvPr>
            <p:ph type="title"/>
          </p:nvPr>
        </p:nvSpPr>
        <p:spPr>
          <a:xfrm>
            <a:off x="509179" y="588356"/>
            <a:ext cx="5265165" cy="1322972"/>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0FD801D8-52D3-ED4C-9286-C21422F9D5A9}"/>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43651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slide – White option 5 (no imag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itle 8">
            <a:extLst>
              <a:ext uri="{FF2B5EF4-FFF2-40B4-BE49-F238E27FC236}">
                <a16:creationId xmlns:a16="http://schemas.microsoft.com/office/drawing/2014/main" id="{63F1E73F-993F-2743-A4D6-C74AC29EA7CE}"/>
              </a:ext>
            </a:extLst>
          </p:cNvPr>
          <p:cNvSpPr>
            <a:spLocks noGrp="1"/>
          </p:cNvSpPr>
          <p:nvPr>
            <p:ph type="title"/>
          </p:nvPr>
        </p:nvSpPr>
        <p:spPr>
          <a:xfrm>
            <a:off x="489258" y="588357"/>
            <a:ext cx="5285089" cy="1322972"/>
          </a:xfrm>
          <a:prstGeom prst="rect">
            <a:avLst/>
          </a:prstGeom>
        </p:spPr>
        <p:txBody>
          <a:bodyPr anchor="t"/>
          <a:lstStyle>
            <a:lvl1pPr>
              <a:defRPr sz="2250">
                <a:solidFill>
                  <a:srgbClr val="E64626"/>
                </a:solidFill>
                <a:latin typeface="+mj-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F50306BA-4DCA-6643-9EAE-3C143CE3849A}"/>
              </a:ext>
            </a:extLst>
          </p:cNvPr>
          <p:cNvSpPr>
            <a:spLocks noGrp="1"/>
          </p:cNvSpPr>
          <p:nvPr>
            <p:ph type="body" sz="quarter" idx="11"/>
          </p:nvPr>
        </p:nvSpPr>
        <p:spPr>
          <a:xfrm>
            <a:off x="489258" y="1963249"/>
            <a:ext cx="5285089" cy="3023356"/>
          </a:xfrm>
          <a:prstGeom prst="rect">
            <a:avLst/>
          </a:prstGeom>
        </p:spPr>
        <p:txBody>
          <a:bodyPr>
            <a:noAutofit/>
          </a:bodyPr>
          <a:lstStyle>
            <a:lvl1pPr marL="0" indent="0">
              <a:lnSpc>
                <a:spcPct val="90000"/>
              </a:lnSpc>
              <a:buNone/>
              <a:defRPr sz="1800"/>
            </a:lvl1pPr>
            <a:lvl2pPr marL="257168" indent="0">
              <a:buNone/>
              <a:defRPr sz="1800"/>
            </a:lvl2pPr>
            <a:lvl3pPr marL="514337" indent="0">
              <a:buNone/>
              <a:defRPr sz="1800"/>
            </a:lvl3pPr>
            <a:lvl4pPr marL="771506" indent="0">
              <a:buNone/>
              <a:defRPr/>
            </a:lvl4pPr>
            <a:lvl5pPr marL="1028675"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37493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txBody>
          <a:bodyPr rtlCol="0" anchor="ctr" anchorCtr="1">
            <a:normAutofit/>
          </a:bodyPr>
          <a:lstStyle>
            <a:lvl1pPr marL="0" indent="0" algn="ctr">
              <a:buNone/>
              <a:defRPr baseline="0"/>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endParaRPr lang="en-US" dirty="0"/>
          </a:p>
        </p:txBody>
      </p:sp>
    </p:spTree>
    <p:extLst>
      <p:ext uri="{BB962C8B-B14F-4D97-AF65-F5344CB8AC3E}">
        <p14:creationId xmlns:p14="http://schemas.microsoft.com/office/powerpoint/2010/main" val="22002433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0"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9" name="Picture 8" descr="A bench in front of a building&#10;&#10;Description automatically generated">
            <a:extLst>
              <a:ext uri="{FF2B5EF4-FFF2-40B4-BE49-F238E27FC236}">
                <a16:creationId xmlns:a16="http://schemas.microsoft.com/office/drawing/2014/main" id="{595D4B98-EC35-6E4E-B52D-B38B0E0CB2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283"/>
          <a:stretch/>
        </p:blipFill>
        <p:spPr>
          <a:xfrm>
            <a:off x="5956884" y="0"/>
            <a:ext cx="6235115" cy="7014504"/>
          </a:xfrm>
          <a:prstGeom prst="rect">
            <a:avLst/>
          </a:prstGeom>
        </p:spPr>
      </p:pic>
      <p:sp>
        <p:nvSpPr>
          <p:cNvPr id="11" name="Title 8">
            <a:extLst>
              <a:ext uri="{FF2B5EF4-FFF2-40B4-BE49-F238E27FC236}">
                <a16:creationId xmlns:a16="http://schemas.microsoft.com/office/drawing/2014/main" id="{4B7D9D05-70A7-7340-98E2-3EC55807DF76}"/>
              </a:ext>
            </a:extLst>
          </p:cNvPr>
          <p:cNvSpPr>
            <a:spLocks noGrp="1"/>
          </p:cNvSpPr>
          <p:nvPr>
            <p:ph type="title"/>
          </p:nvPr>
        </p:nvSpPr>
        <p:spPr>
          <a:xfrm>
            <a:off x="509179" y="588356"/>
            <a:ext cx="5265165" cy="1322972"/>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50464F8C-4239-7249-B7AD-71C0585F6180}"/>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2193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 Red op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6A394-6B1F-4D42-AB9D-E8AC240619B4}"/>
              </a:ext>
            </a:extLst>
          </p:cNvPr>
          <p:cNvSpPr/>
          <p:nvPr userDrawn="1"/>
        </p:nvSpPr>
        <p:spPr>
          <a:xfrm>
            <a:off x="1" y="0"/>
            <a:ext cx="6117168" cy="6858000"/>
          </a:xfrm>
          <a:prstGeom prst="rect">
            <a:avLst/>
          </a:prstGeom>
          <a:solidFill>
            <a:srgbClr val="E64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9" descr="A close up of a logo&#10;&#10;Description automatically generated">
            <a:extLst>
              <a:ext uri="{FF2B5EF4-FFF2-40B4-BE49-F238E27FC236}">
                <a16:creationId xmlns:a16="http://schemas.microsoft.com/office/drawing/2014/main" id="{1811C849-DF8E-4316-9166-B19E70AB32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717" y="5145627"/>
            <a:ext cx="2499360" cy="874776"/>
          </a:xfrm>
          <a:prstGeom prst="rect">
            <a:avLst/>
          </a:prstGeom>
        </p:spPr>
      </p:pic>
      <p:pic>
        <p:nvPicPr>
          <p:cNvPr id="11" name="Picture 10" descr="A close up of a brick building&#10;&#10;Description automatically generated">
            <a:extLst>
              <a:ext uri="{FF2B5EF4-FFF2-40B4-BE49-F238E27FC236}">
                <a16:creationId xmlns:a16="http://schemas.microsoft.com/office/drawing/2014/main" id="{937BE605-3862-1545-9D7B-F5F181FA5E3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956885" y="-1"/>
            <a:ext cx="6258732" cy="6858001"/>
          </a:xfrm>
          <a:prstGeom prst="rect">
            <a:avLst/>
          </a:prstGeom>
        </p:spPr>
      </p:pic>
      <p:sp>
        <p:nvSpPr>
          <p:cNvPr id="9" name="Title 8">
            <a:extLst>
              <a:ext uri="{FF2B5EF4-FFF2-40B4-BE49-F238E27FC236}">
                <a16:creationId xmlns:a16="http://schemas.microsoft.com/office/drawing/2014/main" id="{50535163-46A9-7748-B4B1-2CCCDB1A63E9}"/>
              </a:ext>
            </a:extLst>
          </p:cNvPr>
          <p:cNvSpPr>
            <a:spLocks noGrp="1"/>
          </p:cNvSpPr>
          <p:nvPr>
            <p:ph type="title"/>
          </p:nvPr>
        </p:nvSpPr>
        <p:spPr>
          <a:xfrm>
            <a:off x="509179" y="588356"/>
            <a:ext cx="5265165" cy="1322972"/>
          </a:xfrm>
          <a:prstGeom prst="rect">
            <a:avLst/>
          </a:prstGeom>
        </p:spPr>
        <p:txBody>
          <a:bodyPr anchor="t"/>
          <a:lstStyle>
            <a:lvl1pPr>
              <a:defRPr sz="3000">
                <a:solidFill>
                  <a:schemeClr val="bg1"/>
                </a:solidFill>
                <a:latin typeface="+mj-lt"/>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C9A982C3-1052-544B-B943-34291F9E9BA1}"/>
              </a:ext>
            </a:extLst>
          </p:cNvPr>
          <p:cNvSpPr>
            <a:spLocks noGrp="1"/>
          </p:cNvSpPr>
          <p:nvPr>
            <p:ph type="body" sz="quarter" idx="11"/>
          </p:nvPr>
        </p:nvSpPr>
        <p:spPr>
          <a:xfrm>
            <a:off x="489255" y="1963248"/>
            <a:ext cx="5285089" cy="3023356"/>
          </a:xfrm>
          <a:prstGeom prst="rect">
            <a:avLst/>
          </a:prstGeom>
        </p:spPr>
        <p:txBody>
          <a:bodyPr>
            <a:noAutofit/>
          </a:bodyPr>
          <a:lstStyle>
            <a:lvl1pPr marL="0" indent="0">
              <a:lnSpc>
                <a:spcPct val="90000"/>
              </a:lnSpc>
              <a:buNone/>
              <a:defRPr sz="2400"/>
            </a:lvl1pPr>
            <a:lvl2pPr marL="342900" indent="0">
              <a:buNone/>
              <a:defRPr sz="2400"/>
            </a:lvl2pPr>
            <a:lvl3pPr marL="685800" indent="0">
              <a:buNone/>
              <a:defRPr sz="24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5346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theme" Target="../theme/theme2.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image" Target="../media/image1.emf"/><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oleObject" Target="../embeddings/oleObject3.bin"/><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3.xml"/><Relationship Id="rId1" Type="http://schemas.openxmlformats.org/officeDocument/2006/relationships/slideLayout" Target="../slideLayouts/slideLayout71.xml"/><Relationship Id="rId5" Type="http://schemas.openxmlformats.org/officeDocument/2006/relationships/image" Target="../media/image1.emf"/><Relationship Id="rId4" Type="http://schemas.openxmlformats.org/officeDocument/2006/relationships/oleObject" Target="../embeddings/oleObject4.bin"/></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B49E61-48A0-4C45-8684-B17DD5F1D223}"/>
              </a:ext>
            </a:extLst>
          </p:cNvPr>
          <p:cNvGraphicFramePr>
            <a:graphicFrameLocks noChangeAspect="1"/>
          </p:cNvGraphicFramePr>
          <p:nvPr userDrawn="1">
            <p:custDataLst>
              <p:tags r:id="rId39"/>
            </p:custDataLst>
            <p:extLst>
              <p:ext uri="{D42A27DB-BD31-4B8C-83A1-F6EECF244321}">
                <p14:modId xmlns:p14="http://schemas.microsoft.com/office/powerpoint/2010/main" val="2292380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47" imgH="348" progId="TCLayout.ActiveDocument.1">
                  <p:embed/>
                </p:oleObj>
              </mc:Choice>
              <mc:Fallback>
                <p:oleObj name="think-cell Slide" r:id="rId40" imgW="347" imgH="348" progId="TCLayout.ActiveDocument.1">
                  <p:embed/>
                  <p:pic>
                    <p:nvPicPr>
                      <p:cNvPr id="3" name="Object 2" hidden="1">
                        <a:extLst>
                          <a:ext uri="{FF2B5EF4-FFF2-40B4-BE49-F238E27FC236}">
                            <a16:creationId xmlns:a16="http://schemas.microsoft.com/office/drawing/2014/main" id="{C9B49E61-48A0-4C45-8684-B17DD5F1D223}"/>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12" name="Slide Number Placeholder 5"/>
          <p:cNvSpPr txBox="1">
            <a:spLocks/>
          </p:cNvSpPr>
          <p:nvPr/>
        </p:nvSpPr>
        <p:spPr>
          <a:xfrm>
            <a:off x="8839200" y="6356352"/>
            <a:ext cx="2844800" cy="365125"/>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Page </a:t>
            </a:r>
            <a:fld id="{3B11C02F-2186-5E4E-90C0-5210A150EF90}" type="slidenum">
              <a:rPr lang="en-US" sz="900" smtClean="0"/>
              <a:pPr fontAlgn="auto">
                <a:spcBef>
                  <a:spcPts val="0"/>
                </a:spcBef>
                <a:spcAft>
                  <a:spcPts val="0"/>
                </a:spcAft>
                <a:defRPr/>
              </a:pPr>
              <a:t>‹#›</a:t>
            </a:fld>
            <a:endParaRPr lang="en-US" sz="900"/>
          </a:p>
        </p:txBody>
      </p:sp>
      <p:sp>
        <p:nvSpPr>
          <p:cNvPr id="6" name="Date Placeholder 3">
            <a:extLst>
              <a:ext uri="{FF2B5EF4-FFF2-40B4-BE49-F238E27FC236}">
                <a16:creationId xmlns:a16="http://schemas.microsoft.com/office/drawing/2014/main" id="{B454F75B-D7A2-4B14-8535-B803517C2A15}"/>
              </a:ext>
            </a:extLst>
          </p:cNvPr>
          <p:cNvSpPr txBox="1">
            <a:spLocks/>
          </p:cNvSpPr>
          <p:nvPr userDrawn="1"/>
        </p:nvSpPr>
        <p:spPr>
          <a:xfrm>
            <a:off x="508000" y="6356352"/>
            <a:ext cx="2844800" cy="366183"/>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sz="900">
                <a:latin typeface="+mj-lt"/>
                <a:cs typeface="Arial" panose="020B0604020202020204" pitchFamily="34" charset="0"/>
              </a:rPr>
              <a:t>The </a:t>
            </a:r>
            <a:r>
              <a:rPr lang="en-AU" sz="900">
                <a:latin typeface="+mj-lt"/>
                <a:cs typeface="Arial" panose="020B0604020202020204" pitchFamily="34" charset="0"/>
              </a:rPr>
              <a:t>University of Sydney</a:t>
            </a:r>
            <a:endParaRPr sz="900">
              <a:latin typeface="+mj-lt"/>
              <a:cs typeface="Arial" panose="020B0604020202020204" pitchFamily="34" charset="0"/>
            </a:endParaRPr>
          </a:p>
        </p:txBody>
      </p:sp>
      <p:sp>
        <p:nvSpPr>
          <p:cNvPr id="7" name="Title Placeholder 1">
            <a:extLst>
              <a:ext uri="{FF2B5EF4-FFF2-40B4-BE49-F238E27FC236}">
                <a16:creationId xmlns:a16="http://schemas.microsoft.com/office/drawing/2014/main" id="{BE9EF11D-F5BE-ED40-AB5F-104A2C9A67EF}"/>
              </a:ext>
            </a:extLst>
          </p:cNvPr>
          <p:cNvSpPr>
            <a:spLocks noGrp="1"/>
          </p:cNvSpPr>
          <p:nvPr>
            <p:ph type="title"/>
          </p:nvPr>
        </p:nvSpPr>
        <p:spPr bwMode="auto">
          <a:xfrm>
            <a:off x="478367" y="501652"/>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title here</a:t>
            </a:r>
          </a:p>
        </p:txBody>
      </p:sp>
      <p:sp>
        <p:nvSpPr>
          <p:cNvPr id="8" name="Text Placeholder 2">
            <a:extLst>
              <a:ext uri="{FF2B5EF4-FFF2-40B4-BE49-F238E27FC236}">
                <a16:creationId xmlns:a16="http://schemas.microsoft.com/office/drawing/2014/main" id="{31D8007C-8639-1A4A-A2BB-5F88DD41E22F}"/>
              </a:ext>
            </a:extLst>
          </p:cNvPr>
          <p:cNvSpPr>
            <a:spLocks noGrp="1"/>
          </p:cNvSpPr>
          <p:nvPr>
            <p:ph type="body" idx="1"/>
          </p:nvPr>
        </p:nvSpPr>
        <p:spPr bwMode="auto">
          <a:xfrm>
            <a:off x="478369" y="1387444"/>
            <a:ext cx="6119004" cy="488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Sub-heading Bold… 24pt</a:t>
            </a:r>
          </a:p>
          <a:p>
            <a:pPr lvl="0"/>
            <a:r>
              <a:rPr lang="en-US"/>
              <a:t>Add body copy </a:t>
            </a:r>
          </a:p>
        </p:txBody>
      </p:sp>
    </p:spTree>
    <p:extLst>
      <p:ext uri="{BB962C8B-B14F-4D97-AF65-F5344CB8AC3E}">
        <p14:creationId xmlns:p14="http://schemas.microsoft.com/office/powerpoint/2010/main" val="222860988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876" r:id="rId3"/>
    <p:sldLayoutId id="2147483875" r:id="rId4"/>
    <p:sldLayoutId id="2147483793" r:id="rId5"/>
    <p:sldLayoutId id="2147483817" r:id="rId6"/>
    <p:sldLayoutId id="2147483831" r:id="rId7"/>
    <p:sldLayoutId id="2147483834" r:id="rId8"/>
    <p:sldLayoutId id="2147483835" r:id="rId9"/>
    <p:sldLayoutId id="2147483794" r:id="rId10"/>
    <p:sldLayoutId id="2147483795" r:id="rId11"/>
    <p:sldLayoutId id="2147483796" r:id="rId12"/>
    <p:sldLayoutId id="2147483798" r:id="rId13"/>
    <p:sldLayoutId id="2147483799" r:id="rId14"/>
    <p:sldLayoutId id="2147483800" r:id="rId15"/>
    <p:sldLayoutId id="2147483830" r:id="rId16"/>
    <p:sldLayoutId id="2147483832" r:id="rId17"/>
    <p:sldLayoutId id="2147483833" r:id="rId18"/>
    <p:sldLayoutId id="2147483797" r:id="rId19"/>
    <p:sldLayoutId id="2147483801" r:id="rId20"/>
    <p:sldLayoutId id="2147483913" r:id="rId21"/>
    <p:sldLayoutId id="2147483878" r:id="rId22"/>
    <p:sldLayoutId id="2147483802" r:id="rId23"/>
    <p:sldLayoutId id="2147483803" r:id="rId24"/>
    <p:sldLayoutId id="2147483804" r:id="rId25"/>
    <p:sldLayoutId id="2147483805" r:id="rId26"/>
    <p:sldLayoutId id="2147483806" r:id="rId27"/>
    <p:sldLayoutId id="2147483807" r:id="rId28"/>
    <p:sldLayoutId id="2147483808" r:id="rId29"/>
    <p:sldLayoutId id="2147483810" r:id="rId30"/>
    <p:sldLayoutId id="2147483811" r:id="rId31"/>
    <p:sldLayoutId id="2147483812" r:id="rId32"/>
    <p:sldLayoutId id="2147483813" r:id="rId33"/>
    <p:sldLayoutId id="2147483885" r:id="rId34"/>
    <p:sldLayoutId id="2147483914" r:id="rId35"/>
    <p:sldLayoutId id="2147483915" r:id="rId36"/>
    <p:sldLayoutId id="2147483918" r:id="rId37"/>
  </p:sldLayoutIdLst>
  <p:txStyles>
    <p:titleStyle>
      <a:lvl1pPr algn="l" defTabSz="342900" rtl="0" eaLnBrk="1" fontAlgn="base" hangingPunct="1">
        <a:spcBef>
          <a:spcPct val="0"/>
        </a:spcBef>
        <a:spcAft>
          <a:spcPct val="0"/>
        </a:spcAft>
        <a:defRPr sz="3000" b="1" kern="1200">
          <a:solidFill>
            <a:schemeClr val="accent1"/>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p:titleStyle>
    <p:body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43E6D9-49E4-4C22-B7ED-87F57C370F22}"/>
              </a:ext>
            </a:extLst>
          </p:cNvPr>
          <p:cNvGraphicFramePr>
            <a:graphicFrameLocks noChangeAspect="1"/>
          </p:cNvGraphicFramePr>
          <p:nvPr userDrawn="1">
            <p:custDataLst>
              <p:tags r:id="rId35"/>
            </p:custDataLst>
            <p:extLst>
              <p:ext uri="{D42A27DB-BD31-4B8C-83A1-F6EECF244321}">
                <p14:modId xmlns:p14="http://schemas.microsoft.com/office/powerpoint/2010/main" val="3252598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47" imgH="348" progId="TCLayout.ActiveDocument.1">
                  <p:embed/>
                </p:oleObj>
              </mc:Choice>
              <mc:Fallback>
                <p:oleObj name="think-cell Slide" r:id="rId36" imgW="347" imgH="348" progId="TCLayout.ActiveDocument.1">
                  <p:embed/>
                  <p:pic>
                    <p:nvPicPr>
                      <p:cNvPr id="3" name="Object 2" hidden="1">
                        <a:extLst>
                          <a:ext uri="{FF2B5EF4-FFF2-40B4-BE49-F238E27FC236}">
                            <a16:creationId xmlns:a16="http://schemas.microsoft.com/office/drawing/2014/main" id="{1E43E6D9-49E4-4C22-B7ED-87F57C370F22}"/>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7" name="Title Placeholder 1">
            <a:extLst>
              <a:ext uri="{FF2B5EF4-FFF2-40B4-BE49-F238E27FC236}">
                <a16:creationId xmlns:a16="http://schemas.microsoft.com/office/drawing/2014/main" id="{BE9EF11D-F5BE-ED40-AB5F-104A2C9A67EF}"/>
              </a:ext>
            </a:extLst>
          </p:cNvPr>
          <p:cNvSpPr>
            <a:spLocks noGrp="1"/>
          </p:cNvSpPr>
          <p:nvPr>
            <p:ph type="title"/>
          </p:nvPr>
        </p:nvSpPr>
        <p:spPr bwMode="auto">
          <a:xfrm>
            <a:off x="478368" y="501654"/>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title here</a:t>
            </a:r>
          </a:p>
        </p:txBody>
      </p:sp>
      <p:sp>
        <p:nvSpPr>
          <p:cNvPr id="8" name="Text Placeholder 2">
            <a:extLst>
              <a:ext uri="{FF2B5EF4-FFF2-40B4-BE49-F238E27FC236}">
                <a16:creationId xmlns:a16="http://schemas.microsoft.com/office/drawing/2014/main" id="{31D8007C-8639-1A4A-A2BB-5F88DD41E22F}"/>
              </a:ext>
            </a:extLst>
          </p:cNvPr>
          <p:cNvSpPr>
            <a:spLocks noGrp="1"/>
          </p:cNvSpPr>
          <p:nvPr>
            <p:ph type="body" idx="1"/>
          </p:nvPr>
        </p:nvSpPr>
        <p:spPr bwMode="auto">
          <a:xfrm>
            <a:off x="478370" y="1387444"/>
            <a:ext cx="6119004" cy="488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Sub-heading Bold… 24pt</a:t>
            </a:r>
          </a:p>
          <a:p>
            <a:pPr lvl="0"/>
            <a:r>
              <a:rPr lang="en-US"/>
              <a:t>Add body copy </a:t>
            </a:r>
          </a:p>
        </p:txBody>
      </p:sp>
    </p:spTree>
    <p:extLst>
      <p:ext uri="{BB962C8B-B14F-4D97-AF65-F5344CB8AC3E}">
        <p14:creationId xmlns:p14="http://schemas.microsoft.com/office/powerpoint/2010/main" val="2228609886"/>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74" r:id="rId21"/>
    <p:sldLayoutId id="2147483861" r:id="rId22"/>
    <p:sldLayoutId id="2147483862" r:id="rId23"/>
    <p:sldLayoutId id="2147483863" r:id="rId24"/>
    <p:sldLayoutId id="2147483864" r:id="rId25"/>
    <p:sldLayoutId id="2147483865" r:id="rId26"/>
    <p:sldLayoutId id="2147483866" r:id="rId27"/>
    <p:sldLayoutId id="2147483867" r:id="rId28"/>
    <p:sldLayoutId id="2147483868" r:id="rId29"/>
    <p:sldLayoutId id="2147483869" r:id="rId30"/>
    <p:sldLayoutId id="2147483870" r:id="rId31"/>
    <p:sldLayoutId id="2147483871" r:id="rId32"/>
    <p:sldLayoutId id="2147483877" r:id="rId33"/>
  </p:sldLayoutIdLst>
  <p:txStyles>
    <p:titleStyle>
      <a:lvl1pPr algn="l" defTabSz="257175" rtl="0" eaLnBrk="1" fontAlgn="base" hangingPunct="1">
        <a:spcBef>
          <a:spcPct val="0"/>
        </a:spcBef>
        <a:spcAft>
          <a:spcPct val="0"/>
        </a:spcAft>
        <a:defRPr sz="2250" b="1" kern="1200">
          <a:solidFill>
            <a:schemeClr val="accent1"/>
          </a:solidFill>
          <a:latin typeface="Tw Cen MT"/>
          <a:ea typeface="ＭＳ Ｐゴシック" charset="0"/>
          <a:cs typeface="Tw Cen MT"/>
        </a:defRPr>
      </a:lvl1pPr>
      <a:lvl2pPr algn="l" defTabSz="257175" rtl="0" eaLnBrk="1" fontAlgn="base" hangingPunct="1">
        <a:spcBef>
          <a:spcPct val="0"/>
        </a:spcBef>
        <a:spcAft>
          <a:spcPct val="0"/>
        </a:spcAft>
        <a:defRPr sz="1350" b="1">
          <a:solidFill>
            <a:schemeClr val="accent1"/>
          </a:solidFill>
          <a:latin typeface="Tw Cen MT" charset="0"/>
          <a:ea typeface="ＭＳ Ｐゴシック" charset="0"/>
        </a:defRPr>
      </a:lvl2pPr>
      <a:lvl3pPr algn="l" defTabSz="257175" rtl="0" eaLnBrk="1" fontAlgn="base" hangingPunct="1">
        <a:spcBef>
          <a:spcPct val="0"/>
        </a:spcBef>
        <a:spcAft>
          <a:spcPct val="0"/>
        </a:spcAft>
        <a:defRPr sz="1350" b="1">
          <a:solidFill>
            <a:schemeClr val="accent1"/>
          </a:solidFill>
          <a:latin typeface="Tw Cen MT" charset="0"/>
          <a:ea typeface="ＭＳ Ｐゴシック" charset="0"/>
        </a:defRPr>
      </a:lvl3pPr>
      <a:lvl4pPr algn="l" defTabSz="257175" rtl="0" eaLnBrk="1" fontAlgn="base" hangingPunct="1">
        <a:spcBef>
          <a:spcPct val="0"/>
        </a:spcBef>
        <a:spcAft>
          <a:spcPct val="0"/>
        </a:spcAft>
        <a:defRPr sz="1350" b="1">
          <a:solidFill>
            <a:schemeClr val="accent1"/>
          </a:solidFill>
          <a:latin typeface="Tw Cen MT" charset="0"/>
          <a:ea typeface="ＭＳ Ｐゴシック" charset="0"/>
        </a:defRPr>
      </a:lvl4pPr>
      <a:lvl5pPr algn="l" defTabSz="257175" rtl="0" eaLnBrk="1" fontAlgn="base" hangingPunct="1">
        <a:spcBef>
          <a:spcPct val="0"/>
        </a:spcBef>
        <a:spcAft>
          <a:spcPct val="0"/>
        </a:spcAft>
        <a:defRPr sz="1350" b="1">
          <a:solidFill>
            <a:schemeClr val="accent1"/>
          </a:solidFill>
          <a:latin typeface="Tw Cen MT" charset="0"/>
          <a:ea typeface="ＭＳ Ｐゴシック" charset="0"/>
        </a:defRPr>
      </a:lvl5pPr>
      <a:lvl6pPr marL="257175" algn="l" defTabSz="257175" rtl="0" eaLnBrk="1" fontAlgn="base" hangingPunct="1">
        <a:spcBef>
          <a:spcPct val="0"/>
        </a:spcBef>
        <a:spcAft>
          <a:spcPct val="0"/>
        </a:spcAft>
        <a:defRPr sz="1350" b="1">
          <a:solidFill>
            <a:schemeClr val="accent1"/>
          </a:solidFill>
          <a:latin typeface="Tw Cen MT" charset="0"/>
          <a:ea typeface="ＭＳ Ｐゴシック" charset="0"/>
        </a:defRPr>
      </a:lvl6pPr>
      <a:lvl7pPr marL="514350" algn="l" defTabSz="257175" rtl="0" eaLnBrk="1" fontAlgn="base" hangingPunct="1">
        <a:spcBef>
          <a:spcPct val="0"/>
        </a:spcBef>
        <a:spcAft>
          <a:spcPct val="0"/>
        </a:spcAft>
        <a:defRPr sz="1350" b="1">
          <a:solidFill>
            <a:schemeClr val="accent1"/>
          </a:solidFill>
          <a:latin typeface="Tw Cen MT" charset="0"/>
          <a:ea typeface="ＭＳ Ｐゴシック" charset="0"/>
        </a:defRPr>
      </a:lvl7pPr>
      <a:lvl8pPr marL="771525" algn="l" defTabSz="257175" rtl="0" eaLnBrk="1" fontAlgn="base" hangingPunct="1">
        <a:spcBef>
          <a:spcPct val="0"/>
        </a:spcBef>
        <a:spcAft>
          <a:spcPct val="0"/>
        </a:spcAft>
        <a:defRPr sz="1350" b="1">
          <a:solidFill>
            <a:schemeClr val="accent1"/>
          </a:solidFill>
          <a:latin typeface="Tw Cen MT" charset="0"/>
          <a:ea typeface="ＭＳ Ｐゴシック" charset="0"/>
        </a:defRPr>
      </a:lvl8pPr>
      <a:lvl9pPr marL="1028700" algn="l" defTabSz="257175" rtl="0" eaLnBrk="1" fontAlgn="base" hangingPunct="1">
        <a:spcBef>
          <a:spcPct val="0"/>
        </a:spcBef>
        <a:spcAft>
          <a:spcPct val="0"/>
        </a:spcAft>
        <a:defRPr sz="1350" b="1">
          <a:solidFill>
            <a:schemeClr val="accent1"/>
          </a:solidFill>
          <a:latin typeface="Tw Cen MT" charset="0"/>
          <a:ea typeface="ＭＳ Ｐゴシック" charset="0"/>
        </a:defRPr>
      </a:lvl9pPr>
    </p:titleStyle>
    <p:bodyStyle>
      <a:lvl1pPr marL="192881" indent="-192881" algn="l" defTabSz="257175" rtl="0" eaLnBrk="1" fontAlgn="base" hangingPunct="1">
        <a:spcBef>
          <a:spcPct val="20000"/>
        </a:spcBef>
        <a:spcAft>
          <a:spcPct val="0"/>
        </a:spcAft>
        <a:buFont typeface="Lucida Grande" charset="0"/>
        <a:buChar char="–"/>
        <a:defRPr sz="1800" b="1" kern="1200">
          <a:solidFill>
            <a:schemeClr val="tx1"/>
          </a:solidFill>
          <a:latin typeface="Tw Cen MT"/>
          <a:ea typeface="ＭＳ Ｐゴシック" charset="0"/>
          <a:cs typeface="Tw Cen MT"/>
        </a:defRPr>
      </a:lvl1pPr>
      <a:lvl2pPr marL="417910" indent="-160735" algn="l" defTabSz="257175" rtl="0" eaLnBrk="1" fontAlgn="base" hangingPunct="1">
        <a:spcBef>
          <a:spcPct val="20000"/>
        </a:spcBef>
        <a:spcAft>
          <a:spcPct val="0"/>
        </a:spcAft>
        <a:buFont typeface="Arial" charset="0"/>
        <a:buChar char="–"/>
        <a:defRPr sz="1125" kern="1200">
          <a:solidFill>
            <a:schemeClr val="tx1"/>
          </a:solidFill>
          <a:latin typeface="Tw Cen MT"/>
          <a:ea typeface="ＭＳ Ｐゴシック" charset="0"/>
          <a:cs typeface="Tw Cen MT"/>
        </a:defRPr>
      </a:lvl2pPr>
      <a:lvl3pPr marL="642938" indent="-128588" algn="l" defTabSz="257175" rtl="0" eaLnBrk="1" fontAlgn="base" hangingPunct="1">
        <a:spcBef>
          <a:spcPct val="20000"/>
        </a:spcBef>
        <a:spcAft>
          <a:spcPct val="0"/>
        </a:spcAft>
        <a:buFont typeface="Arial" charset="0"/>
        <a:buChar char="•"/>
        <a:defRPr sz="1125" kern="1200">
          <a:solidFill>
            <a:schemeClr val="tx1"/>
          </a:solidFill>
          <a:latin typeface="Tw Cen MT"/>
          <a:ea typeface="ＭＳ Ｐゴシック" charset="0"/>
          <a:cs typeface="Tw Cen MT"/>
        </a:defRPr>
      </a:lvl3pPr>
      <a:lvl4pPr marL="900113" indent="-128588" algn="l" defTabSz="257175" rtl="0" eaLnBrk="1" fontAlgn="base" hangingPunct="1">
        <a:spcBef>
          <a:spcPct val="20000"/>
        </a:spcBef>
        <a:spcAft>
          <a:spcPct val="0"/>
        </a:spcAft>
        <a:buFont typeface="Arial" charset="0"/>
        <a:buChar char="–"/>
        <a:defRPr sz="1125" kern="1200">
          <a:solidFill>
            <a:schemeClr val="tx1"/>
          </a:solidFill>
          <a:latin typeface="Tw Cen MT"/>
          <a:ea typeface="ＭＳ Ｐゴシック" charset="0"/>
          <a:cs typeface="Tw Cen MT"/>
        </a:defRPr>
      </a:lvl4pPr>
      <a:lvl5pPr marL="1157288" indent="-128588" algn="l" defTabSz="257175" rtl="0" eaLnBrk="1" fontAlgn="base" hangingPunct="1">
        <a:spcBef>
          <a:spcPct val="20000"/>
        </a:spcBef>
        <a:spcAft>
          <a:spcPct val="0"/>
        </a:spcAft>
        <a:buFont typeface="Arial" charset="0"/>
        <a:buChar char="»"/>
        <a:defRPr sz="1125" kern="1200">
          <a:solidFill>
            <a:schemeClr val="tx1"/>
          </a:solidFill>
          <a:latin typeface="Tw Cen MT"/>
          <a:ea typeface="ＭＳ Ｐゴシック" charset="0"/>
          <a:cs typeface="Tw Cen MT"/>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B49E61-48A0-4C45-8684-B17DD5F1D223}"/>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C9B49E61-48A0-4C45-8684-B17DD5F1D2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Slide Number Placeholder 5"/>
          <p:cNvSpPr txBox="1">
            <a:spLocks/>
          </p:cNvSpPr>
          <p:nvPr/>
        </p:nvSpPr>
        <p:spPr>
          <a:xfrm>
            <a:off x="8839200" y="6356352"/>
            <a:ext cx="2844800" cy="365125"/>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a:t>Page </a:t>
            </a:r>
            <a:fld id="{3B11C02F-2186-5E4E-90C0-5210A150EF90}" type="slidenum">
              <a:rPr lang="en-US" sz="900" smtClean="0"/>
              <a:pPr fontAlgn="auto">
                <a:spcBef>
                  <a:spcPts val="0"/>
                </a:spcBef>
                <a:spcAft>
                  <a:spcPts val="0"/>
                </a:spcAft>
                <a:defRPr/>
              </a:pPr>
              <a:t>‹#›</a:t>
            </a:fld>
            <a:endParaRPr lang="en-US" sz="900"/>
          </a:p>
        </p:txBody>
      </p:sp>
      <p:sp>
        <p:nvSpPr>
          <p:cNvPr id="6" name="Date Placeholder 3">
            <a:extLst>
              <a:ext uri="{FF2B5EF4-FFF2-40B4-BE49-F238E27FC236}">
                <a16:creationId xmlns:a16="http://schemas.microsoft.com/office/drawing/2014/main" id="{B454F75B-D7A2-4B14-8535-B803517C2A15}"/>
              </a:ext>
            </a:extLst>
          </p:cNvPr>
          <p:cNvSpPr txBox="1">
            <a:spLocks/>
          </p:cNvSpPr>
          <p:nvPr userDrawn="1"/>
        </p:nvSpPr>
        <p:spPr>
          <a:xfrm>
            <a:off x="508000" y="6356352"/>
            <a:ext cx="2844800" cy="366183"/>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sz="900">
                <a:latin typeface="+mj-lt"/>
                <a:cs typeface="Arial" panose="020B0604020202020204" pitchFamily="34" charset="0"/>
              </a:rPr>
              <a:t>The </a:t>
            </a:r>
            <a:r>
              <a:rPr lang="en-AU" sz="900">
                <a:latin typeface="+mj-lt"/>
                <a:cs typeface="Arial" panose="020B0604020202020204" pitchFamily="34" charset="0"/>
              </a:rPr>
              <a:t>University of Sydney</a:t>
            </a:r>
            <a:endParaRPr sz="900">
              <a:latin typeface="+mj-lt"/>
              <a:cs typeface="Arial" panose="020B0604020202020204" pitchFamily="34" charset="0"/>
            </a:endParaRPr>
          </a:p>
        </p:txBody>
      </p:sp>
      <p:sp>
        <p:nvSpPr>
          <p:cNvPr id="7" name="Title Placeholder 1">
            <a:extLst>
              <a:ext uri="{FF2B5EF4-FFF2-40B4-BE49-F238E27FC236}">
                <a16:creationId xmlns:a16="http://schemas.microsoft.com/office/drawing/2014/main" id="{BE9EF11D-F5BE-ED40-AB5F-104A2C9A67EF}"/>
              </a:ext>
            </a:extLst>
          </p:cNvPr>
          <p:cNvSpPr>
            <a:spLocks noGrp="1"/>
          </p:cNvSpPr>
          <p:nvPr>
            <p:ph type="title"/>
          </p:nvPr>
        </p:nvSpPr>
        <p:spPr bwMode="auto">
          <a:xfrm>
            <a:off x="478367" y="501652"/>
            <a:ext cx="11235267" cy="647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Insert title here</a:t>
            </a:r>
          </a:p>
        </p:txBody>
      </p:sp>
      <p:sp>
        <p:nvSpPr>
          <p:cNvPr id="8" name="Text Placeholder 2">
            <a:extLst>
              <a:ext uri="{FF2B5EF4-FFF2-40B4-BE49-F238E27FC236}">
                <a16:creationId xmlns:a16="http://schemas.microsoft.com/office/drawing/2014/main" id="{31D8007C-8639-1A4A-A2BB-5F88DD41E22F}"/>
              </a:ext>
            </a:extLst>
          </p:cNvPr>
          <p:cNvSpPr>
            <a:spLocks noGrp="1"/>
          </p:cNvSpPr>
          <p:nvPr>
            <p:ph type="body" idx="1"/>
          </p:nvPr>
        </p:nvSpPr>
        <p:spPr bwMode="auto">
          <a:xfrm>
            <a:off x="478369" y="1387444"/>
            <a:ext cx="6119004" cy="488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Sub-heading Bold… 24pt</a:t>
            </a:r>
          </a:p>
          <a:p>
            <a:pPr lvl="0"/>
            <a:r>
              <a:rPr lang="en-US"/>
              <a:t>Add body copy </a:t>
            </a:r>
          </a:p>
        </p:txBody>
      </p:sp>
    </p:spTree>
    <p:extLst>
      <p:ext uri="{BB962C8B-B14F-4D97-AF65-F5344CB8AC3E}">
        <p14:creationId xmlns:p14="http://schemas.microsoft.com/office/powerpoint/2010/main" val="2228609886"/>
      </p:ext>
    </p:extLst>
  </p:cSld>
  <p:clrMap bg1="lt1" tx1="dk1" bg2="lt2" tx2="dk2" accent1="accent1" accent2="accent2" accent3="accent3" accent4="accent4" accent5="accent5" accent6="accent6" hlink="hlink" folHlink="folHlink"/>
  <p:sldLayoutIdLst>
    <p:sldLayoutId id="2147483919" r:id="rId1"/>
  </p:sldLayoutIdLst>
  <p:txStyles>
    <p:titleStyle>
      <a:lvl1pPr algn="l" defTabSz="342900" rtl="0" eaLnBrk="1" fontAlgn="base" hangingPunct="1">
        <a:spcBef>
          <a:spcPct val="0"/>
        </a:spcBef>
        <a:spcAft>
          <a:spcPct val="0"/>
        </a:spcAft>
        <a:defRPr sz="3000" b="1" kern="1200">
          <a:solidFill>
            <a:schemeClr val="accent1"/>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p:titleStyle>
    <p:bodyStyle>
      <a:lvl1pPr marL="257175" indent="-257175" algn="l" defTabSz="342900" rtl="0" eaLnBrk="1" fontAlgn="base" hangingPunct="1">
        <a:spcBef>
          <a:spcPct val="20000"/>
        </a:spcBef>
        <a:spcAft>
          <a:spcPct val="0"/>
        </a:spcAft>
        <a:buFont typeface="Lucida Grande" charset="0"/>
        <a:buChar char="–"/>
        <a:defRPr sz="2400" b="1" kern="1200">
          <a:solidFill>
            <a:schemeClr val="tx1"/>
          </a:solidFill>
          <a:latin typeface="Tw Cen MT"/>
          <a:ea typeface="ＭＳ Ｐゴシック" charset="0"/>
          <a:cs typeface="Tw Cen MT"/>
        </a:defRPr>
      </a:lvl1pPr>
      <a:lvl2pPr marL="557213" indent="-214313"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2pPr>
      <a:lvl3pPr marL="8572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Tw Cen MT"/>
          <a:ea typeface="ＭＳ Ｐゴシック" charset="0"/>
          <a:cs typeface="Tw Cen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5.png"/><Relationship Id="rId2" Type="http://schemas.openxmlformats.org/officeDocument/2006/relationships/slideLayout" Target="../slideLayouts/slideLayout34.xml"/><Relationship Id="rId1" Type="http://schemas.openxmlformats.org/officeDocument/2006/relationships/tags" Target="../tags/tag11.xml"/><Relationship Id="rId6" Type="http://schemas.openxmlformats.org/officeDocument/2006/relationships/image" Target="../media/image74.png"/><Relationship Id="rId5" Type="http://schemas.openxmlformats.org/officeDocument/2006/relationships/image" Target="../media/image54.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tags" Target="../tags/tag12.xml"/><Relationship Id="rId6" Type="http://schemas.openxmlformats.org/officeDocument/2006/relationships/image" Target="../media/image78.png"/><Relationship Id="rId5" Type="http://schemas.openxmlformats.org/officeDocument/2006/relationships/image" Target="../media/image54.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4.xml"/><Relationship Id="rId1" Type="http://schemas.openxmlformats.org/officeDocument/2006/relationships/tags" Target="../tags/tag13.xml"/><Relationship Id="rId5" Type="http://schemas.openxmlformats.org/officeDocument/2006/relationships/image" Target="../media/image54.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64.svg"/><Relationship Id="rId18" Type="http://schemas.openxmlformats.org/officeDocument/2006/relationships/image" Target="../media/image69.png"/><Relationship Id="rId3" Type="http://schemas.openxmlformats.org/officeDocument/2006/relationships/notesSlide" Target="../notesSlides/notesSlide11.xml"/><Relationship Id="rId7" Type="http://schemas.openxmlformats.org/officeDocument/2006/relationships/image" Target="../media/image60.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slideLayout" Target="../slideLayouts/slideLayout34.xml"/><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tags" Target="../tags/tag14.xml"/><Relationship Id="rId6" Type="http://schemas.openxmlformats.org/officeDocument/2006/relationships/image" Target="../media/image28.png"/><Relationship Id="rId11" Type="http://schemas.openxmlformats.org/officeDocument/2006/relationships/image" Target="../media/image62.svg"/><Relationship Id="rId5" Type="http://schemas.openxmlformats.org/officeDocument/2006/relationships/image" Target="../media/image54.emf"/><Relationship Id="rId15" Type="http://schemas.openxmlformats.org/officeDocument/2006/relationships/image" Target="../media/image66.svg"/><Relationship Id="rId10" Type="http://schemas.openxmlformats.org/officeDocument/2006/relationships/image" Target="../media/image61.png"/><Relationship Id="rId19" Type="http://schemas.openxmlformats.org/officeDocument/2006/relationships/image" Target="../media/image70.svg"/><Relationship Id="rId4" Type="http://schemas.openxmlformats.org/officeDocument/2006/relationships/oleObject" Target="../embeddings/oleObject12.bin"/><Relationship Id="rId9" Type="http://schemas.openxmlformats.org/officeDocument/2006/relationships/image" Target="../media/image55.svg"/><Relationship Id="rId14"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64.svg"/><Relationship Id="rId18" Type="http://schemas.openxmlformats.org/officeDocument/2006/relationships/image" Target="../media/image69.png"/><Relationship Id="rId3" Type="http://schemas.openxmlformats.org/officeDocument/2006/relationships/notesSlide" Target="../notesSlides/notesSlide12.xml"/><Relationship Id="rId7" Type="http://schemas.openxmlformats.org/officeDocument/2006/relationships/image" Target="../media/image60.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slideLayout" Target="../slideLayouts/slideLayout34.xml"/><Relationship Id="rId16" Type="http://schemas.openxmlformats.org/officeDocument/2006/relationships/image" Target="../media/image67.png"/><Relationship Id="rId1" Type="http://schemas.openxmlformats.org/officeDocument/2006/relationships/tags" Target="../tags/tag15.xml"/><Relationship Id="rId6" Type="http://schemas.openxmlformats.org/officeDocument/2006/relationships/image" Target="../media/image28.png"/><Relationship Id="rId11" Type="http://schemas.openxmlformats.org/officeDocument/2006/relationships/image" Target="../media/image62.svg"/><Relationship Id="rId5" Type="http://schemas.openxmlformats.org/officeDocument/2006/relationships/image" Target="../media/image54.emf"/><Relationship Id="rId15" Type="http://schemas.openxmlformats.org/officeDocument/2006/relationships/image" Target="../media/image66.svg"/><Relationship Id="rId10" Type="http://schemas.openxmlformats.org/officeDocument/2006/relationships/image" Target="../media/image61.png"/><Relationship Id="rId19" Type="http://schemas.openxmlformats.org/officeDocument/2006/relationships/image" Target="../media/image70.svg"/><Relationship Id="rId4" Type="http://schemas.openxmlformats.org/officeDocument/2006/relationships/oleObject" Target="../embeddings/oleObject13.bin"/><Relationship Id="rId9" Type="http://schemas.openxmlformats.org/officeDocument/2006/relationships/image" Target="../media/image55.svg"/><Relationship Id="rId1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3" Type="http://schemas.openxmlformats.org/officeDocument/2006/relationships/hyperlink" Target="mailto:gender-equality@sydney.edu.au"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hyperlink" Target="mailto:kate.mcdonald@humanrights.gov.au" TargetMode="External"/><Relationship Id="rId2" Type="http://schemas.openxmlformats.org/officeDocument/2006/relationships/image" Target="../media/image80.png"/><Relationship Id="rId1" Type="http://schemas.openxmlformats.org/officeDocument/2006/relationships/slideLayout" Target="../slideLayouts/slideLayout72.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3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4.xml"/><Relationship Id="rId7" Type="http://schemas.openxmlformats.org/officeDocument/2006/relationships/image" Target="../media/image55.svg"/><Relationship Id="rId2" Type="http://schemas.openxmlformats.org/officeDocument/2006/relationships/slideLayout" Target="../slideLayouts/slideLayout34.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54.emf"/><Relationship Id="rId4" Type="http://schemas.openxmlformats.org/officeDocument/2006/relationships/oleObject" Target="../embeddings/oleObject5.bin"/><Relationship Id="rId9"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64.svg"/><Relationship Id="rId18" Type="http://schemas.openxmlformats.org/officeDocument/2006/relationships/image" Target="../media/image69.png"/><Relationship Id="rId3" Type="http://schemas.openxmlformats.org/officeDocument/2006/relationships/notesSlide" Target="../notesSlides/notesSlide5.xml"/><Relationship Id="rId7" Type="http://schemas.openxmlformats.org/officeDocument/2006/relationships/image" Target="../media/image60.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slideLayout" Target="../slideLayouts/slideLayout29.xml"/><Relationship Id="rId16" Type="http://schemas.openxmlformats.org/officeDocument/2006/relationships/image" Target="../media/image67.png"/><Relationship Id="rId1" Type="http://schemas.openxmlformats.org/officeDocument/2006/relationships/tags" Target="../tags/tag8.xml"/><Relationship Id="rId6" Type="http://schemas.openxmlformats.org/officeDocument/2006/relationships/image" Target="../media/image28.png"/><Relationship Id="rId11" Type="http://schemas.openxmlformats.org/officeDocument/2006/relationships/image" Target="../media/image62.svg"/><Relationship Id="rId5" Type="http://schemas.openxmlformats.org/officeDocument/2006/relationships/image" Target="../media/image54.emf"/><Relationship Id="rId15" Type="http://schemas.openxmlformats.org/officeDocument/2006/relationships/image" Target="../media/image66.svg"/><Relationship Id="rId10" Type="http://schemas.openxmlformats.org/officeDocument/2006/relationships/image" Target="../media/image61.png"/><Relationship Id="rId19" Type="http://schemas.openxmlformats.org/officeDocument/2006/relationships/image" Target="../media/image70.svg"/><Relationship Id="rId4" Type="http://schemas.openxmlformats.org/officeDocument/2006/relationships/oleObject" Target="../embeddings/oleObject6.bin"/><Relationship Id="rId9" Type="http://schemas.openxmlformats.org/officeDocument/2006/relationships/image" Target="../media/image55.sv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64.svg"/><Relationship Id="rId18" Type="http://schemas.openxmlformats.org/officeDocument/2006/relationships/image" Target="../media/image69.png"/><Relationship Id="rId3" Type="http://schemas.openxmlformats.org/officeDocument/2006/relationships/notesSlide" Target="../notesSlides/notesSlide6.xml"/><Relationship Id="rId7" Type="http://schemas.openxmlformats.org/officeDocument/2006/relationships/image" Target="../media/image60.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slideLayout" Target="../slideLayouts/slideLayout34.xml"/><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tags" Target="../tags/tag9.xml"/><Relationship Id="rId6" Type="http://schemas.openxmlformats.org/officeDocument/2006/relationships/image" Target="../media/image28.png"/><Relationship Id="rId11" Type="http://schemas.openxmlformats.org/officeDocument/2006/relationships/image" Target="../media/image62.svg"/><Relationship Id="rId5" Type="http://schemas.openxmlformats.org/officeDocument/2006/relationships/image" Target="../media/image54.emf"/><Relationship Id="rId15" Type="http://schemas.openxmlformats.org/officeDocument/2006/relationships/image" Target="../media/image66.svg"/><Relationship Id="rId10" Type="http://schemas.openxmlformats.org/officeDocument/2006/relationships/image" Target="../media/image61.png"/><Relationship Id="rId19" Type="http://schemas.openxmlformats.org/officeDocument/2006/relationships/image" Target="../media/image70.svg"/><Relationship Id="rId4" Type="http://schemas.openxmlformats.org/officeDocument/2006/relationships/oleObject" Target="../embeddings/oleObject7.bin"/><Relationship Id="rId9" Type="http://schemas.openxmlformats.org/officeDocument/2006/relationships/image" Target="../media/image55.svg"/><Relationship Id="rId14"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ags" Target="../tags/tag10.xml"/><Relationship Id="rId6" Type="http://schemas.openxmlformats.org/officeDocument/2006/relationships/image" Target="../media/image72.png"/><Relationship Id="rId5" Type="http://schemas.openxmlformats.org/officeDocument/2006/relationships/image" Target="../media/image54.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36" y="512452"/>
            <a:ext cx="5220830" cy="2272953"/>
          </a:xfrm>
        </p:spPr>
        <p:txBody>
          <a:bodyPr rtlCol="0">
            <a:normAutofit fontScale="90000"/>
          </a:bodyPr>
          <a:lstStyle/>
          <a:p>
            <a:pPr>
              <a:spcAft>
                <a:spcPts val="0"/>
              </a:spcAft>
              <a:defRPr/>
            </a:pPr>
            <a:r>
              <a:rPr lang="en-US" sz="3600">
                <a:latin typeface="Arial" panose="020B0604020202020204" pitchFamily="34" charset="0"/>
                <a:ea typeface="ＭＳ Ｐゴシック"/>
                <a:cs typeface="Arial" panose="020B0604020202020204" pitchFamily="34" charset="0"/>
              </a:rPr>
              <a:t>“Just another day in retail”: Understanding sexual harassment in the Australian retail industry</a:t>
            </a:r>
            <a:br>
              <a:rPr lang="en-US" sz="3600">
                <a:solidFill>
                  <a:schemeClr val="tx1"/>
                </a:solidFill>
                <a:ea typeface="ＭＳ Ｐゴシック"/>
              </a:rPr>
            </a:br>
            <a:br>
              <a:rPr lang="en-US" sz="3600">
                <a:solidFill>
                  <a:schemeClr val="tx1"/>
                </a:solidFill>
                <a:ea typeface="ＭＳ Ｐゴシック"/>
              </a:rPr>
            </a:br>
            <a:endParaRPr lang="en-US" sz="3600">
              <a:solidFill>
                <a:schemeClr val="tx1"/>
              </a:solidFill>
              <a:ea typeface="+mj-ea"/>
            </a:endParaRPr>
          </a:p>
        </p:txBody>
      </p:sp>
      <p:sp>
        <p:nvSpPr>
          <p:cNvPr id="16387" name="Text Placeholder 4"/>
          <p:cNvSpPr>
            <a:spLocks noGrp="1"/>
          </p:cNvSpPr>
          <p:nvPr>
            <p:ph type="body" sz="quarter" idx="13"/>
          </p:nvPr>
        </p:nvSpPr>
        <p:spPr>
          <a:xfrm>
            <a:off x="433739" y="2798734"/>
            <a:ext cx="5052662" cy="2874250"/>
          </a:xfrm>
        </p:spPr>
        <p:txBody>
          <a:bodyPr/>
          <a:lstStyle/>
          <a:p>
            <a:r>
              <a:rPr lang="en-US" sz="2000" i="0" u="none" strike="noStrike" dirty="0">
                <a:solidFill>
                  <a:schemeClr val="tx1"/>
                </a:solidFill>
                <a:effectLst/>
                <a:latin typeface="Arial" panose="020B0604020202020204" pitchFamily="34" charset="0"/>
                <a:cs typeface="Arial" panose="020B0604020202020204" pitchFamily="34" charset="0"/>
              </a:rPr>
              <a:t>Presentation to ARA</a:t>
            </a:r>
          </a:p>
          <a:p>
            <a:endParaRPr lang="en-US" sz="2400" b="1" i="0" u="none" strike="noStrike" dirty="0">
              <a:solidFill>
                <a:schemeClr val="bg1"/>
              </a:solidFill>
              <a:effectLst/>
              <a:latin typeface="Arial" panose="020B0604020202020204" pitchFamily="34" charset="0"/>
              <a:cs typeface="Arial" panose="020B0604020202020204" pitchFamily="34" charset="0"/>
            </a:endParaRPr>
          </a:p>
          <a:p>
            <a:r>
              <a:rPr lang="en-US" sz="1800" dirty="0">
                <a:solidFill>
                  <a:schemeClr val="tx1"/>
                </a:solidFill>
                <a:latin typeface="Arial" panose="020B0604020202020204" pitchFamily="34" charset="0"/>
                <a:cs typeface="Arial" panose="020B0604020202020204" pitchFamily="34" charset="0"/>
              </a:rPr>
              <a:t>Professor Rae Cooper, AO  </a:t>
            </a:r>
          </a:p>
          <a:p>
            <a:r>
              <a:rPr lang="en-US" sz="1800" dirty="0">
                <a:solidFill>
                  <a:schemeClr val="tx1"/>
                </a:solidFill>
                <a:latin typeface="Arial" panose="020B0604020202020204" pitchFamily="34" charset="0"/>
                <a:cs typeface="Arial" panose="020B0604020202020204" pitchFamily="34" charset="0"/>
              </a:rPr>
              <a:t>(on behalf of research team)</a:t>
            </a:r>
          </a:p>
          <a:p>
            <a:r>
              <a:rPr lang="en-US" sz="1600" b="0" dirty="0">
                <a:solidFill>
                  <a:schemeClr val="tx1"/>
                </a:solidFill>
                <a:latin typeface="Arial" panose="020B0604020202020204" pitchFamily="34" charset="0"/>
                <a:cs typeface="Arial" panose="020B0604020202020204" pitchFamily="34" charset="0"/>
              </a:rPr>
              <a:t>The Australian Centre for Gender Equality and Inclusion @ Work</a:t>
            </a:r>
          </a:p>
          <a:p>
            <a:endParaRPr lang="en-US" sz="2800" b="0" dirty="0">
              <a:solidFill>
                <a:schemeClr val="tx1"/>
              </a:solidFill>
              <a:latin typeface="Arial" panose="020B0604020202020204" pitchFamily="34" charset="0"/>
              <a:cs typeface="Arial" panose="020B0604020202020204" pitchFamily="34" charset="0"/>
            </a:endParaRPr>
          </a:p>
          <a:p>
            <a:br>
              <a:rPr lang="en-US" sz="3200" i="0" dirty="0">
                <a:solidFill>
                  <a:srgbClr val="343433"/>
                </a:solidFill>
                <a:effectLst/>
                <a:latin typeface="Arial" panose="020B0604020202020204" pitchFamily="34" charset="0"/>
                <a:cs typeface="Arial" panose="020B0604020202020204" pitchFamily="34" charset="0"/>
              </a:rPr>
            </a:br>
            <a:endParaRPr lang="en-US" sz="3200" dirty="0">
              <a:latin typeface="Arial" panose="020B0604020202020204" pitchFamily="34" charset="0"/>
              <a:ea typeface="ＭＳ Ｐゴシック"/>
              <a:cs typeface="Arial" panose="020B0604020202020204" pitchFamily="34" charset="0"/>
            </a:endParaRPr>
          </a:p>
        </p:txBody>
      </p:sp>
      <p:pic>
        <p:nvPicPr>
          <p:cNvPr id="4" name="Picture Placeholder 3" descr="A group of women walking in a room&#10;&#10;Description automatically generated">
            <a:extLst>
              <a:ext uri="{FF2B5EF4-FFF2-40B4-BE49-F238E27FC236}">
                <a16:creationId xmlns:a16="http://schemas.microsoft.com/office/drawing/2014/main" id="{3EF51437-FFD6-C9E6-0B3D-C783B4658307}"/>
              </a:ext>
            </a:extLst>
          </p:cNvPr>
          <p:cNvPicPr>
            <a:picLocks noGrp="1" noChangeAspect="1"/>
          </p:cNvPicPr>
          <p:nvPr>
            <p:ph type="pic" sz="quarter" idx="12"/>
          </p:nvPr>
        </p:nvPicPr>
        <p:blipFill rotWithShape="1">
          <a:blip r:embed="rId3"/>
          <a:srcRect t="22276" b="2428"/>
          <a:stretch/>
        </p:blipFill>
        <p:spPr>
          <a:xfrm>
            <a:off x="6117169" y="0"/>
            <a:ext cx="6074833" cy="6858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38FE5D-8E84-49B2-CD3C-04D0F1DBB853}"/>
              </a:ext>
            </a:extLst>
          </p:cNvPr>
          <p:cNvSpPr/>
          <p:nvPr/>
        </p:nvSpPr>
        <p:spPr>
          <a:xfrm>
            <a:off x="349896" y="1066145"/>
            <a:ext cx="3960000" cy="532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Star: 5 Points 42">
            <a:extLst>
              <a:ext uri="{FF2B5EF4-FFF2-40B4-BE49-F238E27FC236}">
                <a16:creationId xmlns:a16="http://schemas.microsoft.com/office/drawing/2014/main" id="{4C4C3FFC-1E6E-B2C0-535A-303326133952}"/>
              </a:ext>
            </a:extLst>
          </p:cNvPr>
          <p:cNvSpPr/>
          <p:nvPr/>
        </p:nvSpPr>
        <p:spPr>
          <a:xfrm>
            <a:off x="156757" y="724781"/>
            <a:ext cx="1016068" cy="873507"/>
          </a:xfrm>
          <a:prstGeom prst="star5">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b="1"/>
              <a:t>2</a:t>
            </a:r>
          </a:p>
        </p:txBody>
      </p:sp>
      <p:sp>
        <p:nvSpPr>
          <p:cNvPr id="10" name="TextBox 9">
            <a:extLst>
              <a:ext uri="{FF2B5EF4-FFF2-40B4-BE49-F238E27FC236}">
                <a16:creationId xmlns:a16="http://schemas.microsoft.com/office/drawing/2014/main" id="{CAF397FC-CA75-25A8-B072-3D05A34F652A}"/>
              </a:ext>
            </a:extLst>
          </p:cNvPr>
          <p:cNvSpPr txBox="1"/>
          <p:nvPr/>
        </p:nvSpPr>
        <p:spPr>
          <a:xfrm>
            <a:off x="621419" y="1640487"/>
            <a:ext cx="3225113" cy="4524315"/>
          </a:xfrm>
          <a:prstGeom prst="rect">
            <a:avLst/>
          </a:prstGeom>
          <a:noFill/>
        </p:spPr>
        <p:txBody>
          <a:bodyPr wrap="square">
            <a:spAutoFit/>
          </a:bodyPr>
          <a:lstStyle/>
          <a:p>
            <a:r>
              <a:rPr lang="en-US" sz="1800" b="1" i="0">
                <a:solidFill>
                  <a:srgbClr val="000000"/>
                </a:solidFill>
                <a:effectLst/>
              </a:rPr>
              <a:t>Finding 2: </a:t>
            </a:r>
            <a:r>
              <a:rPr lang="en-US" sz="1800" i="0">
                <a:solidFill>
                  <a:srgbClr val="000000"/>
                </a:solidFill>
                <a:effectLst/>
              </a:rPr>
              <a:t>The risk of experiencing sexual harassment is heightened for particular groups of retail workers.</a:t>
            </a:r>
          </a:p>
          <a:p>
            <a:endParaRPr lang="en-US" sz="1800">
              <a:solidFill>
                <a:srgbClr val="000000"/>
              </a:solidFill>
            </a:endParaRPr>
          </a:p>
          <a:p>
            <a:r>
              <a:rPr lang="en-US" sz="1800" b="1">
                <a:solidFill>
                  <a:srgbClr val="000000"/>
                </a:solidFill>
              </a:rPr>
              <a:t>Recommendation: </a:t>
            </a:r>
            <a:r>
              <a:rPr lang="en-US" sz="1800" i="0">
                <a:solidFill>
                  <a:srgbClr val="000000"/>
                </a:solidFill>
                <a:effectLst/>
              </a:rPr>
              <a:t>data collection which includes the demographic characteristics of targets</a:t>
            </a:r>
            <a:r>
              <a:rPr lang="en-US" sz="1800">
                <a:solidFill>
                  <a:srgbClr val="000000"/>
                </a:solidFill>
              </a:rPr>
              <a:t>; </a:t>
            </a:r>
            <a:r>
              <a:rPr lang="en-US" sz="1800" i="0">
                <a:solidFill>
                  <a:srgbClr val="000000"/>
                </a:solidFill>
                <a:effectLst/>
              </a:rPr>
              <a:t>targeted strategies to address specific workforce group needs</a:t>
            </a:r>
            <a:r>
              <a:rPr lang="en-US" sz="1800">
                <a:solidFill>
                  <a:srgbClr val="000000"/>
                </a:solidFill>
              </a:rPr>
              <a:t> (e.g., </a:t>
            </a:r>
            <a:r>
              <a:rPr lang="en-US" sz="1800" i="0">
                <a:solidFill>
                  <a:srgbClr val="000000"/>
                </a:solidFill>
                <a:effectLst/>
              </a:rPr>
              <a:t>awareness campaigns, reporting channels, and support, and collaborating with high-risk workforce members</a:t>
            </a:r>
            <a:r>
              <a:rPr lang="en-US" sz="1800">
                <a:solidFill>
                  <a:srgbClr val="000000"/>
                </a:solidFill>
              </a:rPr>
              <a:t>).</a:t>
            </a:r>
            <a:r>
              <a:rPr lang="en-US" sz="1800" i="0">
                <a:solidFill>
                  <a:srgbClr val="000000"/>
                </a:solidFill>
                <a:effectLst/>
              </a:rPr>
              <a:t> </a:t>
            </a:r>
            <a:r>
              <a:rPr lang="en-US" i="0">
                <a:solidFill>
                  <a:srgbClr val="000000"/>
                </a:solidFill>
                <a:effectLst/>
              </a:rPr>
              <a:t> </a:t>
            </a:r>
          </a:p>
        </p:txBody>
      </p:sp>
      <p:sp>
        <p:nvSpPr>
          <p:cNvPr id="13" name="Title 4">
            <a:extLst>
              <a:ext uri="{FF2B5EF4-FFF2-40B4-BE49-F238E27FC236}">
                <a16:creationId xmlns:a16="http://schemas.microsoft.com/office/drawing/2014/main" id="{AB158F6F-F845-4021-5092-0D70E50BACD4}"/>
              </a:ext>
            </a:extLst>
          </p:cNvPr>
          <p:cNvSpPr txBox="1">
            <a:spLocks/>
          </p:cNvSpPr>
          <p:nvPr/>
        </p:nvSpPr>
        <p:spPr bwMode="auto">
          <a:xfrm>
            <a:off x="424543" y="305272"/>
            <a:ext cx="11342914" cy="52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l" defTabSz="342900" rtl="0" eaLnBrk="1" fontAlgn="base" hangingPunct="1">
              <a:spcBef>
                <a:spcPct val="0"/>
              </a:spcBef>
              <a:spcAft>
                <a:spcPct val="0"/>
              </a:spcAft>
              <a:defRPr lang="en-AU" sz="2400" b="1" kern="1200" dirty="0">
                <a:solidFill>
                  <a:srgbClr val="E64626"/>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a:lstStyle>
          <a:p>
            <a:r>
              <a:rPr lang="en-US" sz="2800">
                <a:latin typeface="Arial" panose="020B0604020202020204" pitchFamily="34" charset="0"/>
                <a:cs typeface="Arial" panose="020B0604020202020204" pitchFamily="34" charset="0"/>
              </a:rPr>
              <a:t>Key findings, a little data and recommendations  - 2</a:t>
            </a:r>
          </a:p>
        </p:txBody>
      </p:sp>
      <p:sp>
        <p:nvSpPr>
          <p:cNvPr id="5" name="TextBox 4">
            <a:extLst>
              <a:ext uri="{FF2B5EF4-FFF2-40B4-BE49-F238E27FC236}">
                <a16:creationId xmlns:a16="http://schemas.microsoft.com/office/drawing/2014/main" id="{D518BCCC-CB79-2B8D-DEAD-09D687A3159C}"/>
              </a:ext>
            </a:extLst>
          </p:cNvPr>
          <p:cNvSpPr txBox="1"/>
          <p:nvPr/>
        </p:nvSpPr>
        <p:spPr>
          <a:xfrm>
            <a:off x="6393179" y="4993995"/>
            <a:ext cx="4831081" cy="369332"/>
          </a:xfrm>
          <a:prstGeom prst="rect">
            <a:avLst/>
          </a:prstGeom>
          <a:noFill/>
        </p:spPr>
        <p:txBody>
          <a:bodyPr wrap="square" rtlCol="0">
            <a:spAutoFit/>
          </a:bodyPr>
          <a:lstStyle/>
          <a:p>
            <a:pPr algn="ctr"/>
            <a:r>
              <a:rPr lang="en-AU" b="1">
                <a:solidFill>
                  <a:srgbClr val="FF0000"/>
                </a:solidFill>
              </a:rPr>
              <a:t>Also see previous and next slide</a:t>
            </a:r>
          </a:p>
        </p:txBody>
      </p:sp>
      <p:sp>
        <p:nvSpPr>
          <p:cNvPr id="6" name="Rectangle 5">
            <a:extLst>
              <a:ext uri="{FF2B5EF4-FFF2-40B4-BE49-F238E27FC236}">
                <a16:creationId xmlns:a16="http://schemas.microsoft.com/office/drawing/2014/main" id="{DA4DC1D2-F8A7-00CA-7829-87804548B261}"/>
              </a:ext>
            </a:extLst>
          </p:cNvPr>
          <p:cNvSpPr/>
          <p:nvPr/>
        </p:nvSpPr>
        <p:spPr>
          <a:xfrm>
            <a:off x="6697980" y="2183131"/>
            <a:ext cx="4171950" cy="2450456"/>
          </a:xfrm>
          <a:prstGeom prst="rect">
            <a:avLst/>
          </a:prstGeom>
          <a:solidFill>
            <a:schemeClr val="accent1">
              <a:lumMod val="40000"/>
              <a:lumOff val="60000"/>
            </a:schemeClr>
          </a:solidFill>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0" i="0">
                <a:solidFill>
                  <a:srgbClr val="000000"/>
                </a:solidFill>
                <a:effectLst/>
              </a:rPr>
              <a:t>We’re just subject to it so regularly, that it’s like water off a duck’s back. … </a:t>
            </a:r>
            <a:r>
              <a:rPr lang="en-US" sz="2000" b="1" i="0">
                <a:solidFill>
                  <a:srgbClr val="000000"/>
                </a:solidFill>
                <a:effectLst/>
              </a:rPr>
              <a:t>It’s just another day in retail</a:t>
            </a:r>
            <a:r>
              <a:rPr lang="en-US" sz="2000" b="0" i="0">
                <a:solidFill>
                  <a:srgbClr val="000000"/>
                </a:solidFill>
                <a:effectLst/>
              </a:rPr>
              <a:t>. (Harper, 33, intimate apparel store worker) </a:t>
            </a:r>
            <a:endParaRPr lang="en-AU" sz="2000"/>
          </a:p>
        </p:txBody>
      </p:sp>
    </p:spTree>
    <p:extLst>
      <p:ext uri="{BB962C8B-B14F-4D97-AF65-F5344CB8AC3E}">
        <p14:creationId xmlns:p14="http://schemas.microsoft.com/office/powerpoint/2010/main" val="406709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B4E93C-85F9-4595-D0A3-0BB8A7478CFE}"/>
              </a:ext>
            </a:extLst>
          </p:cNvPr>
          <p:cNvSpPr/>
          <p:nvPr/>
        </p:nvSpPr>
        <p:spPr>
          <a:xfrm>
            <a:off x="335757" y="1057432"/>
            <a:ext cx="3960000" cy="5328000"/>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Star: 5 Points 43">
            <a:extLst>
              <a:ext uri="{FF2B5EF4-FFF2-40B4-BE49-F238E27FC236}">
                <a16:creationId xmlns:a16="http://schemas.microsoft.com/office/drawing/2014/main" id="{6DEE0F76-BE79-3730-6F29-FB234ACC33DA}"/>
              </a:ext>
            </a:extLst>
          </p:cNvPr>
          <p:cNvSpPr/>
          <p:nvPr/>
        </p:nvSpPr>
        <p:spPr>
          <a:xfrm>
            <a:off x="158505" y="733485"/>
            <a:ext cx="1016068" cy="873507"/>
          </a:xfrm>
          <a:prstGeom prst="star5">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b="1"/>
              <a:t>3</a:t>
            </a:r>
          </a:p>
        </p:txBody>
      </p:sp>
      <p:sp>
        <p:nvSpPr>
          <p:cNvPr id="5" name="TextBox 4">
            <a:extLst>
              <a:ext uri="{FF2B5EF4-FFF2-40B4-BE49-F238E27FC236}">
                <a16:creationId xmlns:a16="http://schemas.microsoft.com/office/drawing/2014/main" id="{E507C20F-9958-2A2A-915E-056EDFB46A4F}"/>
              </a:ext>
            </a:extLst>
          </p:cNvPr>
          <p:cNvSpPr txBox="1"/>
          <p:nvPr/>
        </p:nvSpPr>
        <p:spPr>
          <a:xfrm>
            <a:off x="640412" y="1660649"/>
            <a:ext cx="3162980" cy="4524315"/>
          </a:xfrm>
          <a:prstGeom prst="rect">
            <a:avLst/>
          </a:prstGeom>
          <a:noFill/>
        </p:spPr>
        <p:txBody>
          <a:bodyPr wrap="square">
            <a:spAutoFit/>
          </a:bodyPr>
          <a:lstStyle/>
          <a:p>
            <a:r>
              <a:rPr lang="en-US" sz="1800" b="1" i="0">
                <a:solidFill>
                  <a:srgbClr val="000000"/>
                </a:solidFill>
                <a:effectLst/>
              </a:rPr>
              <a:t>Finding 3: </a:t>
            </a:r>
            <a:r>
              <a:rPr lang="en-US" sz="1800" i="0">
                <a:solidFill>
                  <a:srgbClr val="000000"/>
                </a:solidFill>
                <a:effectLst/>
              </a:rPr>
              <a:t>Retail workers experience sexual harassment that is perpetrated from </a:t>
            </a:r>
            <a:r>
              <a:rPr lang="en-US" sz="1800" b="1" i="0">
                <a:solidFill>
                  <a:srgbClr val="000000"/>
                </a:solidFill>
                <a:effectLst/>
              </a:rPr>
              <a:t>managers, peers, and customers​</a:t>
            </a:r>
            <a:r>
              <a:rPr lang="en-US" sz="1800">
                <a:solidFill>
                  <a:srgbClr val="000000"/>
                </a:solidFill>
              </a:rPr>
              <a:t>.</a:t>
            </a:r>
          </a:p>
          <a:p>
            <a:endParaRPr lang="en-US" sz="1800" b="1" i="0">
              <a:solidFill>
                <a:srgbClr val="000000"/>
              </a:solidFill>
              <a:effectLst/>
            </a:endParaRPr>
          </a:p>
          <a:p>
            <a:r>
              <a:rPr lang="en-US" sz="1800" b="1" i="0">
                <a:solidFill>
                  <a:srgbClr val="000000"/>
                </a:solidFill>
                <a:effectLst/>
              </a:rPr>
              <a:t>Rec</a:t>
            </a:r>
            <a:r>
              <a:rPr lang="en-US" sz="1800" b="1">
                <a:solidFill>
                  <a:srgbClr val="000000"/>
                </a:solidFill>
              </a:rPr>
              <a:t>ommendation: </a:t>
            </a:r>
            <a:r>
              <a:rPr lang="en-US" sz="1800">
                <a:solidFill>
                  <a:srgbClr val="000000"/>
                </a:solidFill>
              </a:rPr>
              <a:t>r</a:t>
            </a:r>
            <a:r>
              <a:rPr lang="en-US" sz="1800" i="0">
                <a:solidFill>
                  <a:srgbClr val="000000"/>
                </a:solidFill>
                <a:effectLst/>
              </a:rPr>
              <a:t>outine and detailed data on the employee experience of workplace sexual harassment, perpetrators profiles, and points </a:t>
            </a:r>
            <a:r>
              <a:rPr lang="en-US" sz="1800">
                <a:solidFill>
                  <a:srgbClr val="000000"/>
                </a:solidFill>
              </a:rPr>
              <a:t>of </a:t>
            </a:r>
            <a:r>
              <a:rPr lang="en-US" sz="1800" i="0">
                <a:solidFill>
                  <a:srgbClr val="000000"/>
                </a:solidFill>
                <a:effectLst/>
              </a:rPr>
              <a:t>greatest risk; the sharing of deidentified data-driven information across the retail sector.</a:t>
            </a:r>
          </a:p>
        </p:txBody>
      </p:sp>
      <p:sp>
        <p:nvSpPr>
          <p:cNvPr id="8" name="Title 4">
            <a:extLst>
              <a:ext uri="{FF2B5EF4-FFF2-40B4-BE49-F238E27FC236}">
                <a16:creationId xmlns:a16="http://schemas.microsoft.com/office/drawing/2014/main" id="{C499034C-D0D9-366E-53C3-AA0A3BD42F24}"/>
              </a:ext>
            </a:extLst>
          </p:cNvPr>
          <p:cNvSpPr txBox="1">
            <a:spLocks/>
          </p:cNvSpPr>
          <p:nvPr/>
        </p:nvSpPr>
        <p:spPr bwMode="auto">
          <a:xfrm>
            <a:off x="424543" y="305272"/>
            <a:ext cx="11342914" cy="52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l" defTabSz="342900" rtl="0" eaLnBrk="1" fontAlgn="base" hangingPunct="1">
              <a:spcBef>
                <a:spcPct val="0"/>
              </a:spcBef>
              <a:spcAft>
                <a:spcPct val="0"/>
              </a:spcAft>
              <a:defRPr lang="en-AU" sz="2400" b="1" kern="1200" dirty="0">
                <a:solidFill>
                  <a:srgbClr val="E64626"/>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a:lstStyle>
          <a:p>
            <a:r>
              <a:rPr lang="en-US" sz="2800">
                <a:latin typeface="Arial" panose="020B0604020202020204" pitchFamily="34" charset="0"/>
                <a:cs typeface="Arial" panose="020B0604020202020204" pitchFamily="34" charset="0"/>
              </a:rPr>
              <a:t>Key findings, a little data and recommendations  - 3</a:t>
            </a:r>
          </a:p>
        </p:txBody>
      </p:sp>
      <p:pic>
        <p:nvPicPr>
          <p:cNvPr id="6" name="Picture 5">
            <a:extLst>
              <a:ext uri="{FF2B5EF4-FFF2-40B4-BE49-F238E27FC236}">
                <a16:creationId xmlns:a16="http://schemas.microsoft.com/office/drawing/2014/main" id="{C4806604-91A6-66AF-6C3C-52F3F7A921FC}"/>
              </a:ext>
            </a:extLst>
          </p:cNvPr>
          <p:cNvPicPr>
            <a:picLocks noChangeAspect="1"/>
          </p:cNvPicPr>
          <p:nvPr/>
        </p:nvPicPr>
        <p:blipFill>
          <a:blip r:embed="rId2"/>
          <a:stretch>
            <a:fillRect/>
          </a:stretch>
        </p:blipFill>
        <p:spPr>
          <a:xfrm>
            <a:off x="5413906" y="1606991"/>
            <a:ext cx="6137682" cy="4555009"/>
          </a:xfrm>
          <a:prstGeom prst="rect">
            <a:avLst/>
          </a:prstGeom>
        </p:spPr>
      </p:pic>
    </p:spTree>
    <p:extLst>
      <p:ext uri="{BB962C8B-B14F-4D97-AF65-F5344CB8AC3E}">
        <p14:creationId xmlns:p14="http://schemas.microsoft.com/office/powerpoint/2010/main" val="331208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E8A22-F5FD-6504-0490-361A39B23352}"/>
              </a:ext>
            </a:extLst>
          </p:cNvPr>
          <p:cNvSpPr/>
          <p:nvPr/>
        </p:nvSpPr>
        <p:spPr>
          <a:xfrm>
            <a:off x="347152" y="1074965"/>
            <a:ext cx="3960000" cy="5328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9" name="Object 8" hidden="1">
            <a:extLst>
              <a:ext uri="{FF2B5EF4-FFF2-40B4-BE49-F238E27FC236}">
                <a16:creationId xmlns:a16="http://schemas.microsoft.com/office/drawing/2014/main" id="{3FBD1AE7-0963-C6C2-9F44-1E57D1BE924B}"/>
              </a:ext>
            </a:extLst>
          </p:cNvPr>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667" imgH="666" progId="TCLayout.ActiveDocument.1">
                  <p:embed/>
                </p:oleObj>
              </mc:Choice>
              <mc:Fallback>
                <p:oleObj name="think-cell Slide" r:id="rId4" imgW="667" imgH="666" progId="TCLayout.ActiveDocument.1">
                  <p:embed/>
                  <p:pic>
                    <p:nvPicPr>
                      <p:cNvPr id="9" name="Object 8" hidden="1">
                        <a:extLst>
                          <a:ext uri="{FF2B5EF4-FFF2-40B4-BE49-F238E27FC236}">
                            <a16:creationId xmlns:a16="http://schemas.microsoft.com/office/drawing/2014/main" id="{3FBD1AE7-0963-C6C2-9F44-1E57D1BE924B}"/>
                          </a:ext>
                        </a:extLst>
                      </p:cNvPr>
                      <p:cNvPicPr/>
                      <p:nvPr/>
                    </p:nvPicPr>
                    <p:blipFill>
                      <a:blip r:embed="rId5"/>
                      <a:stretch>
                        <a:fillRect/>
                      </a:stretch>
                    </p:blipFill>
                    <p:spPr>
                      <a:xfrm>
                        <a:off x="1525192" y="858442"/>
                        <a:ext cx="1191" cy="1191"/>
                      </a:xfrm>
                      <a:prstGeom prst="rect">
                        <a:avLst/>
                      </a:prstGeom>
                    </p:spPr>
                  </p:pic>
                </p:oleObj>
              </mc:Fallback>
            </mc:AlternateContent>
          </a:graphicData>
        </a:graphic>
      </p:graphicFrame>
      <p:sp>
        <p:nvSpPr>
          <p:cNvPr id="19" name="Star: 5 Points 18">
            <a:extLst>
              <a:ext uri="{FF2B5EF4-FFF2-40B4-BE49-F238E27FC236}">
                <a16:creationId xmlns:a16="http://schemas.microsoft.com/office/drawing/2014/main" id="{8DFB8F13-FB61-56C6-52A6-E9CA6408226C}"/>
              </a:ext>
            </a:extLst>
          </p:cNvPr>
          <p:cNvSpPr/>
          <p:nvPr/>
        </p:nvSpPr>
        <p:spPr>
          <a:xfrm>
            <a:off x="151217" y="726160"/>
            <a:ext cx="1016068" cy="873507"/>
          </a:xfrm>
          <a:prstGeom prst="star5">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4</a:t>
            </a:r>
            <a:endParaRPr lang="en-AU" sz="2400" b="1"/>
          </a:p>
        </p:txBody>
      </p:sp>
      <p:sp>
        <p:nvSpPr>
          <p:cNvPr id="4" name="TextBox 3">
            <a:extLst>
              <a:ext uri="{FF2B5EF4-FFF2-40B4-BE49-F238E27FC236}">
                <a16:creationId xmlns:a16="http://schemas.microsoft.com/office/drawing/2014/main" id="{2BAE00BA-C008-2F3E-7E3C-DFD64E407B06}"/>
              </a:ext>
            </a:extLst>
          </p:cNvPr>
          <p:cNvSpPr txBox="1"/>
          <p:nvPr/>
        </p:nvSpPr>
        <p:spPr>
          <a:xfrm>
            <a:off x="522569" y="1526479"/>
            <a:ext cx="3460346" cy="5078313"/>
          </a:xfrm>
          <a:prstGeom prst="rect">
            <a:avLst/>
          </a:prstGeom>
          <a:noFill/>
        </p:spPr>
        <p:txBody>
          <a:bodyPr wrap="square">
            <a:spAutoFit/>
          </a:bodyPr>
          <a:lstStyle/>
          <a:p>
            <a:r>
              <a:rPr lang="en-US" b="1" i="0">
                <a:solidFill>
                  <a:srgbClr val="000000"/>
                </a:solidFill>
                <a:effectLst/>
                <a:latin typeface="+mn-lt"/>
              </a:rPr>
              <a:t>Finding 4: </a:t>
            </a:r>
            <a:r>
              <a:rPr lang="en-AU" b="1" i="0">
                <a:solidFill>
                  <a:srgbClr val="000000"/>
                </a:solidFill>
                <a:effectLst/>
                <a:latin typeface="+mn-lt"/>
              </a:rPr>
              <a:t>Customer-perpetrated sexual harassment is a significant problem </a:t>
            </a:r>
            <a:r>
              <a:rPr lang="en-AU" i="0">
                <a:solidFill>
                  <a:srgbClr val="000000"/>
                </a:solidFill>
                <a:effectLst/>
                <a:latin typeface="+mn-lt"/>
              </a:rPr>
              <a:t>and is perpetuated and enabled by prevailing industry norms. </a:t>
            </a:r>
          </a:p>
          <a:p>
            <a:endParaRPr lang="en-AU" b="1">
              <a:solidFill>
                <a:srgbClr val="000000"/>
              </a:solidFill>
              <a:latin typeface="+mn-lt"/>
            </a:endParaRPr>
          </a:p>
          <a:p>
            <a:r>
              <a:rPr lang="en-AU" b="1">
                <a:solidFill>
                  <a:srgbClr val="000000"/>
                </a:solidFill>
                <a:latin typeface="+mn-lt"/>
              </a:rPr>
              <a:t>Rec</a:t>
            </a:r>
            <a:r>
              <a:rPr lang="en-US" b="1" i="0" err="1">
                <a:solidFill>
                  <a:srgbClr val="000000"/>
                </a:solidFill>
                <a:effectLst/>
                <a:latin typeface="+mn-lt"/>
              </a:rPr>
              <a:t>ommendation</a:t>
            </a:r>
            <a:r>
              <a:rPr lang="en-US" b="1" i="0">
                <a:solidFill>
                  <a:srgbClr val="000000"/>
                </a:solidFill>
                <a:effectLst/>
                <a:latin typeface="+mn-lt"/>
              </a:rPr>
              <a:t>: </a:t>
            </a:r>
            <a:r>
              <a:rPr lang="en-US" b="0" i="0">
                <a:solidFill>
                  <a:srgbClr val="000000"/>
                </a:solidFill>
                <a:effectLst/>
                <a:latin typeface="+mn-lt"/>
              </a:rPr>
              <a:t>collaboration on an industry-wide customer education campaign; clear training and organisational communications to frontline workers and managers; enhancing worker safety through safe staffing CCTV cameras, duress alarms, code words for discreet help requests.</a:t>
            </a:r>
          </a:p>
        </p:txBody>
      </p:sp>
      <p:sp>
        <p:nvSpPr>
          <p:cNvPr id="10" name="Title 4">
            <a:extLst>
              <a:ext uri="{FF2B5EF4-FFF2-40B4-BE49-F238E27FC236}">
                <a16:creationId xmlns:a16="http://schemas.microsoft.com/office/drawing/2014/main" id="{1FD55D31-3CBD-21A8-BC7E-D104A20AE2FB}"/>
              </a:ext>
            </a:extLst>
          </p:cNvPr>
          <p:cNvSpPr txBox="1">
            <a:spLocks/>
          </p:cNvSpPr>
          <p:nvPr/>
        </p:nvSpPr>
        <p:spPr bwMode="auto">
          <a:xfrm>
            <a:off x="424543" y="305272"/>
            <a:ext cx="11342914" cy="52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l" defTabSz="342900" rtl="0" eaLnBrk="1" fontAlgn="base" hangingPunct="1">
              <a:spcBef>
                <a:spcPct val="0"/>
              </a:spcBef>
              <a:spcAft>
                <a:spcPct val="0"/>
              </a:spcAft>
              <a:defRPr lang="en-AU" sz="2400" b="1" kern="1200" dirty="0">
                <a:solidFill>
                  <a:srgbClr val="E64626"/>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a:lstStyle>
          <a:p>
            <a:r>
              <a:rPr lang="en-US" sz="2800">
                <a:latin typeface="Arial" panose="020B0604020202020204" pitchFamily="34" charset="0"/>
                <a:cs typeface="Arial" panose="020B0604020202020204" pitchFamily="34" charset="0"/>
              </a:rPr>
              <a:t>Key findings, a little data and recommendations  - 4</a:t>
            </a:r>
          </a:p>
        </p:txBody>
      </p:sp>
      <p:pic>
        <p:nvPicPr>
          <p:cNvPr id="3" name="Picture 2">
            <a:extLst>
              <a:ext uri="{FF2B5EF4-FFF2-40B4-BE49-F238E27FC236}">
                <a16:creationId xmlns:a16="http://schemas.microsoft.com/office/drawing/2014/main" id="{2113F2B1-5A9C-7A69-E77D-88C60D83E461}"/>
              </a:ext>
            </a:extLst>
          </p:cNvPr>
          <p:cNvPicPr>
            <a:picLocks noChangeAspect="1"/>
          </p:cNvPicPr>
          <p:nvPr/>
        </p:nvPicPr>
        <p:blipFill>
          <a:blip r:embed="rId6"/>
          <a:stretch>
            <a:fillRect/>
          </a:stretch>
        </p:blipFill>
        <p:spPr>
          <a:xfrm>
            <a:off x="6276514" y="831923"/>
            <a:ext cx="4748200" cy="3071536"/>
          </a:xfrm>
          <a:prstGeom prst="rect">
            <a:avLst/>
          </a:prstGeom>
        </p:spPr>
      </p:pic>
      <p:pic>
        <p:nvPicPr>
          <p:cNvPr id="7" name="Picture 6">
            <a:extLst>
              <a:ext uri="{FF2B5EF4-FFF2-40B4-BE49-F238E27FC236}">
                <a16:creationId xmlns:a16="http://schemas.microsoft.com/office/drawing/2014/main" id="{79D140E6-78D1-2CE9-6C25-F86A08179B82}"/>
              </a:ext>
            </a:extLst>
          </p:cNvPr>
          <p:cNvPicPr>
            <a:picLocks noChangeAspect="1"/>
          </p:cNvPicPr>
          <p:nvPr/>
        </p:nvPicPr>
        <p:blipFill>
          <a:blip r:embed="rId7"/>
          <a:stretch>
            <a:fillRect/>
          </a:stretch>
        </p:blipFill>
        <p:spPr>
          <a:xfrm>
            <a:off x="6276514" y="4065634"/>
            <a:ext cx="4748200" cy="2095135"/>
          </a:xfrm>
          <a:prstGeom prst="rect">
            <a:avLst/>
          </a:prstGeom>
        </p:spPr>
      </p:pic>
    </p:spTree>
    <p:extLst>
      <p:ext uri="{BB962C8B-B14F-4D97-AF65-F5344CB8AC3E}">
        <p14:creationId xmlns:p14="http://schemas.microsoft.com/office/powerpoint/2010/main" val="2623529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125128-CF6A-7836-AA4B-0AB9C83CAB88}"/>
              </a:ext>
            </a:extLst>
          </p:cNvPr>
          <p:cNvSpPr/>
          <p:nvPr/>
        </p:nvSpPr>
        <p:spPr>
          <a:xfrm>
            <a:off x="352846" y="1059079"/>
            <a:ext cx="3960000" cy="532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Star: 5 Points 42">
            <a:extLst>
              <a:ext uri="{FF2B5EF4-FFF2-40B4-BE49-F238E27FC236}">
                <a16:creationId xmlns:a16="http://schemas.microsoft.com/office/drawing/2014/main" id="{13EAED0B-A021-A982-FE38-46FDFC0AA27B}"/>
              </a:ext>
            </a:extLst>
          </p:cNvPr>
          <p:cNvSpPr/>
          <p:nvPr/>
        </p:nvSpPr>
        <p:spPr>
          <a:xfrm>
            <a:off x="165466" y="711521"/>
            <a:ext cx="1016068" cy="873507"/>
          </a:xfrm>
          <a:prstGeom prst="star5">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5</a:t>
            </a:r>
            <a:endParaRPr lang="en-AU" sz="2400" b="1"/>
          </a:p>
        </p:txBody>
      </p:sp>
      <p:sp>
        <p:nvSpPr>
          <p:cNvPr id="7" name="TextBox 6">
            <a:extLst>
              <a:ext uri="{FF2B5EF4-FFF2-40B4-BE49-F238E27FC236}">
                <a16:creationId xmlns:a16="http://schemas.microsoft.com/office/drawing/2014/main" id="{A985ADB9-4335-D799-78CD-C206EAE5142B}"/>
              </a:ext>
            </a:extLst>
          </p:cNvPr>
          <p:cNvSpPr txBox="1"/>
          <p:nvPr/>
        </p:nvSpPr>
        <p:spPr>
          <a:xfrm>
            <a:off x="542933" y="1372097"/>
            <a:ext cx="3479402" cy="4955203"/>
          </a:xfrm>
          <a:prstGeom prst="rect">
            <a:avLst/>
          </a:prstGeom>
          <a:noFill/>
        </p:spPr>
        <p:txBody>
          <a:bodyPr wrap="square">
            <a:spAutoFit/>
          </a:bodyPr>
          <a:lstStyle/>
          <a:p>
            <a:endParaRPr lang="en-US" b="1" i="0">
              <a:solidFill>
                <a:srgbClr val="000000"/>
              </a:solidFill>
              <a:effectLst/>
            </a:endParaRPr>
          </a:p>
          <a:p>
            <a:r>
              <a:rPr lang="en-US" b="1" i="0">
                <a:solidFill>
                  <a:srgbClr val="000000"/>
                </a:solidFill>
                <a:effectLst/>
              </a:rPr>
              <a:t>Finding 5: Organisational policy </a:t>
            </a:r>
            <a:r>
              <a:rPr lang="en-US" i="0">
                <a:solidFill>
                  <a:srgbClr val="000000"/>
                </a:solidFill>
                <a:effectLst/>
              </a:rPr>
              <a:t>on how to deal with sexual harassment is inconsistent, information is not easy to access or easy to understand</a:t>
            </a:r>
            <a:r>
              <a:rPr lang="en-US">
                <a:solidFill>
                  <a:srgbClr val="000000"/>
                </a:solidFill>
              </a:rPr>
              <a:t>.</a:t>
            </a:r>
          </a:p>
          <a:p>
            <a:endParaRPr lang="en-US" sz="1000">
              <a:solidFill>
                <a:srgbClr val="000000"/>
              </a:solidFill>
            </a:endParaRPr>
          </a:p>
          <a:p>
            <a:r>
              <a:rPr lang="en-US" b="1" i="0">
                <a:solidFill>
                  <a:srgbClr val="000000"/>
                </a:solidFill>
                <a:effectLst/>
              </a:rPr>
              <a:t>Recommendations: </a:t>
            </a:r>
            <a:r>
              <a:rPr lang="en-AU" b="0" i="0">
                <a:solidFill>
                  <a:srgbClr val="000000"/>
                </a:solidFill>
                <a:effectLst/>
              </a:rPr>
              <a:t>industry-wide guidelines encompassing definitions, scope, reporting procedures, and consequences for sexual harassment perpetrators</a:t>
            </a:r>
            <a:r>
              <a:rPr lang="en-US" b="0" i="0">
                <a:solidFill>
                  <a:srgbClr val="000000"/>
                </a:solidFill>
                <a:effectLst/>
              </a:rPr>
              <a:t>; </a:t>
            </a:r>
            <a:r>
              <a:rPr lang="en-AU" b="0" i="0">
                <a:solidFill>
                  <a:srgbClr val="000000"/>
                </a:solidFill>
                <a:effectLst/>
              </a:rPr>
              <a:t>retail employees need easy access to clear and consistent information about sexual harassment policies and procedures.</a:t>
            </a:r>
            <a:endParaRPr lang="en-US" b="1" i="0">
              <a:solidFill>
                <a:srgbClr val="000000"/>
              </a:solidFill>
              <a:effectLst/>
            </a:endParaRPr>
          </a:p>
        </p:txBody>
      </p:sp>
      <p:sp>
        <p:nvSpPr>
          <p:cNvPr id="10" name="Title 4">
            <a:extLst>
              <a:ext uri="{FF2B5EF4-FFF2-40B4-BE49-F238E27FC236}">
                <a16:creationId xmlns:a16="http://schemas.microsoft.com/office/drawing/2014/main" id="{51168FF2-7C3A-E943-A542-E60B64980A61}"/>
              </a:ext>
            </a:extLst>
          </p:cNvPr>
          <p:cNvSpPr txBox="1">
            <a:spLocks/>
          </p:cNvSpPr>
          <p:nvPr/>
        </p:nvSpPr>
        <p:spPr bwMode="auto">
          <a:xfrm>
            <a:off x="424543" y="305272"/>
            <a:ext cx="11342914" cy="52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l" defTabSz="342900" rtl="0" eaLnBrk="1" fontAlgn="base" hangingPunct="1">
              <a:spcBef>
                <a:spcPct val="0"/>
              </a:spcBef>
              <a:spcAft>
                <a:spcPct val="0"/>
              </a:spcAft>
              <a:defRPr lang="en-AU" sz="2400" b="1" kern="1200" dirty="0">
                <a:solidFill>
                  <a:srgbClr val="E64626"/>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a:lstStyle>
          <a:p>
            <a:r>
              <a:rPr lang="en-US" sz="2800">
                <a:latin typeface="Arial" panose="020B0604020202020204" pitchFamily="34" charset="0"/>
                <a:cs typeface="Arial" panose="020B0604020202020204" pitchFamily="34" charset="0"/>
              </a:rPr>
              <a:t>Key findings, a little data and recommendations  - 5</a:t>
            </a:r>
          </a:p>
        </p:txBody>
      </p:sp>
      <p:pic>
        <p:nvPicPr>
          <p:cNvPr id="8" name="Picture 7">
            <a:extLst>
              <a:ext uri="{FF2B5EF4-FFF2-40B4-BE49-F238E27FC236}">
                <a16:creationId xmlns:a16="http://schemas.microsoft.com/office/drawing/2014/main" id="{ABE142BC-BC33-96E1-1986-13BEA6263B02}"/>
              </a:ext>
            </a:extLst>
          </p:cNvPr>
          <p:cNvPicPr>
            <a:picLocks noChangeAspect="1"/>
          </p:cNvPicPr>
          <p:nvPr/>
        </p:nvPicPr>
        <p:blipFill>
          <a:blip r:embed="rId2"/>
          <a:stretch>
            <a:fillRect/>
          </a:stretch>
        </p:blipFill>
        <p:spPr>
          <a:xfrm>
            <a:off x="4925810" y="1504849"/>
            <a:ext cx="6723257" cy="3011304"/>
          </a:xfrm>
          <a:prstGeom prst="rect">
            <a:avLst/>
          </a:prstGeom>
        </p:spPr>
      </p:pic>
    </p:spTree>
    <p:extLst>
      <p:ext uri="{BB962C8B-B14F-4D97-AF65-F5344CB8AC3E}">
        <p14:creationId xmlns:p14="http://schemas.microsoft.com/office/powerpoint/2010/main" val="313865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D422FA-5011-617A-FC56-3AE7C852B3FF}"/>
              </a:ext>
            </a:extLst>
          </p:cNvPr>
          <p:cNvSpPr/>
          <p:nvPr/>
        </p:nvSpPr>
        <p:spPr>
          <a:xfrm>
            <a:off x="349972" y="1100474"/>
            <a:ext cx="3960000" cy="5400000"/>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Star: 5 Points 43">
            <a:extLst>
              <a:ext uri="{FF2B5EF4-FFF2-40B4-BE49-F238E27FC236}">
                <a16:creationId xmlns:a16="http://schemas.microsoft.com/office/drawing/2014/main" id="{171926A5-74BD-67D5-F300-EB79F590A74B}"/>
              </a:ext>
            </a:extLst>
          </p:cNvPr>
          <p:cNvSpPr/>
          <p:nvPr/>
        </p:nvSpPr>
        <p:spPr>
          <a:xfrm>
            <a:off x="164532" y="752915"/>
            <a:ext cx="1016068" cy="873507"/>
          </a:xfrm>
          <a:prstGeom prst="star5">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6</a:t>
            </a:r>
            <a:endParaRPr lang="en-AU" sz="2400" b="1"/>
          </a:p>
        </p:txBody>
      </p:sp>
      <p:sp>
        <p:nvSpPr>
          <p:cNvPr id="5" name="TextBox 4">
            <a:extLst>
              <a:ext uri="{FF2B5EF4-FFF2-40B4-BE49-F238E27FC236}">
                <a16:creationId xmlns:a16="http://schemas.microsoft.com/office/drawing/2014/main" id="{AA914B12-ADCB-6C30-5B27-17C9C7630A2F}"/>
              </a:ext>
            </a:extLst>
          </p:cNvPr>
          <p:cNvSpPr txBox="1"/>
          <p:nvPr/>
        </p:nvSpPr>
        <p:spPr>
          <a:xfrm>
            <a:off x="444020" y="1524292"/>
            <a:ext cx="3771903" cy="5078313"/>
          </a:xfrm>
          <a:prstGeom prst="rect">
            <a:avLst/>
          </a:prstGeom>
          <a:noFill/>
        </p:spPr>
        <p:txBody>
          <a:bodyPr wrap="square">
            <a:spAutoFit/>
          </a:bodyPr>
          <a:lstStyle/>
          <a:p>
            <a:r>
              <a:rPr lang="en-US" b="1" i="0">
                <a:solidFill>
                  <a:srgbClr val="000000"/>
                </a:solidFill>
                <a:effectLst/>
              </a:rPr>
              <a:t>Finding 6: </a:t>
            </a:r>
            <a:r>
              <a:rPr lang="en-US" i="0">
                <a:solidFill>
                  <a:srgbClr val="000000"/>
                </a:solidFill>
                <a:effectLst/>
              </a:rPr>
              <a:t>Organisational and industry-wide </a:t>
            </a:r>
            <a:r>
              <a:rPr lang="en-US" b="1" i="0">
                <a:solidFill>
                  <a:srgbClr val="000000"/>
                </a:solidFill>
                <a:effectLst/>
              </a:rPr>
              <a:t>training of workers and managers on sexual harassment </a:t>
            </a:r>
            <a:r>
              <a:rPr lang="en-US" i="0">
                <a:solidFill>
                  <a:srgbClr val="000000"/>
                </a:solidFill>
                <a:effectLst/>
              </a:rPr>
              <a:t>is inconsistent, infrequent, and poorly targeted​</a:t>
            </a:r>
            <a:r>
              <a:rPr lang="en-US">
                <a:solidFill>
                  <a:srgbClr val="000000"/>
                </a:solidFill>
              </a:rPr>
              <a:t>.</a:t>
            </a:r>
          </a:p>
          <a:p>
            <a:endParaRPr lang="en-US">
              <a:solidFill>
                <a:srgbClr val="000000"/>
              </a:solidFill>
            </a:endParaRPr>
          </a:p>
          <a:p>
            <a:r>
              <a:rPr lang="en-US" b="1">
                <a:solidFill>
                  <a:srgbClr val="000000"/>
                </a:solidFill>
              </a:rPr>
              <a:t>Recommendation: </a:t>
            </a:r>
            <a:r>
              <a:rPr lang="en-US" i="0">
                <a:solidFill>
                  <a:srgbClr val="000000"/>
                </a:solidFill>
                <a:effectLst/>
              </a:rPr>
              <a:t>tailored employer- and union-delivered training content; regular employer and union-delivered training sessions (a mix of in-person and online); linking employer-provided training to regular team conversations; employer and union-delivered training content and delivery is appropriately trauma-informed.</a:t>
            </a:r>
            <a:endParaRPr lang="en-US">
              <a:solidFill>
                <a:srgbClr val="000000"/>
              </a:solidFill>
            </a:endParaRPr>
          </a:p>
        </p:txBody>
      </p:sp>
      <p:sp>
        <p:nvSpPr>
          <p:cNvPr id="8" name="Title 4">
            <a:extLst>
              <a:ext uri="{FF2B5EF4-FFF2-40B4-BE49-F238E27FC236}">
                <a16:creationId xmlns:a16="http://schemas.microsoft.com/office/drawing/2014/main" id="{92A0EDED-AE68-96CB-022F-404E152B9FBC}"/>
              </a:ext>
            </a:extLst>
          </p:cNvPr>
          <p:cNvSpPr txBox="1">
            <a:spLocks/>
          </p:cNvSpPr>
          <p:nvPr/>
        </p:nvSpPr>
        <p:spPr bwMode="auto">
          <a:xfrm>
            <a:off x="424543" y="305272"/>
            <a:ext cx="11342914" cy="52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l" defTabSz="342900" rtl="0" eaLnBrk="1" fontAlgn="base" hangingPunct="1">
              <a:spcBef>
                <a:spcPct val="0"/>
              </a:spcBef>
              <a:spcAft>
                <a:spcPct val="0"/>
              </a:spcAft>
              <a:defRPr lang="en-AU" sz="2400" b="1" kern="1200" dirty="0">
                <a:solidFill>
                  <a:srgbClr val="E64626"/>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a:lstStyle>
          <a:p>
            <a:r>
              <a:rPr lang="en-US" sz="2800">
                <a:latin typeface="Arial" panose="020B0604020202020204" pitchFamily="34" charset="0"/>
                <a:cs typeface="Arial" panose="020B0604020202020204" pitchFamily="34" charset="0"/>
              </a:rPr>
              <a:t>Key findings, a little data and recommendations  - 6</a:t>
            </a:r>
          </a:p>
        </p:txBody>
      </p:sp>
      <p:pic>
        <p:nvPicPr>
          <p:cNvPr id="6" name="Picture 5">
            <a:extLst>
              <a:ext uri="{FF2B5EF4-FFF2-40B4-BE49-F238E27FC236}">
                <a16:creationId xmlns:a16="http://schemas.microsoft.com/office/drawing/2014/main" id="{87425B71-D525-5069-9BFC-33F94A803191}"/>
              </a:ext>
            </a:extLst>
          </p:cNvPr>
          <p:cNvPicPr>
            <a:picLocks noChangeAspect="1"/>
          </p:cNvPicPr>
          <p:nvPr/>
        </p:nvPicPr>
        <p:blipFill>
          <a:blip r:embed="rId2"/>
          <a:stretch>
            <a:fillRect/>
          </a:stretch>
        </p:blipFill>
        <p:spPr>
          <a:xfrm>
            <a:off x="5060273" y="1626422"/>
            <a:ext cx="6359327" cy="3642808"/>
          </a:xfrm>
          <a:prstGeom prst="rect">
            <a:avLst/>
          </a:prstGeom>
        </p:spPr>
      </p:pic>
    </p:spTree>
    <p:extLst>
      <p:ext uri="{BB962C8B-B14F-4D97-AF65-F5344CB8AC3E}">
        <p14:creationId xmlns:p14="http://schemas.microsoft.com/office/powerpoint/2010/main" val="3588395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E8A22-F5FD-6504-0490-361A39B23352}"/>
              </a:ext>
            </a:extLst>
          </p:cNvPr>
          <p:cNvSpPr/>
          <p:nvPr/>
        </p:nvSpPr>
        <p:spPr>
          <a:xfrm>
            <a:off x="344336" y="1104494"/>
            <a:ext cx="3960000" cy="521464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9" name="Object 8" hidden="1">
            <a:extLst>
              <a:ext uri="{FF2B5EF4-FFF2-40B4-BE49-F238E27FC236}">
                <a16:creationId xmlns:a16="http://schemas.microsoft.com/office/drawing/2014/main" id="{3FBD1AE7-0963-C6C2-9F44-1E57D1BE924B}"/>
              </a:ext>
            </a:extLst>
          </p:cNvPr>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667" imgH="666" progId="TCLayout.ActiveDocument.1">
                  <p:embed/>
                </p:oleObj>
              </mc:Choice>
              <mc:Fallback>
                <p:oleObj name="think-cell Slide" r:id="rId4" imgW="667" imgH="666" progId="TCLayout.ActiveDocument.1">
                  <p:embed/>
                  <p:pic>
                    <p:nvPicPr>
                      <p:cNvPr id="9" name="Object 8" hidden="1">
                        <a:extLst>
                          <a:ext uri="{FF2B5EF4-FFF2-40B4-BE49-F238E27FC236}">
                            <a16:creationId xmlns:a16="http://schemas.microsoft.com/office/drawing/2014/main" id="{3FBD1AE7-0963-C6C2-9F44-1E57D1BE924B}"/>
                          </a:ext>
                        </a:extLst>
                      </p:cNvPr>
                      <p:cNvPicPr/>
                      <p:nvPr/>
                    </p:nvPicPr>
                    <p:blipFill>
                      <a:blip r:embed="rId5"/>
                      <a:stretch>
                        <a:fillRect/>
                      </a:stretch>
                    </p:blipFill>
                    <p:spPr>
                      <a:xfrm>
                        <a:off x="1525192" y="858442"/>
                        <a:ext cx="1191" cy="1191"/>
                      </a:xfrm>
                      <a:prstGeom prst="rect">
                        <a:avLst/>
                      </a:prstGeom>
                    </p:spPr>
                  </p:pic>
                </p:oleObj>
              </mc:Fallback>
            </mc:AlternateContent>
          </a:graphicData>
        </a:graphic>
      </p:graphicFrame>
      <p:sp>
        <p:nvSpPr>
          <p:cNvPr id="19" name="Star: 5 Points 18">
            <a:extLst>
              <a:ext uri="{FF2B5EF4-FFF2-40B4-BE49-F238E27FC236}">
                <a16:creationId xmlns:a16="http://schemas.microsoft.com/office/drawing/2014/main" id="{8DFB8F13-FB61-56C6-52A6-E9CA6408226C}"/>
              </a:ext>
            </a:extLst>
          </p:cNvPr>
          <p:cNvSpPr/>
          <p:nvPr/>
        </p:nvSpPr>
        <p:spPr>
          <a:xfrm>
            <a:off x="151905" y="759539"/>
            <a:ext cx="1016068" cy="873507"/>
          </a:xfrm>
          <a:prstGeom prst="star5">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7</a:t>
            </a:r>
            <a:endParaRPr lang="en-AU" sz="2400" b="1"/>
          </a:p>
        </p:txBody>
      </p:sp>
      <p:sp>
        <p:nvSpPr>
          <p:cNvPr id="4" name="TextBox 3">
            <a:extLst>
              <a:ext uri="{FF2B5EF4-FFF2-40B4-BE49-F238E27FC236}">
                <a16:creationId xmlns:a16="http://schemas.microsoft.com/office/drawing/2014/main" id="{2BAE00BA-C008-2F3E-7E3C-DFD64E407B06}"/>
              </a:ext>
            </a:extLst>
          </p:cNvPr>
          <p:cNvSpPr txBox="1"/>
          <p:nvPr/>
        </p:nvSpPr>
        <p:spPr>
          <a:xfrm>
            <a:off x="456177" y="1517826"/>
            <a:ext cx="3736317" cy="4801314"/>
          </a:xfrm>
          <a:prstGeom prst="rect">
            <a:avLst/>
          </a:prstGeom>
          <a:noFill/>
        </p:spPr>
        <p:txBody>
          <a:bodyPr wrap="square">
            <a:spAutoFit/>
          </a:bodyPr>
          <a:lstStyle/>
          <a:p>
            <a:r>
              <a:rPr lang="en-AU" sz="1800" b="1" i="0">
                <a:solidFill>
                  <a:srgbClr val="000000"/>
                </a:solidFill>
                <a:effectLst/>
              </a:rPr>
              <a:t>Finding 7: </a:t>
            </a:r>
            <a:r>
              <a:rPr lang="en-AU" sz="1800" i="0">
                <a:solidFill>
                  <a:srgbClr val="000000"/>
                </a:solidFill>
                <a:effectLst/>
              </a:rPr>
              <a:t>Sexual harassment data collection and data analysis is non-standardised, limited, and ad-hoc and this limits insights in relation to incidence.</a:t>
            </a:r>
          </a:p>
          <a:p>
            <a:endParaRPr lang="en-AU" sz="1800" i="0">
              <a:solidFill>
                <a:srgbClr val="000000"/>
              </a:solidFill>
              <a:effectLst/>
            </a:endParaRPr>
          </a:p>
          <a:p>
            <a:r>
              <a:rPr lang="en-AU" sz="1800" b="1">
                <a:solidFill>
                  <a:srgbClr val="000000"/>
                </a:solidFill>
              </a:rPr>
              <a:t>Recommendations: </a:t>
            </a:r>
            <a:r>
              <a:rPr lang="en-US" sz="1800" i="0">
                <a:solidFill>
                  <a:srgbClr val="000000"/>
                </a:solidFill>
                <a:effectLst/>
              </a:rPr>
              <a:t>a </a:t>
            </a:r>
            <a:r>
              <a:rPr lang="en-US" sz="1800" i="0" err="1">
                <a:solidFill>
                  <a:srgbClr val="000000"/>
                </a:solidFill>
                <a:effectLst/>
              </a:rPr>
              <a:t>standardised</a:t>
            </a:r>
            <a:r>
              <a:rPr lang="en-US" sz="1800" i="0">
                <a:solidFill>
                  <a:srgbClr val="000000"/>
                </a:solidFill>
                <a:effectLst/>
              </a:rPr>
              <a:t> industry-wide approach to data collection, including conducting regular sector-wide surveys</a:t>
            </a:r>
            <a:r>
              <a:rPr lang="en-AU" sz="1800">
                <a:solidFill>
                  <a:srgbClr val="000000"/>
                </a:solidFill>
              </a:rPr>
              <a:t>; </a:t>
            </a:r>
            <a:r>
              <a:rPr lang="en-US" sz="1800" i="0">
                <a:solidFill>
                  <a:srgbClr val="000000"/>
                </a:solidFill>
                <a:effectLst/>
              </a:rPr>
              <a:t>developing informal and real-time reporting pathways that are easily accessible to employees; data collection methods as a consultative tool.</a:t>
            </a:r>
          </a:p>
        </p:txBody>
      </p:sp>
      <p:sp>
        <p:nvSpPr>
          <p:cNvPr id="10" name="Title 4">
            <a:extLst>
              <a:ext uri="{FF2B5EF4-FFF2-40B4-BE49-F238E27FC236}">
                <a16:creationId xmlns:a16="http://schemas.microsoft.com/office/drawing/2014/main" id="{4BF7108B-455A-76CD-0AE1-433F1E279AE2}"/>
              </a:ext>
            </a:extLst>
          </p:cNvPr>
          <p:cNvSpPr txBox="1">
            <a:spLocks/>
          </p:cNvSpPr>
          <p:nvPr/>
        </p:nvSpPr>
        <p:spPr bwMode="auto">
          <a:xfrm>
            <a:off x="424543" y="305272"/>
            <a:ext cx="11342914" cy="52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l" defTabSz="342900" rtl="0" eaLnBrk="1" fontAlgn="base" hangingPunct="1">
              <a:spcBef>
                <a:spcPct val="0"/>
              </a:spcBef>
              <a:spcAft>
                <a:spcPct val="0"/>
              </a:spcAft>
              <a:defRPr lang="en-AU" sz="2400" b="1" kern="1200" dirty="0">
                <a:solidFill>
                  <a:srgbClr val="E64626"/>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a:lstStyle>
          <a:p>
            <a:r>
              <a:rPr lang="en-US" sz="2800">
                <a:latin typeface="Arial" panose="020B0604020202020204" pitchFamily="34" charset="0"/>
                <a:cs typeface="Arial" panose="020B0604020202020204" pitchFamily="34" charset="0"/>
              </a:rPr>
              <a:t>Key findings, a little data and recommendations  - 7</a:t>
            </a:r>
          </a:p>
        </p:txBody>
      </p:sp>
      <p:pic>
        <p:nvPicPr>
          <p:cNvPr id="6" name="Picture 5">
            <a:extLst>
              <a:ext uri="{FF2B5EF4-FFF2-40B4-BE49-F238E27FC236}">
                <a16:creationId xmlns:a16="http://schemas.microsoft.com/office/drawing/2014/main" id="{C8D96AE8-7F3F-5F3B-9768-3F39F370E0B9}"/>
              </a:ext>
            </a:extLst>
          </p:cNvPr>
          <p:cNvPicPr>
            <a:picLocks noChangeAspect="1"/>
          </p:cNvPicPr>
          <p:nvPr/>
        </p:nvPicPr>
        <p:blipFill>
          <a:blip r:embed="rId6"/>
          <a:stretch>
            <a:fillRect/>
          </a:stretch>
        </p:blipFill>
        <p:spPr>
          <a:xfrm>
            <a:off x="4882438" y="2010498"/>
            <a:ext cx="6558992" cy="2837004"/>
          </a:xfrm>
          <a:prstGeom prst="rect">
            <a:avLst/>
          </a:prstGeom>
        </p:spPr>
      </p:pic>
    </p:spTree>
    <p:extLst>
      <p:ext uri="{BB962C8B-B14F-4D97-AF65-F5344CB8AC3E}">
        <p14:creationId xmlns:p14="http://schemas.microsoft.com/office/powerpoint/2010/main" val="105644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04D921-9B67-085F-4FC4-0BE61193A741}"/>
              </a:ext>
            </a:extLst>
          </p:cNvPr>
          <p:cNvSpPr/>
          <p:nvPr/>
        </p:nvSpPr>
        <p:spPr>
          <a:xfrm>
            <a:off x="340678" y="1080951"/>
            <a:ext cx="3960000" cy="532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Star: 5 Points 42">
            <a:extLst>
              <a:ext uri="{FF2B5EF4-FFF2-40B4-BE49-F238E27FC236}">
                <a16:creationId xmlns:a16="http://schemas.microsoft.com/office/drawing/2014/main" id="{5FDE0E66-A565-BC0B-AEDE-C8CE6BE775C3}"/>
              </a:ext>
            </a:extLst>
          </p:cNvPr>
          <p:cNvSpPr/>
          <p:nvPr/>
        </p:nvSpPr>
        <p:spPr>
          <a:xfrm>
            <a:off x="150875" y="744707"/>
            <a:ext cx="1016068" cy="873507"/>
          </a:xfrm>
          <a:prstGeom prst="star5">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8</a:t>
            </a:r>
            <a:endParaRPr lang="en-AU" sz="2400" b="1"/>
          </a:p>
        </p:txBody>
      </p:sp>
      <p:sp>
        <p:nvSpPr>
          <p:cNvPr id="5" name="TextBox 4">
            <a:extLst>
              <a:ext uri="{FF2B5EF4-FFF2-40B4-BE49-F238E27FC236}">
                <a16:creationId xmlns:a16="http://schemas.microsoft.com/office/drawing/2014/main" id="{7CB99FAC-59A4-6B9A-BC54-F2C537E7C0C0}"/>
              </a:ext>
            </a:extLst>
          </p:cNvPr>
          <p:cNvSpPr txBox="1"/>
          <p:nvPr/>
        </p:nvSpPr>
        <p:spPr>
          <a:xfrm>
            <a:off x="547797" y="1539833"/>
            <a:ext cx="3545762" cy="3970318"/>
          </a:xfrm>
          <a:prstGeom prst="rect">
            <a:avLst/>
          </a:prstGeom>
          <a:noFill/>
        </p:spPr>
        <p:txBody>
          <a:bodyPr wrap="square">
            <a:spAutoFit/>
          </a:bodyPr>
          <a:lstStyle/>
          <a:p>
            <a:r>
              <a:rPr lang="en-US" sz="1800" b="1" i="0">
                <a:solidFill>
                  <a:srgbClr val="000000"/>
                </a:solidFill>
                <a:effectLst/>
              </a:rPr>
              <a:t>Finding 8: </a:t>
            </a:r>
            <a:r>
              <a:rPr lang="en-US" sz="1800" i="0">
                <a:solidFill>
                  <a:srgbClr val="000000"/>
                </a:solidFill>
                <a:effectLst/>
              </a:rPr>
              <a:t>Complaints and reporting processes are opaque and not trusted by workers. </a:t>
            </a:r>
            <a:endParaRPr lang="en-US" sz="1800" b="1" i="0">
              <a:solidFill>
                <a:srgbClr val="000000"/>
              </a:solidFill>
              <a:effectLst/>
            </a:endParaRPr>
          </a:p>
          <a:p>
            <a:endParaRPr lang="en-US" sz="1800" b="1" i="0">
              <a:solidFill>
                <a:srgbClr val="000000"/>
              </a:solidFill>
              <a:effectLst/>
            </a:endParaRPr>
          </a:p>
          <a:p>
            <a:r>
              <a:rPr lang="en-US" sz="1800" b="1" i="0">
                <a:solidFill>
                  <a:srgbClr val="000000"/>
                </a:solidFill>
                <a:effectLst/>
              </a:rPr>
              <a:t>Recommendation: </a:t>
            </a:r>
            <a:r>
              <a:rPr lang="en-US" sz="1800" i="0">
                <a:solidFill>
                  <a:srgbClr val="000000"/>
                </a:solidFill>
                <a:effectLst/>
              </a:rPr>
              <a:t>accessible, confidential, clear and trauma-informed reporting mechanisms</a:t>
            </a:r>
            <a:r>
              <a:rPr lang="en-US" sz="1800">
                <a:solidFill>
                  <a:srgbClr val="000000"/>
                </a:solidFill>
              </a:rPr>
              <a:t>; </a:t>
            </a:r>
            <a:r>
              <a:rPr lang="en-US" sz="1800" i="0">
                <a:solidFill>
                  <a:srgbClr val="000000"/>
                </a:solidFill>
                <a:effectLst/>
              </a:rPr>
              <a:t>clear protocols to ensure confidentiality and support for complainants and witnesses</a:t>
            </a:r>
            <a:r>
              <a:rPr lang="en-US" sz="1800">
                <a:solidFill>
                  <a:srgbClr val="000000"/>
                </a:solidFill>
              </a:rPr>
              <a:t>; </a:t>
            </a:r>
            <a:r>
              <a:rPr lang="en-AU" sz="1800" i="0">
                <a:solidFill>
                  <a:srgbClr val="000000"/>
                </a:solidFill>
                <a:effectLst/>
              </a:rPr>
              <a:t>explicit protections for complainants; </a:t>
            </a:r>
            <a:r>
              <a:rPr lang="en-US" sz="1800" i="0">
                <a:solidFill>
                  <a:srgbClr val="000000"/>
                </a:solidFill>
                <a:effectLst/>
              </a:rPr>
              <a:t>transparency and clear guidance about incident reports.</a:t>
            </a:r>
          </a:p>
        </p:txBody>
      </p:sp>
      <p:sp>
        <p:nvSpPr>
          <p:cNvPr id="8" name="Title 4">
            <a:extLst>
              <a:ext uri="{FF2B5EF4-FFF2-40B4-BE49-F238E27FC236}">
                <a16:creationId xmlns:a16="http://schemas.microsoft.com/office/drawing/2014/main" id="{5EF7D611-3138-DC14-0210-566CA77917CA}"/>
              </a:ext>
            </a:extLst>
          </p:cNvPr>
          <p:cNvSpPr txBox="1">
            <a:spLocks/>
          </p:cNvSpPr>
          <p:nvPr/>
        </p:nvSpPr>
        <p:spPr bwMode="auto">
          <a:xfrm>
            <a:off x="424543" y="305272"/>
            <a:ext cx="11342914" cy="52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l" defTabSz="342900" rtl="0" eaLnBrk="1" fontAlgn="base" hangingPunct="1">
              <a:spcBef>
                <a:spcPct val="0"/>
              </a:spcBef>
              <a:spcAft>
                <a:spcPct val="0"/>
              </a:spcAft>
              <a:defRPr lang="en-AU" sz="2400" b="1" kern="1200" dirty="0">
                <a:solidFill>
                  <a:srgbClr val="E64626"/>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a:lstStyle>
          <a:p>
            <a:r>
              <a:rPr lang="en-US" sz="2800">
                <a:latin typeface="Arial" panose="020B0604020202020204" pitchFamily="34" charset="0"/>
                <a:cs typeface="Arial" panose="020B0604020202020204" pitchFamily="34" charset="0"/>
              </a:rPr>
              <a:t>Key findings, a little data and recommendations  - 8</a:t>
            </a:r>
          </a:p>
        </p:txBody>
      </p:sp>
      <p:pic>
        <p:nvPicPr>
          <p:cNvPr id="2" name="Picture 1">
            <a:extLst>
              <a:ext uri="{FF2B5EF4-FFF2-40B4-BE49-F238E27FC236}">
                <a16:creationId xmlns:a16="http://schemas.microsoft.com/office/drawing/2014/main" id="{463802F9-67BC-DDDD-C53C-9AF0F5201FB0}"/>
              </a:ext>
            </a:extLst>
          </p:cNvPr>
          <p:cNvPicPr>
            <a:picLocks noChangeAspect="1"/>
          </p:cNvPicPr>
          <p:nvPr/>
        </p:nvPicPr>
        <p:blipFill>
          <a:blip r:embed="rId2"/>
          <a:stretch>
            <a:fillRect/>
          </a:stretch>
        </p:blipFill>
        <p:spPr>
          <a:xfrm>
            <a:off x="5095841" y="1897875"/>
            <a:ext cx="6671616" cy="2892951"/>
          </a:xfrm>
          <a:prstGeom prst="rect">
            <a:avLst/>
          </a:prstGeom>
        </p:spPr>
      </p:pic>
    </p:spTree>
    <p:extLst>
      <p:ext uri="{BB962C8B-B14F-4D97-AF65-F5344CB8AC3E}">
        <p14:creationId xmlns:p14="http://schemas.microsoft.com/office/powerpoint/2010/main" val="3730867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F8CFF7-9491-6BFE-0717-1DDAB4077BC0}"/>
              </a:ext>
            </a:extLst>
          </p:cNvPr>
          <p:cNvSpPr/>
          <p:nvPr/>
        </p:nvSpPr>
        <p:spPr>
          <a:xfrm>
            <a:off x="1931360" y="1100708"/>
            <a:ext cx="3960000" cy="5328000"/>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9" name="Object 8" hidden="1">
            <a:extLst>
              <a:ext uri="{FF2B5EF4-FFF2-40B4-BE49-F238E27FC236}">
                <a16:creationId xmlns:a16="http://schemas.microsoft.com/office/drawing/2014/main" id="{3FBD1AE7-0963-C6C2-9F44-1E57D1BE924B}"/>
              </a:ext>
            </a:extLst>
          </p:cNvPr>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667" imgH="666" progId="TCLayout.ActiveDocument.1">
                  <p:embed/>
                </p:oleObj>
              </mc:Choice>
              <mc:Fallback>
                <p:oleObj name="think-cell Slide" r:id="rId4" imgW="667" imgH="666" progId="TCLayout.ActiveDocument.1">
                  <p:embed/>
                  <p:pic>
                    <p:nvPicPr>
                      <p:cNvPr id="9" name="Object 8" hidden="1">
                        <a:extLst>
                          <a:ext uri="{FF2B5EF4-FFF2-40B4-BE49-F238E27FC236}">
                            <a16:creationId xmlns:a16="http://schemas.microsoft.com/office/drawing/2014/main" id="{3FBD1AE7-0963-C6C2-9F44-1E57D1BE924B}"/>
                          </a:ext>
                        </a:extLst>
                      </p:cNvPr>
                      <p:cNvPicPr/>
                      <p:nvPr/>
                    </p:nvPicPr>
                    <p:blipFill>
                      <a:blip r:embed="rId5"/>
                      <a:stretch>
                        <a:fillRect/>
                      </a:stretch>
                    </p:blipFill>
                    <p:spPr>
                      <a:xfrm>
                        <a:off x="1525192" y="858442"/>
                        <a:ext cx="1191" cy="1191"/>
                      </a:xfrm>
                      <a:prstGeom prst="rect">
                        <a:avLst/>
                      </a:prstGeom>
                    </p:spPr>
                  </p:pic>
                </p:oleObj>
              </mc:Fallback>
            </mc:AlternateContent>
          </a:graphicData>
        </a:graphic>
      </p:graphicFrame>
      <p:sp>
        <p:nvSpPr>
          <p:cNvPr id="44" name="Star: 5 Points 43">
            <a:extLst>
              <a:ext uri="{FF2B5EF4-FFF2-40B4-BE49-F238E27FC236}">
                <a16:creationId xmlns:a16="http://schemas.microsoft.com/office/drawing/2014/main" id="{A08B394D-B00E-59B2-9563-B5F051E6D9FA}"/>
              </a:ext>
            </a:extLst>
          </p:cNvPr>
          <p:cNvSpPr/>
          <p:nvPr/>
        </p:nvSpPr>
        <p:spPr>
          <a:xfrm>
            <a:off x="1743263" y="756318"/>
            <a:ext cx="1016068" cy="873507"/>
          </a:xfrm>
          <a:prstGeom prst="star5">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t>9</a:t>
            </a:r>
            <a:endParaRPr lang="en-AU" sz="2400" b="1"/>
          </a:p>
        </p:txBody>
      </p:sp>
      <p:sp>
        <p:nvSpPr>
          <p:cNvPr id="11" name="TextBox 10">
            <a:extLst>
              <a:ext uri="{FF2B5EF4-FFF2-40B4-BE49-F238E27FC236}">
                <a16:creationId xmlns:a16="http://schemas.microsoft.com/office/drawing/2014/main" id="{5E106DF2-E4A4-4B28-0153-1A00E679B2A7}"/>
              </a:ext>
            </a:extLst>
          </p:cNvPr>
          <p:cNvSpPr txBox="1"/>
          <p:nvPr/>
        </p:nvSpPr>
        <p:spPr>
          <a:xfrm>
            <a:off x="2167806" y="1727671"/>
            <a:ext cx="3438160" cy="3693319"/>
          </a:xfrm>
          <a:prstGeom prst="rect">
            <a:avLst/>
          </a:prstGeom>
          <a:noFill/>
        </p:spPr>
        <p:txBody>
          <a:bodyPr wrap="square">
            <a:spAutoFit/>
          </a:bodyPr>
          <a:lstStyle/>
          <a:p>
            <a:r>
              <a:rPr lang="en-US" sz="1800" b="1" i="0">
                <a:solidFill>
                  <a:srgbClr val="000000"/>
                </a:solidFill>
                <a:effectLst/>
              </a:rPr>
              <a:t>Finding 9: </a:t>
            </a:r>
            <a:r>
              <a:rPr lang="en-US" sz="1800" i="0">
                <a:solidFill>
                  <a:srgbClr val="000000"/>
                </a:solidFill>
                <a:effectLst/>
              </a:rPr>
              <a:t>HR management and work health and safety managers are the key “owners” of organisational policies and practices, but they lack adequate resources to address sexual harassment. </a:t>
            </a:r>
          </a:p>
          <a:p>
            <a:endParaRPr lang="en-US" sz="1800" i="0">
              <a:solidFill>
                <a:srgbClr val="000000"/>
              </a:solidFill>
              <a:effectLst/>
            </a:endParaRPr>
          </a:p>
          <a:p>
            <a:r>
              <a:rPr lang="en-US" sz="1800" b="1">
                <a:solidFill>
                  <a:srgbClr val="000000"/>
                </a:solidFill>
              </a:rPr>
              <a:t>Recommendation: </a:t>
            </a:r>
            <a:r>
              <a:rPr lang="en-US" sz="1800" b="0" i="0">
                <a:solidFill>
                  <a:srgbClr val="000000"/>
                </a:solidFill>
                <a:effectLst/>
              </a:rPr>
              <a:t>industry-wide collaboration among specialist managers; improved resources and support for specialist managers.</a:t>
            </a:r>
            <a:endParaRPr lang="en-US" sz="1800" b="1" i="0">
              <a:solidFill>
                <a:srgbClr val="000000"/>
              </a:solidFill>
              <a:effectLst/>
            </a:endParaRPr>
          </a:p>
        </p:txBody>
      </p:sp>
      <p:sp>
        <p:nvSpPr>
          <p:cNvPr id="8" name="Title 4">
            <a:extLst>
              <a:ext uri="{FF2B5EF4-FFF2-40B4-BE49-F238E27FC236}">
                <a16:creationId xmlns:a16="http://schemas.microsoft.com/office/drawing/2014/main" id="{044D16E7-5911-F36E-E767-64F023E25473}"/>
              </a:ext>
            </a:extLst>
          </p:cNvPr>
          <p:cNvSpPr txBox="1">
            <a:spLocks/>
          </p:cNvSpPr>
          <p:nvPr/>
        </p:nvSpPr>
        <p:spPr bwMode="auto">
          <a:xfrm>
            <a:off x="424543" y="305272"/>
            <a:ext cx="11342914" cy="526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noAutofit/>
          </a:bodyPr>
          <a:lstStyle>
            <a:lvl1pPr algn="l" defTabSz="342900" rtl="0" eaLnBrk="1" fontAlgn="base" hangingPunct="1">
              <a:spcBef>
                <a:spcPct val="0"/>
              </a:spcBef>
              <a:spcAft>
                <a:spcPct val="0"/>
              </a:spcAft>
              <a:defRPr lang="en-AU" sz="2400" b="1" kern="1200" dirty="0">
                <a:solidFill>
                  <a:srgbClr val="E64626"/>
                </a:solidFill>
                <a:latin typeface="Tw Cen MT"/>
                <a:ea typeface="ＭＳ Ｐゴシック" charset="0"/>
                <a:cs typeface="Tw Cen MT"/>
              </a:defRPr>
            </a:lvl1pPr>
            <a:lvl2pPr algn="l" defTabSz="342900" rtl="0" eaLnBrk="1" fontAlgn="base" hangingPunct="1">
              <a:spcBef>
                <a:spcPct val="0"/>
              </a:spcBef>
              <a:spcAft>
                <a:spcPct val="0"/>
              </a:spcAft>
              <a:defRPr sz="1800" b="1">
                <a:solidFill>
                  <a:schemeClr val="accent1"/>
                </a:solidFill>
                <a:latin typeface="Tw Cen MT" charset="0"/>
                <a:ea typeface="ＭＳ Ｐゴシック" charset="0"/>
              </a:defRPr>
            </a:lvl2pPr>
            <a:lvl3pPr algn="l" defTabSz="342900" rtl="0" eaLnBrk="1" fontAlgn="base" hangingPunct="1">
              <a:spcBef>
                <a:spcPct val="0"/>
              </a:spcBef>
              <a:spcAft>
                <a:spcPct val="0"/>
              </a:spcAft>
              <a:defRPr sz="1800" b="1">
                <a:solidFill>
                  <a:schemeClr val="accent1"/>
                </a:solidFill>
                <a:latin typeface="Tw Cen MT" charset="0"/>
                <a:ea typeface="ＭＳ Ｐゴシック" charset="0"/>
              </a:defRPr>
            </a:lvl3pPr>
            <a:lvl4pPr algn="l" defTabSz="342900" rtl="0" eaLnBrk="1" fontAlgn="base" hangingPunct="1">
              <a:spcBef>
                <a:spcPct val="0"/>
              </a:spcBef>
              <a:spcAft>
                <a:spcPct val="0"/>
              </a:spcAft>
              <a:defRPr sz="1800" b="1">
                <a:solidFill>
                  <a:schemeClr val="accent1"/>
                </a:solidFill>
                <a:latin typeface="Tw Cen MT" charset="0"/>
                <a:ea typeface="ＭＳ Ｐゴシック" charset="0"/>
              </a:defRPr>
            </a:lvl4pPr>
            <a:lvl5pPr algn="l" defTabSz="342900" rtl="0" eaLnBrk="1" fontAlgn="base" hangingPunct="1">
              <a:spcBef>
                <a:spcPct val="0"/>
              </a:spcBef>
              <a:spcAft>
                <a:spcPct val="0"/>
              </a:spcAft>
              <a:defRPr sz="1800" b="1">
                <a:solidFill>
                  <a:schemeClr val="accent1"/>
                </a:solidFill>
                <a:latin typeface="Tw Cen MT" charset="0"/>
                <a:ea typeface="ＭＳ Ｐゴシック" charset="0"/>
              </a:defRPr>
            </a:lvl5pPr>
            <a:lvl6pPr marL="342900" algn="l" defTabSz="342900" rtl="0" eaLnBrk="1" fontAlgn="base" hangingPunct="1">
              <a:spcBef>
                <a:spcPct val="0"/>
              </a:spcBef>
              <a:spcAft>
                <a:spcPct val="0"/>
              </a:spcAft>
              <a:defRPr sz="1800" b="1">
                <a:solidFill>
                  <a:schemeClr val="accent1"/>
                </a:solidFill>
                <a:latin typeface="Tw Cen MT" charset="0"/>
                <a:ea typeface="ＭＳ Ｐゴシック" charset="0"/>
              </a:defRPr>
            </a:lvl6pPr>
            <a:lvl7pPr marL="685800" algn="l" defTabSz="342900" rtl="0" eaLnBrk="1" fontAlgn="base" hangingPunct="1">
              <a:spcBef>
                <a:spcPct val="0"/>
              </a:spcBef>
              <a:spcAft>
                <a:spcPct val="0"/>
              </a:spcAft>
              <a:defRPr sz="1800" b="1">
                <a:solidFill>
                  <a:schemeClr val="accent1"/>
                </a:solidFill>
                <a:latin typeface="Tw Cen MT" charset="0"/>
                <a:ea typeface="ＭＳ Ｐゴシック" charset="0"/>
              </a:defRPr>
            </a:lvl7pPr>
            <a:lvl8pPr marL="1028700" algn="l" defTabSz="342900" rtl="0" eaLnBrk="1" fontAlgn="base" hangingPunct="1">
              <a:spcBef>
                <a:spcPct val="0"/>
              </a:spcBef>
              <a:spcAft>
                <a:spcPct val="0"/>
              </a:spcAft>
              <a:defRPr sz="1800" b="1">
                <a:solidFill>
                  <a:schemeClr val="accent1"/>
                </a:solidFill>
                <a:latin typeface="Tw Cen MT" charset="0"/>
                <a:ea typeface="ＭＳ Ｐゴシック" charset="0"/>
              </a:defRPr>
            </a:lvl8pPr>
            <a:lvl9pPr marL="1371600" algn="l" defTabSz="342900" rtl="0" eaLnBrk="1" fontAlgn="base" hangingPunct="1">
              <a:spcBef>
                <a:spcPct val="0"/>
              </a:spcBef>
              <a:spcAft>
                <a:spcPct val="0"/>
              </a:spcAft>
              <a:defRPr sz="1800" b="1">
                <a:solidFill>
                  <a:schemeClr val="accent1"/>
                </a:solidFill>
                <a:latin typeface="Tw Cen MT" charset="0"/>
                <a:ea typeface="ＭＳ Ｐゴシック" charset="0"/>
              </a:defRPr>
            </a:lvl9pPr>
          </a:lstStyle>
          <a:p>
            <a:r>
              <a:rPr lang="en-US" sz="2800">
                <a:latin typeface="Arial" panose="020B0604020202020204" pitchFamily="34" charset="0"/>
                <a:cs typeface="Arial" panose="020B0604020202020204" pitchFamily="34" charset="0"/>
              </a:rPr>
              <a:t>Key findings, a little data and recommendations  - 9 &amp; 10</a:t>
            </a:r>
          </a:p>
        </p:txBody>
      </p:sp>
      <p:sp>
        <p:nvSpPr>
          <p:cNvPr id="10" name="Rectangle 9">
            <a:extLst>
              <a:ext uri="{FF2B5EF4-FFF2-40B4-BE49-F238E27FC236}">
                <a16:creationId xmlns:a16="http://schemas.microsoft.com/office/drawing/2014/main" id="{681DF3F0-1E5D-B5CA-4C2C-6D47BC70D1AC}"/>
              </a:ext>
            </a:extLst>
          </p:cNvPr>
          <p:cNvSpPr/>
          <p:nvPr/>
        </p:nvSpPr>
        <p:spPr>
          <a:xfrm>
            <a:off x="6096000" y="1096414"/>
            <a:ext cx="3960000" cy="5328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Star: 5 Points 18">
            <a:extLst>
              <a:ext uri="{FF2B5EF4-FFF2-40B4-BE49-F238E27FC236}">
                <a16:creationId xmlns:a16="http://schemas.microsoft.com/office/drawing/2014/main" id="{C8A9C689-0511-7166-3E02-86D283AED1F8}"/>
              </a:ext>
            </a:extLst>
          </p:cNvPr>
          <p:cNvSpPr/>
          <p:nvPr/>
        </p:nvSpPr>
        <p:spPr>
          <a:xfrm>
            <a:off x="5891360" y="756318"/>
            <a:ext cx="1016068" cy="873507"/>
          </a:xfrm>
          <a:prstGeom prst="star5">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b="1"/>
          </a:p>
        </p:txBody>
      </p:sp>
      <p:sp>
        <p:nvSpPr>
          <p:cNvPr id="14" name="TextBox 13">
            <a:extLst>
              <a:ext uri="{FF2B5EF4-FFF2-40B4-BE49-F238E27FC236}">
                <a16:creationId xmlns:a16="http://schemas.microsoft.com/office/drawing/2014/main" id="{5B4706A2-F958-AF33-A762-E5391BD4E5CF}"/>
              </a:ext>
            </a:extLst>
          </p:cNvPr>
          <p:cNvSpPr txBox="1"/>
          <p:nvPr/>
        </p:nvSpPr>
        <p:spPr>
          <a:xfrm>
            <a:off x="6259925" y="1674972"/>
            <a:ext cx="3667934" cy="4247317"/>
          </a:xfrm>
          <a:prstGeom prst="rect">
            <a:avLst/>
          </a:prstGeom>
          <a:noFill/>
        </p:spPr>
        <p:txBody>
          <a:bodyPr wrap="square">
            <a:spAutoFit/>
          </a:bodyPr>
          <a:lstStyle/>
          <a:p>
            <a:r>
              <a:rPr lang="en-US" sz="1800" b="1" i="0" dirty="0">
                <a:solidFill>
                  <a:srgbClr val="000000"/>
                </a:solidFill>
                <a:effectLst/>
              </a:rPr>
              <a:t>Finding 10: </a:t>
            </a:r>
            <a:r>
              <a:rPr lang="en-US" sz="1800" i="0" dirty="0">
                <a:solidFill>
                  <a:srgbClr val="000000"/>
                </a:solidFill>
                <a:effectLst/>
              </a:rPr>
              <a:t>Supervisors and store managers are the “frontline” in dealing with sexual harassment and they need better support to do this work well.</a:t>
            </a:r>
          </a:p>
          <a:p>
            <a:endParaRPr lang="en-US" sz="1800" b="1" i="0" dirty="0">
              <a:solidFill>
                <a:srgbClr val="000000"/>
              </a:solidFill>
              <a:effectLst/>
            </a:endParaRPr>
          </a:p>
          <a:p>
            <a:r>
              <a:rPr lang="en-US" sz="1800" b="1" dirty="0">
                <a:solidFill>
                  <a:srgbClr val="000000"/>
                </a:solidFill>
              </a:rPr>
              <a:t>Recommendation: </a:t>
            </a:r>
            <a:r>
              <a:rPr lang="en-US" sz="1800" b="0" i="0" dirty="0">
                <a:solidFill>
                  <a:srgbClr val="000000"/>
                </a:solidFill>
                <a:effectLst/>
              </a:rPr>
              <a:t>recognition that line managers play a critical role in supporting employees; appropriate training and resources for line managers; targeted supervisor training to build capacity; policies that foster and encourage supervisor-led discussions of sexual harassment.</a:t>
            </a:r>
            <a:endParaRPr lang="en-US" sz="1800" b="1" i="0" dirty="0">
              <a:solidFill>
                <a:srgbClr val="000000"/>
              </a:solidFill>
              <a:effectLst/>
            </a:endParaRPr>
          </a:p>
        </p:txBody>
      </p:sp>
      <p:sp>
        <p:nvSpPr>
          <p:cNvPr id="15" name="TextBox 14">
            <a:extLst>
              <a:ext uri="{FF2B5EF4-FFF2-40B4-BE49-F238E27FC236}">
                <a16:creationId xmlns:a16="http://schemas.microsoft.com/office/drawing/2014/main" id="{17C97A55-BF58-EA9B-8D14-246C65FFF9E2}"/>
              </a:ext>
            </a:extLst>
          </p:cNvPr>
          <p:cNvSpPr txBox="1"/>
          <p:nvPr/>
        </p:nvSpPr>
        <p:spPr>
          <a:xfrm>
            <a:off x="6105175" y="1051267"/>
            <a:ext cx="725318" cy="461665"/>
          </a:xfrm>
          <a:prstGeom prst="rect">
            <a:avLst/>
          </a:prstGeom>
          <a:noFill/>
        </p:spPr>
        <p:txBody>
          <a:bodyPr wrap="square" rtlCol="0">
            <a:spAutoFit/>
          </a:bodyPr>
          <a:lstStyle/>
          <a:p>
            <a:r>
              <a:rPr lang="en-US" sz="2400" b="1">
                <a:solidFill>
                  <a:schemeClr val="bg1"/>
                </a:solidFill>
              </a:rPr>
              <a:t>10</a:t>
            </a:r>
            <a:endParaRPr lang="en-AU" sz="2400" b="1">
              <a:solidFill>
                <a:schemeClr val="bg1"/>
              </a:solidFill>
            </a:endParaRPr>
          </a:p>
        </p:txBody>
      </p:sp>
    </p:spTree>
    <p:extLst>
      <p:ext uri="{BB962C8B-B14F-4D97-AF65-F5344CB8AC3E}">
        <p14:creationId xmlns:p14="http://schemas.microsoft.com/office/powerpoint/2010/main" val="84994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BD1AE7-0963-C6C2-9F44-1E57D1BE924B}"/>
              </a:ext>
            </a:extLst>
          </p:cNvPr>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667" imgH="666" progId="TCLayout.ActiveDocument.1">
                  <p:embed/>
                </p:oleObj>
              </mc:Choice>
              <mc:Fallback>
                <p:oleObj name="think-cell Slide" r:id="rId4" imgW="667" imgH="666" progId="TCLayout.ActiveDocument.1">
                  <p:embed/>
                  <p:pic>
                    <p:nvPicPr>
                      <p:cNvPr id="9" name="Object 8" hidden="1">
                        <a:extLst>
                          <a:ext uri="{FF2B5EF4-FFF2-40B4-BE49-F238E27FC236}">
                            <a16:creationId xmlns:a16="http://schemas.microsoft.com/office/drawing/2014/main" id="{3FBD1AE7-0963-C6C2-9F44-1E57D1BE924B}"/>
                          </a:ext>
                        </a:extLst>
                      </p:cNvPr>
                      <p:cNvPicPr/>
                      <p:nvPr/>
                    </p:nvPicPr>
                    <p:blipFill>
                      <a:blip r:embed="rId5"/>
                      <a:stretch>
                        <a:fillRect/>
                      </a:stretch>
                    </p:blipFill>
                    <p:spPr>
                      <a:xfrm>
                        <a:off x="1525192" y="858442"/>
                        <a:ext cx="1191" cy="1191"/>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32DE763-B594-F386-A56B-8F38E3B1D8D0}"/>
              </a:ext>
            </a:extLst>
          </p:cNvPr>
          <p:cNvSpPr>
            <a:spLocks noGrp="1"/>
          </p:cNvSpPr>
          <p:nvPr>
            <p:ph type="title"/>
          </p:nvPr>
        </p:nvSpPr>
        <p:spPr>
          <a:xfrm>
            <a:off x="411480" y="52262"/>
            <a:ext cx="11541034" cy="909764"/>
          </a:xfrm>
        </p:spPr>
        <p:txBody>
          <a:bodyPr vert="horz"/>
          <a:lstStyle/>
          <a:p>
            <a:r>
              <a:rPr lang="en-US" sz="2800">
                <a:latin typeface="+mj-lt"/>
                <a:cs typeface="Arial" panose="020B0604020202020204" pitchFamily="34" charset="0"/>
              </a:rPr>
              <a:t>Conclusion </a:t>
            </a:r>
          </a:p>
        </p:txBody>
      </p:sp>
      <p:pic>
        <p:nvPicPr>
          <p:cNvPr id="7" name="Graphic 6" descr="Graduation cap outline">
            <a:extLst>
              <a:ext uri="{FF2B5EF4-FFF2-40B4-BE49-F238E27FC236}">
                <a16:creationId xmlns:a16="http://schemas.microsoft.com/office/drawing/2014/main" id="{CD89B700-02E4-F377-F45D-2168D48D41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28096" y="1085644"/>
            <a:ext cx="611509" cy="611509"/>
          </a:xfrm>
          <a:prstGeom prst="rect">
            <a:avLst/>
          </a:prstGeom>
        </p:spPr>
      </p:pic>
      <p:pic>
        <p:nvPicPr>
          <p:cNvPr id="10" name="Graphic 9" descr="Downward trend graph outline">
            <a:extLst>
              <a:ext uri="{FF2B5EF4-FFF2-40B4-BE49-F238E27FC236}">
                <a16:creationId xmlns:a16="http://schemas.microsoft.com/office/drawing/2014/main" id="{A09868CC-B058-513D-552C-7E250B6F6C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90285" y="1018901"/>
            <a:ext cx="611509" cy="611509"/>
          </a:xfrm>
          <a:prstGeom prst="rect">
            <a:avLst/>
          </a:prstGeom>
        </p:spPr>
      </p:pic>
      <p:pic>
        <p:nvPicPr>
          <p:cNvPr id="8" name="Graphic 7" descr="Woman with solid fill">
            <a:extLst>
              <a:ext uri="{FF2B5EF4-FFF2-40B4-BE49-F238E27FC236}">
                <a16:creationId xmlns:a16="http://schemas.microsoft.com/office/drawing/2014/main" id="{039F2383-2766-8813-46A7-64D0623C3F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71445" y="2832511"/>
            <a:ext cx="611510" cy="611510"/>
          </a:xfrm>
          <a:prstGeom prst="rect">
            <a:avLst/>
          </a:prstGeom>
        </p:spPr>
      </p:pic>
      <p:pic>
        <p:nvPicPr>
          <p:cNvPr id="15" name="Graphic 14" descr="Man with solid fill">
            <a:extLst>
              <a:ext uri="{FF2B5EF4-FFF2-40B4-BE49-F238E27FC236}">
                <a16:creationId xmlns:a16="http://schemas.microsoft.com/office/drawing/2014/main" id="{C74D44F2-B2C0-BC93-2864-F87BAB689D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1095" y="2817490"/>
            <a:ext cx="611510" cy="611510"/>
          </a:xfrm>
          <a:prstGeom prst="rect">
            <a:avLst/>
          </a:prstGeom>
        </p:spPr>
      </p:pic>
      <p:pic>
        <p:nvPicPr>
          <p:cNvPr id="20" name="Graphic 19" descr="Heartbeat with solid fill">
            <a:extLst>
              <a:ext uri="{FF2B5EF4-FFF2-40B4-BE49-F238E27FC236}">
                <a16:creationId xmlns:a16="http://schemas.microsoft.com/office/drawing/2014/main" id="{97FAF77C-102E-821B-10F8-A23ABB6E25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58672" y="4477404"/>
            <a:ext cx="538848" cy="538848"/>
          </a:xfrm>
          <a:prstGeom prst="rect">
            <a:avLst/>
          </a:prstGeom>
        </p:spPr>
      </p:pic>
      <p:pic>
        <p:nvPicPr>
          <p:cNvPr id="22" name="Graphic 21" descr="Dollar with solid fill">
            <a:extLst>
              <a:ext uri="{FF2B5EF4-FFF2-40B4-BE49-F238E27FC236}">
                <a16:creationId xmlns:a16="http://schemas.microsoft.com/office/drawing/2014/main" id="{285945D1-B9D0-5BF7-D6D7-A099B91FC8F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894572" y="2981576"/>
            <a:ext cx="356173" cy="356173"/>
          </a:xfrm>
          <a:prstGeom prst="rect">
            <a:avLst/>
          </a:prstGeom>
        </p:spPr>
      </p:pic>
      <p:pic>
        <p:nvPicPr>
          <p:cNvPr id="26" name="Graphic 25" descr="Eye with solid fill">
            <a:extLst>
              <a:ext uri="{FF2B5EF4-FFF2-40B4-BE49-F238E27FC236}">
                <a16:creationId xmlns:a16="http://schemas.microsoft.com/office/drawing/2014/main" id="{4C67FFBE-AACB-3ECC-68CC-904B98A7244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37494" y="4463940"/>
            <a:ext cx="541391" cy="541391"/>
          </a:xfrm>
          <a:prstGeom prst="rect">
            <a:avLst/>
          </a:prstGeom>
        </p:spPr>
      </p:pic>
      <p:sp>
        <p:nvSpPr>
          <p:cNvPr id="6" name="TextBox 5">
            <a:extLst>
              <a:ext uri="{FF2B5EF4-FFF2-40B4-BE49-F238E27FC236}">
                <a16:creationId xmlns:a16="http://schemas.microsoft.com/office/drawing/2014/main" id="{62F80A04-41EA-CB20-37DB-5FE8CFDC5113}"/>
              </a:ext>
            </a:extLst>
          </p:cNvPr>
          <p:cNvSpPr txBox="1"/>
          <p:nvPr/>
        </p:nvSpPr>
        <p:spPr>
          <a:xfrm>
            <a:off x="411480" y="811530"/>
            <a:ext cx="7087998" cy="6555641"/>
          </a:xfrm>
          <a:prstGeom prst="rect">
            <a:avLst/>
          </a:prstGeom>
          <a:noFill/>
        </p:spPr>
        <p:txBody>
          <a:bodyPr wrap="square" rtlCol="0">
            <a:spAutoFit/>
          </a:bodyPr>
          <a:lstStyle/>
          <a:p>
            <a:pPr marL="342900" indent="-342900">
              <a:buFont typeface="Arial" panose="020B0604020202020204" pitchFamily="34" charset="0"/>
              <a:buChar char="•"/>
            </a:pPr>
            <a:r>
              <a:rPr lang="en-AU" sz="2200" b="0" i="0">
                <a:solidFill>
                  <a:srgbClr val="000000"/>
                </a:solidFill>
                <a:effectLst/>
                <a:latin typeface="+mn-lt"/>
                <a:cs typeface="Arial" panose="020B0604020202020204" pitchFamily="34" charset="0"/>
              </a:rPr>
              <a:t>Sexual harassment is a systemic and pervasive feature of the retail industry ecosystem</a:t>
            </a:r>
            <a:endParaRPr lang="en-US" sz="2200" b="1">
              <a:solidFill>
                <a:srgbClr val="000000"/>
              </a:solidFill>
              <a:latin typeface="+mn-lt"/>
            </a:endParaRPr>
          </a:p>
          <a:p>
            <a:pPr marL="342900" indent="-342900">
              <a:buFont typeface="Arial" panose="020B0604020202020204" pitchFamily="34" charset="0"/>
              <a:buChar char="•"/>
            </a:pPr>
            <a:endParaRPr lang="en-US" sz="1400">
              <a:solidFill>
                <a:srgbClr val="000000"/>
              </a:solidFill>
              <a:latin typeface="+mn-lt"/>
            </a:endParaRPr>
          </a:p>
          <a:p>
            <a:pPr marL="342900" indent="-342900">
              <a:buFont typeface="Arial" panose="020B0604020202020204" pitchFamily="34" charset="0"/>
              <a:buChar char="•"/>
            </a:pPr>
            <a:r>
              <a:rPr lang="en-US" sz="2200">
                <a:solidFill>
                  <a:srgbClr val="000000"/>
                </a:solidFill>
                <a:latin typeface="+mn-lt"/>
              </a:rPr>
              <a:t>As a </a:t>
            </a:r>
            <a:r>
              <a:rPr lang="en-US" sz="2200" b="0" i="0">
                <a:solidFill>
                  <a:srgbClr val="000000"/>
                </a:solidFill>
                <a:effectLst/>
                <a:latin typeface="+mn-lt"/>
              </a:rPr>
              <a:t>major employer (particularly of young Australians and women) </a:t>
            </a:r>
            <a:r>
              <a:rPr lang="en-US" sz="2200" b="0" i="0">
                <a:solidFill>
                  <a:srgbClr val="000000"/>
                </a:solidFill>
                <a:effectLst/>
                <a:latin typeface="+mn-lt"/>
                <a:cs typeface="Arial" panose="020B0604020202020204" pitchFamily="34" charset="0"/>
              </a:rPr>
              <a:t>sexual harassment in the retail industry is a pressing safety / workplace issue and </a:t>
            </a:r>
            <a:r>
              <a:rPr lang="en-US" sz="2200" b="0" i="0">
                <a:solidFill>
                  <a:srgbClr val="000000"/>
                </a:solidFill>
                <a:effectLst/>
                <a:latin typeface="+mn-lt"/>
              </a:rPr>
              <a:t>a nationally significant concern.</a:t>
            </a:r>
          </a:p>
          <a:p>
            <a:pPr marL="342900" indent="-342900">
              <a:buFont typeface="Arial" panose="020B0604020202020204" pitchFamily="34" charset="0"/>
              <a:buChar char="•"/>
            </a:pPr>
            <a:endParaRPr lang="en-AU" sz="1200" b="0" i="0">
              <a:solidFill>
                <a:srgbClr val="000000"/>
              </a:solidFill>
              <a:effectLst/>
              <a:latin typeface="+mn-lt"/>
              <a:cs typeface="Arial" panose="020B0604020202020204" pitchFamily="34" charset="0"/>
            </a:endParaRPr>
          </a:p>
          <a:p>
            <a:pPr marL="342900" indent="-342900">
              <a:buFont typeface="Arial" panose="020B0604020202020204" pitchFamily="34" charset="0"/>
              <a:buChar char="•"/>
            </a:pPr>
            <a:r>
              <a:rPr lang="en-AU" sz="2200" b="0" i="0">
                <a:solidFill>
                  <a:srgbClr val="000000"/>
                </a:solidFill>
                <a:effectLst/>
                <a:latin typeface="+mn-lt"/>
                <a:cs typeface="Arial" panose="020B0604020202020204" pitchFamily="34" charset="0"/>
              </a:rPr>
              <a:t>We find plenty of room for improvement in the policies and practices of retail organisations (individually and across the ecosystem).</a:t>
            </a:r>
          </a:p>
          <a:p>
            <a:pPr marL="342900" indent="-342900">
              <a:buFont typeface="Arial" panose="020B0604020202020204" pitchFamily="34" charset="0"/>
              <a:buChar char="•"/>
            </a:pPr>
            <a:endParaRPr lang="en-AU" sz="2000" b="0" i="0">
              <a:solidFill>
                <a:srgbClr val="000000"/>
              </a:solidFill>
              <a:effectLst/>
              <a:latin typeface="+mn-lt"/>
              <a:cs typeface="Arial" panose="020B0604020202020204" pitchFamily="34" charset="0"/>
            </a:endParaRPr>
          </a:p>
          <a:p>
            <a:pPr marL="342900" indent="-342900" algn="just">
              <a:buFont typeface="Arial" panose="020B0604020202020204" pitchFamily="34" charset="0"/>
              <a:buChar char="•"/>
            </a:pPr>
            <a:r>
              <a:rPr lang="en-AU" sz="2200">
                <a:solidFill>
                  <a:srgbClr val="000000"/>
                </a:solidFill>
                <a:latin typeface="+mn-lt"/>
                <a:cs typeface="Arial" panose="020B0604020202020204" pitchFamily="34" charset="0"/>
              </a:rPr>
              <a:t>An industry-wide approach (drawing in all stakeholders) is urgently needed to address this urgent issue and these deficiencies</a:t>
            </a:r>
            <a:endParaRPr lang="en-US" sz="2200">
              <a:solidFill>
                <a:srgbClr val="000000"/>
              </a:solidFill>
              <a:latin typeface="+mn-lt"/>
            </a:endParaRPr>
          </a:p>
          <a:p>
            <a:pPr marL="342900" indent="-342900">
              <a:buFont typeface="Arial" panose="020B0604020202020204" pitchFamily="34" charset="0"/>
              <a:buChar char="•"/>
            </a:pPr>
            <a:endParaRPr lang="en-US" sz="2200">
              <a:solidFill>
                <a:srgbClr val="000000"/>
              </a:solidFill>
              <a:latin typeface="+mn-lt"/>
            </a:endParaRPr>
          </a:p>
          <a:p>
            <a:endParaRPr lang="en-US" sz="2200">
              <a:solidFill>
                <a:srgbClr val="000000"/>
              </a:solidFill>
              <a:latin typeface="+mn-lt"/>
            </a:endParaRPr>
          </a:p>
          <a:p>
            <a:pPr marL="342900" indent="-342900">
              <a:buFont typeface="Arial" panose="020B0604020202020204" pitchFamily="34" charset="0"/>
              <a:buChar char="•"/>
            </a:pPr>
            <a:endParaRPr lang="en-US" sz="2200">
              <a:solidFill>
                <a:srgbClr val="000000"/>
              </a:solidFill>
              <a:latin typeface="+mn-lt"/>
            </a:endParaRPr>
          </a:p>
          <a:p>
            <a:pPr marL="342900" indent="-342900">
              <a:buFont typeface="Arial" panose="020B0604020202020204" pitchFamily="34" charset="0"/>
              <a:buChar char="•"/>
            </a:pPr>
            <a:endParaRPr lang="en-US" sz="2200">
              <a:solidFill>
                <a:srgbClr val="000000"/>
              </a:solidFill>
              <a:latin typeface="+mn-lt"/>
            </a:endParaRPr>
          </a:p>
          <a:p>
            <a:pPr marL="342900" indent="-342900">
              <a:buFont typeface="Arial" panose="020B0604020202020204" pitchFamily="34" charset="0"/>
              <a:buChar char="•"/>
            </a:pPr>
            <a:endParaRPr lang="en-US" sz="2200">
              <a:solidFill>
                <a:srgbClr val="000000"/>
              </a:solidFill>
              <a:latin typeface="+mn-lt"/>
            </a:endParaRPr>
          </a:p>
        </p:txBody>
      </p:sp>
      <p:pic>
        <p:nvPicPr>
          <p:cNvPr id="3" name="Picture 2" descr="A diagram of different types of employment&#10;&#10;Description automatically generated">
            <a:extLst>
              <a:ext uri="{FF2B5EF4-FFF2-40B4-BE49-F238E27FC236}">
                <a16:creationId xmlns:a16="http://schemas.microsoft.com/office/drawing/2014/main" id="{130F9CA8-C1F9-6898-F38A-8A9C5F2D091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10978" y="1429465"/>
            <a:ext cx="4423254" cy="442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7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BD1AE7-0963-C6C2-9F44-1E57D1BE924B}"/>
              </a:ext>
            </a:extLst>
          </p:cNvPr>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667" imgH="666" progId="TCLayout.ActiveDocument.1">
                  <p:embed/>
                </p:oleObj>
              </mc:Choice>
              <mc:Fallback>
                <p:oleObj name="think-cell Slide" r:id="rId4" imgW="667" imgH="666" progId="TCLayout.ActiveDocument.1">
                  <p:embed/>
                  <p:pic>
                    <p:nvPicPr>
                      <p:cNvPr id="9" name="Object 8" hidden="1">
                        <a:extLst>
                          <a:ext uri="{FF2B5EF4-FFF2-40B4-BE49-F238E27FC236}">
                            <a16:creationId xmlns:a16="http://schemas.microsoft.com/office/drawing/2014/main" id="{3FBD1AE7-0963-C6C2-9F44-1E57D1BE924B}"/>
                          </a:ext>
                        </a:extLst>
                      </p:cNvPr>
                      <p:cNvPicPr/>
                      <p:nvPr/>
                    </p:nvPicPr>
                    <p:blipFill>
                      <a:blip r:embed="rId5"/>
                      <a:stretch>
                        <a:fillRect/>
                      </a:stretch>
                    </p:blipFill>
                    <p:spPr>
                      <a:xfrm>
                        <a:off x="1525192" y="858442"/>
                        <a:ext cx="1191" cy="1191"/>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32DE763-B594-F386-A56B-8F38E3B1D8D0}"/>
              </a:ext>
            </a:extLst>
          </p:cNvPr>
          <p:cNvSpPr>
            <a:spLocks noGrp="1"/>
          </p:cNvSpPr>
          <p:nvPr>
            <p:ph type="title"/>
          </p:nvPr>
        </p:nvSpPr>
        <p:spPr>
          <a:xfrm>
            <a:off x="609600" y="349250"/>
            <a:ext cx="11342914" cy="612775"/>
          </a:xfrm>
        </p:spPr>
        <p:txBody>
          <a:bodyPr vert="horz"/>
          <a:lstStyle/>
          <a:p>
            <a:r>
              <a:rPr lang="en-US" sz="2800">
                <a:latin typeface="+mj-lt"/>
                <a:cs typeface="Arial" panose="020B0604020202020204" pitchFamily="34" charset="0"/>
              </a:rPr>
              <a:t>References</a:t>
            </a:r>
          </a:p>
        </p:txBody>
      </p:sp>
      <p:pic>
        <p:nvPicPr>
          <p:cNvPr id="7" name="Graphic 6" descr="Graduation cap outline">
            <a:extLst>
              <a:ext uri="{FF2B5EF4-FFF2-40B4-BE49-F238E27FC236}">
                <a16:creationId xmlns:a16="http://schemas.microsoft.com/office/drawing/2014/main" id="{CD89B700-02E4-F377-F45D-2168D48D41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28096" y="1085644"/>
            <a:ext cx="611509" cy="611509"/>
          </a:xfrm>
          <a:prstGeom prst="rect">
            <a:avLst/>
          </a:prstGeom>
        </p:spPr>
      </p:pic>
      <p:pic>
        <p:nvPicPr>
          <p:cNvPr id="10" name="Graphic 9" descr="Downward trend graph outline">
            <a:extLst>
              <a:ext uri="{FF2B5EF4-FFF2-40B4-BE49-F238E27FC236}">
                <a16:creationId xmlns:a16="http://schemas.microsoft.com/office/drawing/2014/main" id="{A09868CC-B058-513D-552C-7E250B6F6C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90285" y="1018901"/>
            <a:ext cx="611509" cy="611509"/>
          </a:xfrm>
          <a:prstGeom prst="rect">
            <a:avLst/>
          </a:prstGeom>
        </p:spPr>
      </p:pic>
      <p:pic>
        <p:nvPicPr>
          <p:cNvPr id="8" name="Graphic 7" descr="Woman with solid fill">
            <a:extLst>
              <a:ext uri="{FF2B5EF4-FFF2-40B4-BE49-F238E27FC236}">
                <a16:creationId xmlns:a16="http://schemas.microsoft.com/office/drawing/2014/main" id="{039F2383-2766-8813-46A7-64D0623C3F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71445" y="2832511"/>
            <a:ext cx="611510" cy="611510"/>
          </a:xfrm>
          <a:prstGeom prst="rect">
            <a:avLst/>
          </a:prstGeom>
        </p:spPr>
      </p:pic>
      <p:pic>
        <p:nvPicPr>
          <p:cNvPr id="15" name="Graphic 14" descr="Man with solid fill">
            <a:extLst>
              <a:ext uri="{FF2B5EF4-FFF2-40B4-BE49-F238E27FC236}">
                <a16:creationId xmlns:a16="http://schemas.microsoft.com/office/drawing/2014/main" id="{C74D44F2-B2C0-BC93-2864-F87BAB689D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1095" y="2817490"/>
            <a:ext cx="611510" cy="611510"/>
          </a:xfrm>
          <a:prstGeom prst="rect">
            <a:avLst/>
          </a:prstGeom>
        </p:spPr>
      </p:pic>
      <p:pic>
        <p:nvPicPr>
          <p:cNvPr id="20" name="Graphic 19" descr="Heartbeat with solid fill">
            <a:extLst>
              <a:ext uri="{FF2B5EF4-FFF2-40B4-BE49-F238E27FC236}">
                <a16:creationId xmlns:a16="http://schemas.microsoft.com/office/drawing/2014/main" id="{97FAF77C-102E-821B-10F8-A23ABB6E25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58672" y="4477404"/>
            <a:ext cx="538848" cy="538848"/>
          </a:xfrm>
          <a:prstGeom prst="rect">
            <a:avLst/>
          </a:prstGeom>
        </p:spPr>
      </p:pic>
      <p:pic>
        <p:nvPicPr>
          <p:cNvPr id="22" name="Graphic 21" descr="Dollar with solid fill">
            <a:extLst>
              <a:ext uri="{FF2B5EF4-FFF2-40B4-BE49-F238E27FC236}">
                <a16:creationId xmlns:a16="http://schemas.microsoft.com/office/drawing/2014/main" id="{285945D1-B9D0-5BF7-D6D7-A099B91FC8F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894572" y="2981576"/>
            <a:ext cx="356173" cy="356173"/>
          </a:xfrm>
          <a:prstGeom prst="rect">
            <a:avLst/>
          </a:prstGeom>
        </p:spPr>
      </p:pic>
      <p:pic>
        <p:nvPicPr>
          <p:cNvPr id="26" name="Graphic 25" descr="Eye with solid fill">
            <a:extLst>
              <a:ext uri="{FF2B5EF4-FFF2-40B4-BE49-F238E27FC236}">
                <a16:creationId xmlns:a16="http://schemas.microsoft.com/office/drawing/2014/main" id="{4C67FFBE-AACB-3ECC-68CC-904B98A7244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37494" y="4463940"/>
            <a:ext cx="541391" cy="541391"/>
          </a:xfrm>
          <a:prstGeom prst="rect">
            <a:avLst/>
          </a:prstGeom>
        </p:spPr>
      </p:pic>
      <p:sp>
        <p:nvSpPr>
          <p:cNvPr id="4" name="TextBox 3">
            <a:extLst>
              <a:ext uri="{FF2B5EF4-FFF2-40B4-BE49-F238E27FC236}">
                <a16:creationId xmlns:a16="http://schemas.microsoft.com/office/drawing/2014/main" id="{90BBBEB1-ECF2-BFEA-AB80-C9F7E6402D47}"/>
              </a:ext>
            </a:extLst>
          </p:cNvPr>
          <p:cNvSpPr txBox="1"/>
          <p:nvPr/>
        </p:nvSpPr>
        <p:spPr>
          <a:xfrm>
            <a:off x="609600" y="962025"/>
            <a:ext cx="11094720" cy="6063198"/>
          </a:xfrm>
          <a:prstGeom prst="rect">
            <a:avLst/>
          </a:prstGeom>
          <a:noFill/>
        </p:spPr>
        <p:txBody>
          <a:bodyPr wrap="square" rtlCol="0">
            <a:spAutoFit/>
          </a:bodyPr>
          <a:lstStyle/>
          <a:p>
            <a:pPr marL="342900" indent="-342900">
              <a:buFont typeface="Arial" panose="020B0604020202020204" pitchFamily="34" charset="0"/>
              <a:buChar char="•"/>
            </a:pPr>
            <a:r>
              <a:rPr lang="en-US" sz="1400">
                <a:latin typeface="+mn-lt"/>
              </a:rPr>
              <a:t>Australian Bureau of Statistics (ABS). (2021). </a:t>
            </a:r>
            <a:r>
              <a:rPr lang="en-US" sz="1400" i="1">
                <a:latin typeface="+mn-lt"/>
              </a:rPr>
              <a:t>Census data 2021 – Custom table. </a:t>
            </a:r>
            <a:r>
              <a:rPr lang="en-US" sz="1400">
                <a:latin typeface="+mn-lt"/>
              </a:rPr>
              <a:t>ABS. https://www.abs.gov.au/census.</a:t>
            </a:r>
          </a:p>
          <a:p>
            <a:pPr marL="342900" indent="-342900">
              <a:buFont typeface="Arial" panose="020B0604020202020204" pitchFamily="34" charset="0"/>
              <a:buChar char="•"/>
            </a:pPr>
            <a:r>
              <a:rPr lang="en-US" sz="1400">
                <a:latin typeface="+mn-lt"/>
              </a:rPr>
              <a:t>Australian Bureau of Statistics (ABS). (2022a, November 8). </a:t>
            </a:r>
            <a:r>
              <a:rPr lang="en-US" sz="1400" i="1">
                <a:latin typeface="+mn-lt"/>
              </a:rPr>
              <a:t>Jobs in Australia. </a:t>
            </a:r>
            <a:r>
              <a:rPr lang="en-US" sz="1400">
                <a:latin typeface="+mn-lt"/>
              </a:rPr>
              <a:t>ABS. https://www.abs.gov.au/ statistics/</a:t>
            </a:r>
            <a:r>
              <a:rPr lang="en-US" sz="1400" err="1">
                <a:latin typeface="+mn-lt"/>
              </a:rPr>
              <a:t>labour</a:t>
            </a:r>
            <a:r>
              <a:rPr lang="en-US" sz="1400">
                <a:latin typeface="+mn-lt"/>
              </a:rPr>
              <a:t>/jobs/jobs-</a:t>
            </a:r>
            <a:r>
              <a:rPr lang="en-US" sz="1400" err="1">
                <a:latin typeface="+mn-lt"/>
              </a:rPr>
              <a:t>australia</a:t>
            </a:r>
            <a:r>
              <a:rPr lang="en-US" sz="1400">
                <a:latin typeface="+mn-lt"/>
              </a:rPr>
              <a:t>/2015-16-2019-20.</a:t>
            </a:r>
          </a:p>
          <a:p>
            <a:pPr marL="342900" indent="-342900">
              <a:buFont typeface="Arial" panose="020B0604020202020204" pitchFamily="34" charset="0"/>
              <a:buChar char="•"/>
            </a:pPr>
            <a:r>
              <a:rPr lang="en-AU" sz="1400">
                <a:latin typeface="+mn-lt"/>
              </a:rPr>
              <a:t>Australian Bureau of Statistics (ABS). (2022b), December 14). </a:t>
            </a:r>
            <a:r>
              <a:rPr lang="en-AU" sz="1400" i="1">
                <a:latin typeface="+mn-lt"/>
              </a:rPr>
              <a:t>Labour account Australia. </a:t>
            </a:r>
            <a:r>
              <a:rPr lang="en-AU" sz="1400">
                <a:latin typeface="+mn-lt"/>
              </a:rPr>
              <a:t>ABS. https://www.abs.gov. au/statistics/labour/labour-accounts/labour-</a:t>
            </a:r>
            <a:r>
              <a:rPr lang="en-AU" sz="1400" err="1">
                <a:latin typeface="+mn-lt"/>
              </a:rPr>
              <a:t>accountaustralia</a:t>
            </a:r>
            <a:r>
              <a:rPr lang="en-AU" sz="1400">
                <a:latin typeface="+mn-lt"/>
              </a:rPr>
              <a:t>/sep-2022.</a:t>
            </a:r>
            <a:endParaRPr lang="en-US" sz="1400">
              <a:latin typeface="+mn-lt"/>
            </a:endParaRPr>
          </a:p>
          <a:p>
            <a:pPr marL="342900" indent="-342900">
              <a:buFont typeface="Arial" panose="020B0604020202020204" pitchFamily="34" charset="0"/>
              <a:buChar char="•"/>
            </a:pPr>
            <a:r>
              <a:rPr lang="en-US" sz="1400">
                <a:latin typeface="+mn-lt"/>
              </a:rPr>
              <a:t>Australian Bureau of Statistics (ABS). (2022c, August 11). </a:t>
            </a:r>
            <a:r>
              <a:rPr lang="en-US" sz="1400" i="1">
                <a:latin typeface="+mn-lt"/>
              </a:rPr>
              <a:t>Characteristics spotlight: 2022. </a:t>
            </a:r>
            <a:r>
              <a:rPr lang="en-US" sz="1400">
                <a:latin typeface="+mn-lt"/>
              </a:rPr>
              <a:t>ABS. https://www.abs. gov.au/articles/characteristics-spotlight-202</a:t>
            </a:r>
          </a:p>
          <a:p>
            <a:pPr marL="342900" indent="-342900">
              <a:buFont typeface="Arial" panose="020B0604020202020204" pitchFamily="34" charset="0"/>
              <a:buChar char="•"/>
            </a:pPr>
            <a:r>
              <a:rPr lang="en-US" sz="1400">
                <a:latin typeface="+mn-lt"/>
              </a:rPr>
              <a:t>Australian Bureau of Statistics (ABS). (2023). </a:t>
            </a:r>
            <a:r>
              <a:rPr lang="en-AU" sz="1400" b="0" i="1">
                <a:solidFill>
                  <a:srgbClr val="000000"/>
                </a:solidFill>
                <a:effectLst/>
                <a:latin typeface="+mn-lt"/>
              </a:rPr>
              <a:t>Characteristics of Employment, Australia, 2014-2023</a:t>
            </a:r>
            <a:r>
              <a:rPr lang="en-AU" sz="1400" b="0" i="0">
                <a:solidFill>
                  <a:srgbClr val="000000"/>
                </a:solidFill>
                <a:effectLst/>
                <a:latin typeface="+mn-lt"/>
              </a:rPr>
              <a:t>. ABS. https://www.abs.gov.au/statistics/labour/earnings-and-working-conditions/characteristics-employment-australia/latest-release</a:t>
            </a:r>
            <a:endParaRPr lang="en-US" sz="1400">
              <a:latin typeface="+mn-lt"/>
            </a:endParaRPr>
          </a:p>
          <a:p>
            <a:pPr marL="342900" indent="-342900">
              <a:buFont typeface="Arial" panose="020B0604020202020204" pitchFamily="34" charset="0"/>
              <a:buChar char="•"/>
            </a:pPr>
            <a:r>
              <a:rPr lang="en-US" sz="1400">
                <a:latin typeface="+mn-lt"/>
              </a:rPr>
              <a:t>Australian Bureau of Statistics (ABS). (2024). </a:t>
            </a:r>
            <a:r>
              <a:rPr lang="en-US" sz="1400" i="1" err="1">
                <a:latin typeface="+mn-lt"/>
              </a:rPr>
              <a:t>Labour</a:t>
            </a:r>
            <a:r>
              <a:rPr lang="en-US" sz="1400" i="1">
                <a:latin typeface="+mn-lt"/>
              </a:rPr>
              <a:t> Force, Australia, Detailed. </a:t>
            </a:r>
            <a:r>
              <a:rPr lang="en-US" sz="1400">
                <a:latin typeface="+mn-lt"/>
              </a:rPr>
              <a:t>ABS. </a:t>
            </a:r>
            <a:r>
              <a:rPr lang="en-US" sz="1400" i="1">
                <a:latin typeface="+mn-lt"/>
              </a:rPr>
              <a:t>https://www.abs.gov.au/statistics/labour/employment-and-unemployment/labour-force-australia-detailed/latest-release#data-downloads</a:t>
            </a:r>
          </a:p>
          <a:p>
            <a:pPr marL="342900" indent="-342900">
              <a:buFont typeface="Arial" panose="020B0604020202020204" pitchFamily="34" charset="0"/>
              <a:buChar char="•"/>
            </a:pPr>
            <a:r>
              <a:rPr lang="en-US" sz="1400">
                <a:latin typeface="+mn-lt"/>
              </a:rPr>
              <a:t>Australian Human Rights Commission (AHRC). (2019</a:t>
            </a:r>
            <a:r>
              <a:rPr lang="en-US" sz="1400" i="1">
                <a:latin typeface="+mn-lt"/>
              </a:rPr>
              <a:t>). Everyone’s business: Survey on sexual harassment of members of the Shop, Distributive and Allied Employees’ Association 2019</a:t>
            </a:r>
            <a:r>
              <a:rPr lang="en-US" sz="1400">
                <a:latin typeface="+mn-lt"/>
              </a:rPr>
              <a:t>. ARHC. https://humanrights.gov.au/sites/ default/files/document/publication/</a:t>
            </a:r>
            <a:r>
              <a:rPr lang="en-US" sz="1400" err="1">
                <a:latin typeface="+mn-lt"/>
              </a:rPr>
              <a:t>ahrc_sda_survey</a:t>
            </a:r>
            <a:r>
              <a:rPr lang="en-US" sz="1400">
                <a:latin typeface="+mn-lt"/>
              </a:rPr>
              <a:t>_ report_2019.pd; </a:t>
            </a:r>
          </a:p>
          <a:p>
            <a:pPr marL="342900" indent="-342900">
              <a:buFont typeface="Arial" panose="020B0604020202020204" pitchFamily="34" charset="0"/>
              <a:buChar char="•"/>
            </a:pPr>
            <a:r>
              <a:rPr lang="en-US" sz="1400">
                <a:latin typeface="+mn-lt"/>
              </a:rPr>
              <a:t>Australian Human Rights Commission (AHRC). (2022). </a:t>
            </a:r>
            <a:r>
              <a:rPr lang="en-US" sz="1400" i="1">
                <a:latin typeface="+mn-lt"/>
              </a:rPr>
              <a:t>Time for respect: Fifth national survey on sexual harassment in Australian workplaces.</a:t>
            </a:r>
            <a:r>
              <a:rPr lang="en-US" sz="1400">
                <a:latin typeface="+mn-lt"/>
              </a:rPr>
              <a:t> ARHC. https://humanrights. gov.au/time-for-respect-2022.</a:t>
            </a:r>
            <a:endParaRPr lang="en-AU" sz="1400">
              <a:latin typeface="+mn-lt"/>
            </a:endParaRPr>
          </a:p>
          <a:p>
            <a:pPr marL="342900" indent="-342900">
              <a:buFont typeface="Arial" panose="020B0604020202020204" pitchFamily="34" charset="0"/>
              <a:buChar char="•"/>
            </a:pPr>
            <a:r>
              <a:rPr lang="en-AU" sz="1400">
                <a:latin typeface="+mn-lt"/>
              </a:rPr>
              <a:t>Australian Retailers Association (2023). </a:t>
            </a:r>
            <a:r>
              <a:rPr lang="en-AU" sz="1400" i="1">
                <a:latin typeface="+mn-lt"/>
              </a:rPr>
              <a:t>ARA welcomes WGEA Scorecard to drive Gender Equality in Retail. </a:t>
            </a:r>
            <a:r>
              <a:rPr lang="en-AU" sz="1400">
                <a:latin typeface="+mn-lt"/>
              </a:rPr>
              <a:t>Australian Retailers Association. https://www.retail. org.au/media/</a:t>
            </a:r>
            <a:r>
              <a:rPr lang="en-AU" sz="1400" err="1">
                <a:latin typeface="+mn-lt"/>
              </a:rPr>
              <a:t>ara</a:t>
            </a:r>
            <a:r>
              <a:rPr lang="en-AU" sz="1400">
                <a:latin typeface="+mn-lt"/>
              </a:rPr>
              <a:t>-welcomes-</a:t>
            </a:r>
            <a:r>
              <a:rPr lang="en-AU" sz="1400" err="1">
                <a:latin typeface="+mn-lt"/>
              </a:rPr>
              <a:t>wgea</a:t>
            </a:r>
            <a:r>
              <a:rPr lang="en-AU" sz="1400">
                <a:latin typeface="+mn-lt"/>
              </a:rPr>
              <a:t>-scorecard-to-</a:t>
            </a:r>
            <a:r>
              <a:rPr lang="en-AU" sz="1400" err="1">
                <a:latin typeface="+mn-lt"/>
              </a:rPr>
              <a:t>drivegender</a:t>
            </a:r>
            <a:r>
              <a:rPr lang="en-AU" sz="1400">
                <a:latin typeface="+mn-lt"/>
              </a:rPr>
              <a:t>-equality-in-retail</a:t>
            </a:r>
          </a:p>
          <a:p>
            <a:pPr marL="342900" indent="-342900">
              <a:buFont typeface="Arial" panose="020B0604020202020204" pitchFamily="34" charset="0"/>
              <a:buChar char="•"/>
            </a:pPr>
            <a:r>
              <a:rPr lang="en-US" sz="1400">
                <a:latin typeface="+mn-lt"/>
              </a:rPr>
              <a:t>Australian Women’s Working Futures (2018). </a:t>
            </a:r>
          </a:p>
          <a:p>
            <a:pPr marL="342900" indent="-342900">
              <a:buFont typeface="Arial" panose="020B0604020202020204" pitchFamily="34" charset="0"/>
              <a:buChar char="•"/>
            </a:pPr>
            <a:r>
              <a:rPr lang="en-AU" sz="1400">
                <a:latin typeface="+mn-lt"/>
              </a:rPr>
              <a:t>Cooper, R., Baird, M., Foley, M., </a:t>
            </a:r>
            <a:r>
              <a:rPr lang="en-AU" sz="1400" err="1">
                <a:latin typeface="+mn-lt"/>
              </a:rPr>
              <a:t>Oxenbridge</a:t>
            </a:r>
            <a:r>
              <a:rPr lang="en-AU" sz="1400">
                <a:latin typeface="+mn-lt"/>
              </a:rPr>
              <a:t>, S. (2021). Normative collusion in the industry ecosystem: Explaining women's career pathways and outcomes in investment management. </a:t>
            </a:r>
            <a:r>
              <a:rPr lang="en-AU" sz="1400" i="1">
                <a:latin typeface="+mn-lt"/>
              </a:rPr>
              <a:t>Human Relations, 74</a:t>
            </a:r>
            <a:r>
              <a:rPr lang="en-AU" sz="1400">
                <a:latin typeface="+mn-lt"/>
              </a:rPr>
              <a:t>(11), 1916-1941. </a:t>
            </a:r>
          </a:p>
          <a:p>
            <a:pPr marL="342900" indent="-342900">
              <a:buFont typeface="Arial" panose="020B0604020202020204" pitchFamily="34" charset="0"/>
              <a:buChar char="•"/>
            </a:pPr>
            <a:r>
              <a:rPr lang="en-AU" sz="1400">
                <a:latin typeface="+mn-lt"/>
              </a:rPr>
              <a:t>Cooper, R., Hill, E., Seetahul, S., Foley, M., Harris, M., Hock, C., &amp; Tapsell, A. (2024). “Just another day in retail”: Understanding and addressing workplace sexual harassment in the Australian retail industry (Research report, 04/2024). ANROWS.</a:t>
            </a:r>
          </a:p>
          <a:p>
            <a:pPr marL="342900" indent="-342900">
              <a:buFont typeface="Arial" panose="020B0604020202020204" pitchFamily="34" charset="0"/>
              <a:buChar char="•"/>
            </a:pPr>
            <a:r>
              <a:rPr lang="en-US" sz="1400">
                <a:latin typeface="+mn-lt"/>
              </a:rPr>
              <a:t>W</a:t>
            </a:r>
            <a:r>
              <a:rPr lang="en-AU" sz="1400" b="0" i="0" err="1">
                <a:effectLst/>
                <a:latin typeface="+mn-lt"/>
              </a:rPr>
              <a:t>orkplace</a:t>
            </a:r>
            <a:r>
              <a:rPr lang="en-AU" sz="1400" b="0" i="0">
                <a:effectLst/>
                <a:latin typeface="+mn-lt"/>
              </a:rPr>
              <a:t> Gender Equality Agency (W</a:t>
            </a:r>
            <a:r>
              <a:rPr lang="en-US" sz="1400">
                <a:latin typeface="+mn-lt"/>
              </a:rPr>
              <a:t>GEA). (2023) </a:t>
            </a:r>
            <a:r>
              <a:rPr lang="en-US" sz="1400" i="1">
                <a:latin typeface="+mn-lt"/>
              </a:rPr>
              <a:t>WGEA Retail Trade Industry Snapshot. </a:t>
            </a:r>
            <a:r>
              <a:rPr lang="en-US" sz="1400">
                <a:latin typeface="+mn-lt"/>
              </a:rPr>
              <a:t>WGEA. https://www.wgea.gov.au/data-statistics/industry-snapshots/retail-trade </a:t>
            </a:r>
            <a:endParaRPr lang="en-AU" sz="1400">
              <a:latin typeface="+mn-lt"/>
            </a:endParaRPr>
          </a:p>
          <a:p>
            <a:pPr marL="342900" indent="-342900">
              <a:buFont typeface="Arial" panose="020B0604020202020204" pitchFamily="34" charset="0"/>
              <a:buChar char="•"/>
            </a:pPr>
            <a:endParaRPr lang="en-US" sz="1400">
              <a:latin typeface="+mn-lt"/>
            </a:endParaRPr>
          </a:p>
          <a:p>
            <a:pPr marL="342900" indent="-342900">
              <a:buFont typeface="Arial" panose="020B0604020202020204" pitchFamily="34" charset="0"/>
              <a:buChar char="•"/>
            </a:pPr>
            <a:endParaRPr lang="en-AU" sz="2400">
              <a:latin typeface="+mj-lt"/>
            </a:endParaRPr>
          </a:p>
        </p:txBody>
      </p:sp>
    </p:spTree>
    <p:extLst>
      <p:ext uri="{BB962C8B-B14F-4D97-AF65-F5344CB8AC3E}">
        <p14:creationId xmlns:p14="http://schemas.microsoft.com/office/powerpoint/2010/main" val="53678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0298717E-4EBE-468F-91B8-F29A5D3DA7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9015" y="572149"/>
            <a:ext cx="6129695" cy="5317511"/>
          </a:xfrm>
          <a:prstGeom prst="rect">
            <a:avLst/>
          </a:prstGeom>
          <a:noFill/>
        </p:spPr>
      </p:pic>
      <p:sp>
        <p:nvSpPr>
          <p:cNvPr id="2" name="Title 1"/>
          <p:cNvSpPr>
            <a:spLocks noGrp="1"/>
          </p:cNvSpPr>
          <p:nvPr>
            <p:ph type="title"/>
          </p:nvPr>
        </p:nvSpPr>
        <p:spPr>
          <a:xfrm>
            <a:off x="393290" y="1209147"/>
            <a:ext cx="5013052" cy="3701605"/>
          </a:xfrm>
        </p:spPr>
        <p:txBody>
          <a:bodyPr wrap="square" anchor="ctr">
            <a:normAutofit/>
          </a:bodyPr>
          <a:lstStyle/>
          <a:p>
            <a:pPr>
              <a:lnSpc>
                <a:spcPct val="90000"/>
              </a:lnSpc>
            </a:pPr>
            <a:r>
              <a:rPr lang="en-AU" dirty="0"/>
              <a:t>Acknowledgement of Country:</a:t>
            </a:r>
            <a:br>
              <a:rPr lang="en-AU" dirty="0"/>
            </a:br>
            <a:br>
              <a:rPr lang="en-AU" dirty="0"/>
            </a:br>
            <a:r>
              <a:rPr lang="en-AU" sz="1800" b="0" dirty="0">
                <a:solidFill>
                  <a:schemeClr val="tx1"/>
                </a:solidFill>
                <a:latin typeface="Arial" panose="020B0604020202020204" pitchFamily="34" charset="0"/>
                <a:cs typeface="Arial" panose="020B0604020202020204" pitchFamily="34" charset="0"/>
              </a:rPr>
              <a:t>We acknowledge traditional custodianship of the land on which our research team works, the Gadi people of the Eora Nation. We acknowledge Elders past and present, and we pay our respects to Aboriginal and Torres Strait Islander people with us today</a:t>
            </a:r>
            <a:r>
              <a:rPr lang="en-AU" sz="1800" b="0" dirty="0">
                <a:latin typeface="Arial" panose="020B0604020202020204" pitchFamily="34" charset="0"/>
                <a:cs typeface="Arial" panose="020B0604020202020204" pitchFamily="34" charset="0"/>
              </a:rPr>
              <a:t>.</a:t>
            </a:r>
            <a:br>
              <a:rPr lang="en-AU" sz="1733" dirty="0"/>
            </a:br>
            <a:br>
              <a:rPr lang="en-AU" sz="1733" dirty="0"/>
            </a:br>
            <a:endParaRPr lang="en-AU" sz="1733" dirty="0"/>
          </a:p>
        </p:txBody>
      </p:sp>
    </p:spTree>
    <p:extLst>
      <p:ext uri="{BB962C8B-B14F-4D97-AF65-F5344CB8AC3E}">
        <p14:creationId xmlns:p14="http://schemas.microsoft.com/office/powerpoint/2010/main" val="295792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59087" y="703183"/>
            <a:ext cx="10491229" cy="4843362"/>
          </a:xfrm>
        </p:spPr>
        <p:txBody>
          <a:bodyPr rtlCol="0">
            <a:noAutofit/>
          </a:bodyPr>
          <a:lstStyle/>
          <a:p>
            <a:r>
              <a:rPr lang="en-US" sz="2400">
                <a:solidFill>
                  <a:schemeClr val="bg1"/>
                </a:solidFill>
                <a:latin typeface="Arial" panose="020B0604020202020204" pitchFamily="34" charset="0"/>
                <a:ea typeface="+mj-ea"/>
                <a:cs typeface="Arial" panose="020B0604020202020204" pitchFamily="34" charset="0"/>
              </a:rPr>
              <a:t>Thank you</a:t>
            </a:r>
          </a:p>
          <a:p>
            <a:endParaRPr lang="en-US" sz="2000">
              <a:solidFill>
                <a:srgbClr val="000000"/>
              </a:solidFill>
              <a:latin typeface="Arial" panose="020B0604020202020204" pitchFamily="34" charset="0"/>
              <a:ea typeface="MS PGothic" panose="020B0600070205080204" pitchFamily="34" charset="-128"/>
              <a:cs typeface="Arial" panose="020B0604020202020204" pitchFamily="34" charset="0"/>
            </a:endParaRPr>
          </a:p>
          <a:p>
            <a:r>
              <a:rPr lang="en-US" sz="2000">
                <a:solidFill>
                  <a:srgbClr val="000000"/>
                </a:solidFill>
                <a:latin typeface="Arial" panose="020B0604020202020204" pitchFamily="34" charset="0"/>
                <a:ea typeface="MS PGothic" panose="020B0600070205080204" pitchFamily="34" charset="-128"/>
                <a:cs typeface="Arial" panose="020B0604020202020204" pitchFamily="34" charset="0"/>
              </a:rPr>
              <a:t>Professor Rae Cooper, AO </a:t>
            </a:r>
          </a:p>
          <a:p>
            <a:r>
              <a:rPr lang="en-US" sz="2000" b="0">
                <a:latin typeface="Arial" panose="020B0604020202020204" pitchFamily="34" charset="0"/>
                <a:cs typeface="Arial" panose="020B0604020202020204" pitchFamily="34" charset="0"/>
              </a:rPr>
              <a:t>The Australian Centre for Gender Equality and Inclusion @ Work</a:t>
            </a:r>
            <a:endParaRPr lang="en-US" sz="2000" b="0">
              <a:solidFill>
                <a:srgbClr val="000000"/>
              </a:solidFill>
              <a:latin typeface="Arial" panose="020B0604020202020204" pitchFamily="34" charset="0"/>
              <a:ea typeface="MS PGothic" panose="020B0600070205080204" pitchFamily="34" charset="-128"/>
              <a:cs typeface="Arial" panose="020B0604020202020204" pitchFamily="34" charset="0"/>
            </a:endParaRPr>
          </a:p>
          <a:p>
            <a:r>
              <a:rPr lang="en-US" sz="2000" b="0">
                <a:solidFill>
                  <a:srgbClr val="000000"/>
                </a:solidFill>
                <a:latin typeface="Arial" panose="020B0604020202020204" pitchFamily="34" charset="0"/>
                <a:ea typeface="MS PGothic" panose="020B0600070205080204" pitchFamily="34" charset="-128"/>
                <a:cs typeface="Arial" panose="020B0604020202020204" pitchFamily="34" charset="0"/>
              </a:rPr>
              <a:t>The University of Sydney </a:t>
            </a:r>
          </a:p>
          <a:p>
            <a:r>
              <a:rPr lang="en-US" sz="2000" b="0" u="sng">
                <a:latin typeface="Arial" panose="020B0604020202020204" pitchFamily="34" charset="0"/>
                <a:ea typeface="MS PGothic" panose="020B0600070205080204" pitchFamily="34" charset="-128"/>
                <a:cs typeface="Arial" panose="020B0604020202020204" pitchFamily="34" charset="0"/>
              </a:rPr>
              <a:t>rae.cooper@sydney.edu.au </a:t>
            </a:r>
            <a:r>
              <a:rPr lang="en-US" sz="2000" b="0" i="0">
                <a:effectLst/>
                <a:latin typeface="Arial" panose="020B0604020202020204" pitchFamily="34" charset="0"/>
                <a:cs typeface="Arial" panose="020B0604020202020204" pitchFamily="34" charset="0"/>
              </a:rPr>
              <a:t>​</a:t>
            </a:r>
          </a:p>
          <a:p>
            <a:endParaRPr lang="en-US" sz="2000" b="0" i="0">
              <a:effectLst/>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sz="2400">
                <a:solidFill>
                  <a:schemeClr val="bg1"/>
                </a:solidFill>
                <a:latin typeface="Arial" panose="020B0604020202020204" pitchFamily="34" charset="0"/>
                <a:ea typeface="+mj-ea"/>
                <a:cs typeface="Arial" panose="020B0604020202020204" pitchFamily="34" charset="0"/>
              </a:rPr>
              <a:t>Get in touch</a:t>
            </a:r>
          </a:p>
          <a:p>
            <a:endParaRPr lang="en-US" sz="1800">
              <a:solidFill>
                <a:srgbClr val="000000"/>
              </a:solidFill>
              <a:latin typeface="Arial" panose="020B0604020202020204" pitchFamily="34" charset="0"/>
              <a:ea typeface="MS PGothic" panose="020B0600070205080204" pitchFamily="34" charset="-128"/>
              <a:cs typeface="Arial" panose="020B0604020202020204" pitchFamily="34" charset="0"/>
            </a:endParaRPr>
          </a:p>
          <a:p>
            <a:r>
              <a:rPr lang="en-US" sz="2000">
                <a:latin typeface="Arial" panose="020B0604020202020204" pitchFamily="34" charset="0"/>
                <a:cs typeface="Arial" panose="020B0604020202020204" pitchFamily="34" charset="0"/>
              </a:rPr>
              <a:t>The Australian Centre for Gender Equality and Inclusion @ Work</a:t>
            </a:r>
            <a:endParaRPr lang="en-AU"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gn="l" rtl="0" fontAlgn="base"/>
            <a:r>
              <a:rPr lang="en-AU" sz="2000" b="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gender-equality@sydney.edu.au</a:t>
            </a:r>
            <a:endParaRPr lang="en-US" sz="2000" b="0" i="0">
              <a:effectLst/>
              <a:latin typeface="Arial" panose="020B0604020202020204" pitchFamily="34" charset="0"/>
              <a:cs typeface="Arial" panose="020B0604020202020204" pitchFamily="34" charset="0"/>
            </a:endParaRPr>
          </a:p>
          <a:p>
            <a:endParaRPr lang="en-US" sz="2200" b="0" u="sng">
              <a:solidFill>
                <a:srgbClr val="0070C0"/>
              </a:solidFill>
              <a:latin typeface="+mn-lt"/>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803539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7B18C8F4-7361-29D1-D79A-F0E6E058B8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4130" y="132038"/>
            <a:ext cx="2744052" cy="1089486"/>
          </a:xfrm>
          <a:prstGeom prst="rect">
            <a:avLst/>
          </a:prstGeom>
        </p:spPr>
      </p:pic>
      <p:sp>
        <p:nvSpPr>
          <p:cNvPr id="2" name="TextBox 1">
            <a:extLst>
              <a:ext uri="{FF2B5EF4-FFF2-40B4-BE49-F238E27FC236}">
                <a16:creationId xmlns:a16="http://schemas.microsoft.com/office/drawing/2014/main" id="{0CD357F2-5C8B-06F4-E8BC-9E428C61620C}"/>
              </a:ext>
            </a:extLst>
          </p:cNvPr>
          <p:cNvSpPr txBox="1"/>
          <p:nvPr/>
        </p:nvSpPr>
        <p:spPr>
          <a:xfrm>
            <a:off x="3354046" y="1469722"/>
            <a:ext cx="7997352" cy="47650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800" b="1" u="sng"/>
          </a:p>
          <a:p>
            <a:pPr>
              <a:lnSpc>
                <a:spcPct val="90000"/>
              </a:lnSpc>
              <a:spcAft>
                <a:spcPts val="600"/>
              </a:spcAft>
            </a:pPr>
            <a:r>
              <a:rPr lang="en-US" sz="1600" b="1" dirty="0"/>
              <a:t>Voluntary engagement about the positive duty</a:t>
            </a:r>
            <a:r>
              <a:rPr lang="en-US" sz="1600" dirty="0"/>
              <a:t> </a:t>
            </a:r>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600" dirty="0"/>
              <a:t>The Australian Human Rights Commission (AHRC) is looking to work with an </a:t>
            </a:r>
            <a:r>
              <a:rPr lang="en-US" sz="1600" b="1" dirty="0"/>
              <a:t>influential national Retailer </a:t>
            </a:r>
            <a:r>
              <a:rPr lang="en-US" sz="1600" dirty="0"/>
              <a:t>interested in collaborating in an ongoing and voluntary capacity about compliance with the new positive duty under the Sex Discrimination Act.</a:t>
            </a:r>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dirty="0"/>
              <a:t>The </a:t>
            </a:r>
            <a:r>
              <a:rPr lang="en-US" sz="1400" b="1" dirty="0"/>
              <a:t>purpose</a:t>
            </a:r>
            <a:r>
              <a:rPr lang="en-US" sz="1400" dirty="0"/>
              <a:t> of the engagement is to:</a:t>
            </a:r>
          </a:p>
          <a:p>
            <a:pPr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1400" dirty="0"/>
              <a:t>examine and measure the Retailer’s compliance with the positive duty</a:t>
            </a:r>
          </a:p>
          <a:p>
            <a:pPr marL="285750" indent="-228600">
              <a:lnSpc>
                <a:spcPct val="90000"/>
              </a:lnSpc>
              <a:spcAft>
                <a:spcPts val="600"/>
              </a:spcAft>
              <a:buFont typeface="Arial" panose="020B0604020202020204" pitchFamily="34" charset="0"/>
              <a:buChar char="•"/>
            </a:pPr>
            <a:r>
              <a:rPr lang="en-US" sz="1400" dirty="0"/>
              <a:t>remedy any non-compliance using the AHRC’s </a:t>
            </a:r>
            <a:r>
              <a:rPr lang="en-US" sz="1400" i="1" dirty="0"/>
              <a:t>Guidelines for complying with the positive duty</a:t>
            </a:r>
          </a:p>
          <a:p>
            <a:pPr marL="285750" indent="-228600">
              <a:lnSpc>
                <a:spcPct val="90000"/>
              </a:lnSpc>
              <a:spcAft>
                <a:spcPts val="600"/>
              </a:spcAft>
              <a:buFont typeface="Arial" panose="020B0604020202020204" pitchFamily="34" charset="0"/>
              <a:buChar char="•"/>
            </a:pPr>
            <a:r>
              <a:rPr lang="en-US" sz="1400" dirty="0"/>
              <a:t>measure impact over time.</a:t>
            </a:r>
          </a:p>
          <a:p>
            <a:pPr marL="228600"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dirty="0"/>
              <a:t>If your business might be interested, please contact </a:t>
            </a:r>
            <a:r>
              <a:rPr lang="en-US" sz="1400" b="1" dirty="0"/>
              <a:t>Kate McDonald,</a:t>
            </a:r>
            <a:r>
              <a:rPr lang="en-US" sz="1400" dirty="0"/>
              <a:t> Director (Policy) Positive Duty Team for a </a:t>
            </a:r>
            <a:r>
              <a:rPr lang="en-US" sz="1400" u="sng" dirty="0"/>
              <a:t>confidential </a:t>
            </a:r>
            <a:r>
              <a:rPr lang="en-US" sz="1400" dirty="0"/>
              <a:t>discussion. </a:t>
            </a:r>
          </a:p>
          <a:p>
            <a:pPr>
              <a:lnSpc>
                <a:spcPct val="90000"/>
              </a:lnSpc>
              <a:spcAft>
                <a:spcPts val="600"/>
              </a:spcAft>
            </a:pPr>
            <a:endParaRPr lang="en-US" sz="1400" dirty="0"/>
          </a:p>
          <a:p>
            <a:pPr>
              <a:lnSpc>
                <a:spcPct val="90000"/>
              </a:lnSpc>
              <a:spcAft>
                <a:spcPts val="600"/>
              </a:spcAft>
            </a:pPr>
            <a:r>
              <a:rPr lang="en-US" sz="1400" b="1" dirty="0">
                <a:hlinkClick r:id="rId3"/>
              </a:rPr>
              <a:t>kate.mcdonald@humanrights.gov.au</a:t>
            </a:r>
            <a:r>
              <a:rPr lang="en-US" sz="1400" b="1" dirty="0"/>
              <a:t> </a:t>
            </a:r>
            <a:endParaRPr lang="en-US" b="1"/>
          </a:p>
          <a:p>
            <a:pPr>
              <a:lnSpc>
                <a:spcPct val="90000"/>
              </a:lnSpc>
              <a:spcAft>
                <a:spcPts val="600"/>
              </a:spcAft>
            </a:pPr>
            <a:r>
              <a:rPr lang="en-US" sz="1400" b="1" dirty="0"/>
              <a:t>(02) </a:t>
            </a:r>
            <a:r>
              <a:rPr lang="en-US" sz="1400" b="1" dirty="0">
                <a:ea typeface="+mn-lt"/>
                <a:cs typeface="+mn-lt"/>
              </a:rPr>
              <a:t>7904 2135</a:t>
            </a:r>
            <a:endParaRPr lang="en-US" b="1" dirty="0">
              <a:ea typeface="+mn-lt"/>
              <a:cs typeface="+mn-lt"/>
            </a:endParaRPr>
          </a:p>
        </p:txBody>
      </p:sp>
      <p:sp>
        <p:nvSpPr>
          <p:cNvPr id="19" name="Rectangle 1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ject 4" descr="A group of people&amp;#39;s faces&#10;&#10;Description automatically generated">
            <a:extLst>
              <a:ext uri="{FF2B5EF4-FFF2-40B4-BE49-F238E27FC236}">
                <a16:creationId xmlns:a16="http://schemas.microsoft.com/office/drawing/2014/main" id="{4F79E828-80DF-15C2-DE4D-6D69CBAE9A04}"/>
              </a:ext>
            </a:extLst>
          </p:cNvPr>
          <p:cNvPicPr/>
          <p:nvPr/>
        </p:nvPicPr>
        <p:blipFill>
          <a:blip r:embed="rId4" cstate="print"/>
          <a:stretch>
            <a:fillRect/>
          </a:stretch>
        </p:blipFill>
        <p:spPr>
          <a:xfrm>
            <a:off x="-3369" y="1"/>
            <a:ext cx="2783420" cy="6404429"/>
          </a:xfrm>
          <a:prstGeom prst="rect">
            <a:avLst/>
          </a:prstGeom>
        </p:spPr>
      </p:pic>
    </p:spTree>
    <p:extLst>
      <p:ext uri="{BB962C8B-B14F-4D97-AF65-F5344CB8AC3E}">
        <p14:creationId xmlns:p14="http://schemas.microsoft.com/office/powerpoint/2010/main" val="261875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48C57B-2036-F0F0-F099-4384306062D4}"/>
              </a:ext>
            </a:extLst>
          </p:cNvPr>
          <p:cNvSpPr txBox="1"/>
          <p:nvPr/>
        </p:nvSpPr>
        <p:spPr>
          <a:xfrm>
            <a:off x="0" y="1307305"/>
            <a:ext cx="12192000" cy="369332"/>
          </a:xfrm>
          <a:prstGeom prst="rect">
            <a:avLst/>
          </a:prstGeom>
          <a:solidFill>
            <a:srgbClr val="FFEDE1"/>
          </a:solidFill>
        </p:spPr>
        <p:txBody>
          <a:bodyPr wrap="square" rtlCol="0">
            <a:spAutoFit/>
          </a:bodyPr>
          <a:lstStyle/>
          <a:p>
            <a:endParaRPr lang="en-AU"/>
          </a:p>
        </p:txBody>
      </p:sp>
      <p:sp>
        <p:nvSpPr>
          <p:cNvPr id="4" name="Title 1">
            <a:extLst>
              <a:ext uri="{FF2B5EF4-FFF2-40B4-BE49-F238E27FC236}">
                <a16:creationId xmlns:a16="http://schemas.microsoft.com/office/drawing/2014/main" id="{52D05ACF-A456-0ABD-FCCD-B93D26EC99AA}"/>
              </a:ext>
            </a:extLst>
          </p:cNvPr>
          <p:cNvSpPr txBox="1">
            <a:spLocks/>
          </p:cNvSpPr>
          <p:nvPr/>
        </p:nvSpPr>
        <p:spPr>
          <a:xfrm>
            <a:off x="406400" y="496839"/>
            <a:ext cx="10972800" cy="902811"/>
          </a:xfrm>
          <a:prstGeom prst="rect">
            <a:avLst/>
          </a:prstGeom>
        </p:spPr>
        <p:txBody>
          <a:bodyPr/>
          <a:lstStyle>
            <a:lvl1pPr>
              <a:defRPr>
                <a:solidFill>
                  <a:schemeClr val="accent1"/>
                </a:solidFill>
                <a:latin typeface="Times" pitchFamily="2" charset="0"/>
                <a:ea typeface="+mj-ea"/>
                <a:cs typeface="+mj-cs"/>
              </a:defRPr>
            </a:lvl1pPr>
          </a:lstStyle>
          <a:p>
            <a:r>
              <a:rPr lang="en-US" sz="2667" b="1">
                <a:latin typeface="+mn-lt"/>
                <a:cs typeface="Times" panose="02020603050405020304" pitchFamily="18" charset="0"/>
              </a:rPr>
              <a:t>The Australian Centre for Gender Equality and Inclusion @ Work</a:t>
            </a:r>
            <a:br>
              <a:rPr lang="en-US" b="1" i="1">
                <a:latin typeface="Times" panose="02020603050405020304" pitchFamily="18" charset="0"/>
                <a:cs typeface="Times" panose="02020603050405020304" pitchFamily="18" charset="0"/>
              </a:rPr>
            </a:br>
            <a:endParaRPr lang="en-US" b="1" i="1">
              <a:latin typeface="Times" panose="02020603050405020304" pitchFamily="18" charset="0"/>
              <a:cs typeface="Times" panose="02020603050405020304" pitchFamily="18" charset="0"/>
            </a:endParaRPr>
          </a:p>
        </p:txBody>
      </p:sp>
      <p:sp>
        <p:nvSpPr>
          <p:cNvPr id="5" name="TextBox 4">
            <a:extLst>
              <a:ext uri="{FF2B5EF4-FFF2-40B4-BE49-F238E27FC236}">
                <a16:creationId xmlns:a16="http://schemas.microsoft.com/office/drawing/2014/main" id="{3CC9AFA7-C425-A6EB-5C8F-5807836CB9C3}"/>
              </a:ext>
            </a:extLst>
          </p:cNvPr>
          <p:cNvSpPr txBox="1"/>
          <p:nvPr/>
        </p:nvSpPr>
        <p:spPr>
          <a:xfrm>
            <a:off x="1085851" y="1728991"/>
            <a:ext cx="10632294" cy="1241622"/>
          </a:xfrm>
          <a:prstGeom prst="rect">
            <a:avLst/>
          </a:prstGeom>
          <a:noFill/>
        </p:spPr>
        <p:txBody>
          <a:bodyPr wrap="square" rtlCol="0">
            <a:spAutoFit/>
          </a:bodyPr>
          <a:lstStyle/>
          <a:p>
            <a:pPr algn="just"/>
            <a:r>
              <a:rPr lang="en-US" sz="1867">
                <a:latin typeface="Arial" panose="020B0604020202020204" pitchFamily="34" charset="0"/>
                <a:ea typeface="Aptos" panose="020B0004020202020204" pitchFamily="34" charset="0"/>
                <a:cs typeface="Arial" panose="020B0604020202020204" pitchFamily="34" charset="0"/>
              </a:rPr>
              <a:t>We deliver research insights on the </a:t>
            </a:r>
            <a:r>
              <a:rPr lang="en-US" sz="1867" b="1">
                <a:latin typeface="Arial" panose="020B0604020202020204" pitchFamily="34" charset="0"/>
                <a:ea typeface="Aptos" panose="020B0004020202020204" pitchFamily="34" charset="0"/>
                <a:cs typeface="Arial" panose="020B0604020202020204" pitchFamily="34" charset="0"/>
              </a:rPr>
              <a:t>drivers of gender inequality at work </a:t>
            </a:r>
            <a:r>
              <a:rPr lang="en-US" sz="1867">
                <a:latin typeface="Arial" panose="020B0604020202020204" pitchFamily="34" charset="0"/>
                <a:ea typeface="Aptos" panose="020B0004020202020204" pitchFamily="34" charset="0"/>
                <a:cs typeface="Arial" panose="020B0604020202020204" pitchFamily="34" charset="0"/>
              </a:rPr>
              <a:t>and develop </a:t>
            </a:r>
            <a:r>
              <a:rPr lang="en-US" sz="1867" b="1">
                <a:latin typeface="Arial" panose="020B0604020202020204" pitchFamily="34" charset="0"/>
                <a:ea typeface="Aptos" panose="020B0004020202020204" pitchFamily="34" charset="0"/>
                <a:cs typeface="Arial" panose="020B0604020202020204" pitchFamily="34" charset="0"/>
              </a:rPr>
              <a:t>evidence-based actions</a:t>
            </a:r>
            <a:r>
              <a:rPr lang="en-US" sz="1867">
                <a:latin typeface="Arial" panose="020B0604020202020204" pitchFamily="34" charset="0"/>
                <a:ea typeface="Aptos" panose="020B0004020202020204" pitchFamily="34" charset="0"/>
                <a:cs typeface="Arial" panose="020B0604020202020204" pitchFamily="34" charset="0"/>
              </a:rPr>
              <a:t> for governments, business, unions and civil society </a:t>
            </a:r>
            <a:r>
              <a:rPr lang="en-US" sz="1867" b="1">
                <a:latin typeface="Arial" panose="020B0604020202020204" pitchFamily="34" charset="0"/>
                <a:ea typeface="Aptos" panose="020B0004020202020204" pitchFamily="34" charset="0"/>
                <a:cs typeface="Arial" panose="020B0604020202020204" pitchFamily="34" charset="0"/>
              </a:rPr>
              <a:t>to make work more equitable &amp; productive</a:t>
            </a:r>
            <a:r>
              <a:rPr lang="en-US" sz="1867">
                <a:latin typeface="Arial" panose="020B0604020202020204" pitchFamily="34" charset="0"/>
                <a:ea typeface="Aptos" panose="020B0004020202020204" pitchFamily="34" charset="0"/>
                <a:cs typeface="Arial" panose="020B0604020202020204" pitchFamily="34" charset="0"/>
              </a:rPr>
              <a:t>. </a:t>
            </a:r>
            <a:r>
              <a:rPr lang="en-AU" sz="1867" kern="0"/>
              <a:t>The research team are united by the aim to </a:t>
            </a:r>
            <a:r>
              <a:rPr lang="en-AU" sz="1867" b="1" kern="0"/>
              <a:t>build structural and cultural change </a:t>
            </a:r>
            <a:r>
              <a:rPr lang="en-AU" sz="1867" kern="0"/>
              <a:t>in the labour market and across industries, in organisations and jobs.</a:t>
            </a:r>
            <a:endParaRPr lang="en-US" sz="1867">
              <a:latin typeface="Arial" panose="020B0604020202020204" pitchFamily="34" charset="0"/>
              <a:ea typeface="Aptos" panose="020B0004020202020204" pitchFamily="34" charset="0"/>
              <a:cs typeface="Arial" panose="020B0604020202020204" pitchFamily="34" charset="0"/>
            </a:endParaRPr>
          </a:p>
        </p:txBody>
      </p:sp>
      <p:pic>
        <p:nvPicPr>
          <p:cNvPr id="6" name="Graphic 5" descr="Graduation cap outline">
            <a:extLst>
              <a:ext uri="{FF2B5EF4-FFF2-40B4-BE49-F238E27FC236}">
                <a16:creationId xmlns:a16="http://schemas.microsoft.com/office/drawing/2014/main" id="{6B954349-F4CF-933B-308E-58EB2B5945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8402" y="4172984"/>
            <a:ext cx="611509" cy="611509"/>
          </a:xfrm>
          <a:prstGeom prst="rect">
            <a:avLst/>
          </a:prstGeom>
        </p:spPr>
      </p:pic>
      <p:pic>
        <p:nvPicPr>
          <p:cNvPr id="7" name="Graphic 6" descr="Downward trend graph outline">
            <a:extLst>
              <a:ext uri="{FF2B5EF4-FFF2-40B4-BE49-F238E27FC236}">
                <a16:creationId xmlns:a16="http://schemas.microsoft.com/office/drawing/2014/main" id="{957B66FC-9300-A4F4-0C5F-0E5AE0F40B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60591" y="4106242"/>
            <a:ext cx="611509" cy="611509"/>
          </a:xfrm>
          <a:prstGeom prst="rect">
            <a:avLst/>
          </a:prstGeom>
        </p:spPr>
      </p:pic>
      <p:sp>
        <p:nvSpPr>
          <p:cNvPr id="8" name="Rectangle 7">
            <a:extLst>
              <a:ext uri="{FF2B5EF4-FFF2-40B4-BE49-F238E27FC236}">
                <a16:creationId xmlns:a16="http://schemas.microsoft.com/office/drawing/2014/main" id="{A7CF23E7-30FD-D7D8-6A09-8E9B6B619219}"/>
              </a:ext>
            </a:extLst>
          </p:cNvPr>
          <p:cNvSpPr/>
          <p:nvPr/>
        </p:nvSpPr>
        <p:spPr>
          <a:xfrm>
            <a:off x="8996241" y="4575683"/>
            <a:ext cx="2669617" cy="1222167"/>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429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6858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287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3716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714500" algn="l" defTabSz="342900" rtl="0" eaLnBrk="1" latinLnBrk="0" hangingPunct="1">
              <a:defRPr kern="1200">
                <a:solidFill>
                  <a:schemeClr val="tx1"/>
                </a:solidFill>
                <a:latin typeface="Arial" charset="0"/>
                <a:ea typeface="ＭＳ Ｐゴシック" charset="0"/>
                <a:cs typeface="ＭＳ Ｐゴシック" charset="0"/>
              </a:defRPr>
            </a:lvl6pPr>
            <a:lvl7pPr marL="2057400" algn="l" defTabSz="342900" rtl="0" eaLnBrk="1" latinLnBrk="0" hangingPunct="1">
              <a:defRPr kern="1200">
                <a:solidFill>
                  <a:schemeClr val="tx1"/>
                </a:solidFill>
                <a:latin typeface="Arial" charset="0"/>
                <a:ea typeface="ＭＳ Ｐゴシック" charset="0"/>
                <a:cs typeface="ＭＳ Ｐゴシック" charset="0"/>
              </a:defRPr>
            </a:lvl7pPr>
            <a:lvl8pPr marL="2400300" algn="l" defTabSz="342900" rtl="0" eaLnBrk="1" latinLnBrk="0" hangingPunct="1">
              <a:defRPr kern="1200">
                <a:solidFill>
                  <a:schemeClr val="tx1"/>
                </a:solidFill>
                <a:latin typeface="Arial" charset="0"/>
                <a:ea typeface="ＭＳ Ｐゴシック" charset="0"/>
                <a:cs typeface="ＭＳ Ｐゴシック" charset="0"/>
              </a:defRPr>
            </a:lvl8pPr>
            <a:lvl9pPr marL="2743200" algn="l" defTabSz="342900" rtl="0" eaLnBrk="1" latinLnBrk="0" hangingPunct="1">
              <a:defRPr kern="1200">
                <a:solidFill>
                  <a:schemeClr val="tx1"/>
                </a:solidFill>
                <a:latin typeface="Arial" charset="0"/>
                <a:ea typeface="ＭＳ Ｐゴシック" charset="0"/>
                <a:cs typeface="ＭＳ Ｐゴシック" charset="0"/>
              </a:defRPr>
            </a:lvl9pPr>
          </a:lstStyle>
          <a:p>
            <a:pPr algn="ctr"/>
            <a:endParaRPr lang="en-AU"/>
          </a:p>
        </p:txBody>
      </p:sp>
      <p:sp>
        <p:nvSpPr>
          <p:cNvPr id="9" name="Rectangle 8">
            <a:extLst>
              <a:ext uri="{FF2B5EF4-FFF2-40B4-BE49-F238E27FC236}">
                <a16:creationId xmlns:a16="http://schemas.microsoft.com/office/drawing/2014/main" id="{C231FA70-4058-1979-EB04-D14F34A66886}"/>
              </a:ext>
            </a:extLst>
          </p:cNvPr>
          <p:cNvSpPr/>
          <p:nvPr/>
        </p:nvSpPr>
        <p:spPr>
          <a:xfrm>
            <a:off x="3308909" y="4596972"/>
            <a:ext cx="2712855" cy="121025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429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6858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287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3716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714500" algn="l" defTabSz="342900" rtl="0" eaLnBrk="1" latinLnBrk="0" hangingPunct="1">
              <a:defRPr kern="1200">
                <a:solidFill>
                  <a:schemeClr val="tx1"/>
                </a:solidFill>
                <a:latin typeface="Arial" charset="0"/>
                <a:ea typeface="ＭＳ Ｐゴシック" charset="0"/>
                <a:cs typeface="ＭＳ Ｐゴシック" charset="0"/>
              </a:defRPr>
            </a:lvl6pPr>
            <a:lvl7pPr marL="2057400" algn="l" defTabSz="342900" rtl="0" eaLnBrk="1" latinLnBrk="0" hangingPunct="1">
              <a:defRPr kern="1200">
                <a:solidFill>
                  <a:schemeClr val="tx1"/>
                </a:solidFill>
                <a:latin typeface="Arial" charset="0"/>
                <a:ea typeface="ＭＳ Ｐゴシック" charset="0"/>
                <a:cs typeface="ＭＳ Ｐゴシック" charset="0"/>
              </a:defRPr>
            </a:lvl7pPr>
            <a:lvl8pPr marL="2400300" algn="l" defTabSz="342900" rtl="0" eaLnBrk="1" latinLnBrk="0" hangingPunct="1">
              <a:defRPr kern="1200">
                <a:solidFill>
                  <a:schemeClr val="tx1"/>
                </a:solidFill>
                <a:latin typeface="Arial" charset="0"/>
                <a:ea typeface="ＭＳ Ｐゴシック" charset="0"/>
                <a:cs typeface="ＭＳ Ｐゴシック" charset="0"/>
              </a:defRPr>
            </a:lvl8pPr>
            <a:lvl9pPr marL="2743200" algn="l" defTabSz="342900" rtl="0" eaLnBrk="1" latinLnBrk="0" hangingPunct="1">
              <a:defRPr kern="1200">
                <a:solidFill>
                  <a:schemeClr val="tx1"/>
                </a:solidFill>
                <a:latin typeface="Arial" charset="0"/>
                <a:ea typeface="ＭＳ Ｐゴシック" charset="0"/>
                <a:cs typeface="ＭＳ Ｐゴシック" charset="0"/>
              </a:defRPr>
            </a:lvl9pPr>
          </a:lstStyle>
          <a:p>
            <a:pPr algn="ctr"/>
            <a:endParaRPr lang="en-AU"/>
          </a:p>
        </p:txBody>
      </p:sp>
      <p:sp>
        <p:nvSpPr>
          <p:cNvPr id="10" name="Rectangle 9">
            <a:extLst>
              <a:ext uri="{FF2B5EF4-FFF2-40B4-BE49-F238E27FC236}">
                <a16:creationId xmlns:a16="http://schemas.microsoft.com/office/drawing/2014/main" id="{1DAE049A-64F7-FD9A-F82E-01EF5BF1A9BA}"/>
              </a:ext>
            </a:extLst>
          </p:cNvPr>
          <p:cNvSpPr/>
          <p:nvPr/>
        </p:nvSpPr>
        <p:spPr>
          <a:xfrm>
            <a:off x="6150295" y="4582781"/>
            <a:ext cx="2712853" cy="1222167"/>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429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6858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287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3716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714500" algn="l" defTabSz="342900" rtl="0" eaLnBrk="1" latinLnBrk="0" hangingPunct="1">
              <a:defRPr kern="1200">
                <a:solidFill>
                  <a:schemeClr val="tx1"/>
                </a:solidFill>
                <a:latin typeface="Arial" charset="0"/>
                <a:ea typeface="ＭＳ Ｐゴシック" charset="0"/>
                <a:cs typeface="ＭＳ Ｐゴシック" charset="0"/>
              </a:defRPr>
            </a:lvl6pPr>
            <a:lvl7pPr marL="2057400" algn="l" defTabSz="342900" rtl="0" eaLnBrk="1" latinLnBrk="0" hangingPunct="1">
              <a:defRPr kern="1200">
                <a:solidFill>
                  <a:schemeClr val="tx1"/>
                </a:solidFill>
                <a:latin typeface="Arial" charset="0"/>
                <a:ea typeface="ＭＳ Ｐゴシック" charset="0"/>
                <a:cs typeface="ＭＳ Ｐゴシック" charset="0"/>
              </a:defRPr>
            </a:lvl7pPr>
            <a:lvl8pPr marL="2400300" algn="l" defTabSz="342900" rtl="0" eaLnBrk="1" latinLnBrk="0" hangingPunct="1">
              <a:defRPr kern="1200">
                <a:solidFill>
                  <a:schemeClr val="tx1"/>
                </a:solidFill>
                <a:latin typeface="Arial" charset="0"/>
                <a:ea typeface="ＭＳ Ｐゴシック" charset="0"/>
                <a:cs typeface="ＭＳ Ｐゴシック" charset="0"/>
              </a:defRPr>
            </a:lvl8pPr>
            <a:lvl9pPr marL="2743200" algn="l" defTabSz="342900" rtl="0" eaLnBrk="1" latinLnBrk="0" hangingPunct="1">
              <a:defRPr kern="1200">
                <a:solidFill>
                  <a:schemeClr val="tx1"/>
                </a:solidFill>
                <a:latin typeface="Arial" charset="0"/>
                <a:ea typeface="ＭＳ Ｐゴシック" charset="0"/>
                <a:cs typeface="ＭＳ Ｐゴシック" charset="0"/>
              </a:defRPr>
            </a:lvl9pPr>
          </a:lstStyle>
          <a:p>
            <a:pPr algn="ctr"/>
            <a:endParaRPr lang="en-AU"/>
          </a:p>
        </p:txBody>
      </p:sp>
      <p:sp>
        <p:nvSpPr>
          <p:cNvPr id="11" name="Rectangle 10">
            <a:extLst>
              <a:ext uri="{FF2B5EF4-FFF2-40B4-BE49-F238E27FC236}">
                <a16:creationId xmlns:a16="http://schemas.microsoft.com/office/drawing/2014/main" id="{C62B01BF-0CF7-84B9-22EB-DF478FB55386}"/>
              </a:ext>
            </a:extLst>
          </p:cNvPr>
          <p:cNvSpPr/>
          <p:nvPr/>
        </p:nvSpPr>
        <p:spPr>
          <a:xfrm>
            <a:off x="472663" y="4594688"/>
            <a:ext cx="2712855" cy="121025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429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6858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287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3716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714500" algn="l" defTabSz="342900" rtl="0" eaLnBrk="1" latinLnBrk="0" hangingPunct="1">
              <a:defRPr kern="1200">
                <a:solidFill>
                  <a:schemeClr val="tx1"/>
                </a:solidFill>
                <a:latin typeface="Arial" charset="0"/>
                <a:ea typeface="ＭＳ Ｐゴシック" charset="0"/>
                <a:cs typeface="ＭＳ Ｐゴシック" charset="0"/>
              </a:defRPr>
            </a:lvl6pPr>
            <a:lvl7pPr marL="2057400" algn="l" defTabSz="342900" rtl="0" eaLnBrk="1" latinLnBrk="0" hangingPunct="1">
              <a:defRPr kern="1200">
                <a:solidFill>
                  <a:schemeClr val="tx1"/>
                </a:solidFill>
                <a:latin typeface="Arial" charset="0"/>
                <a:ea typeface="ＭＳ Ｐゴシック" charset="0"/>
                <a:cs typeface="ＭＳ Ｐゴシック" charset="0"/>
              </a:defRPr>
            </a:lvl7pPr>
            <a:lvl8pPr marL="2400300" algn="l" defTabSz="342900" rtl="0" eaLnBrk="1" latinLnBrk="0" hangingPunct="1">
              <a:defRPr kern="1200">
                <a:solidFill>
                  <a:schemeClr val="tx1"/>
                </a:solidFill>
                <a:latin typeface="Arial" charset="0"/>
                <a:ea typeface="ＭＳ Ｐゴシック" charset="0"/>
                <a:cs typeface="ＭＳ Ｐゴシック" charset="0"/>
              </a:defRPr>
            </a:lvl8pPr>
            <a:lvl9pPr marL="2743200" algn="l" defTabSz="342900" rtl="0" eaLnBrk="1" latinLnBrk="0" hangingPunct="1">
              <a:defRPr kern="1200">
                <a:solidFill>
                  <a:schemeClr val="tx1"/>
                </a:solidFill>
                <a:latin typeface="Arial" charset="0"/>
                <a:ea typeface="ＭＳ Ｐゴシック" charset="0"/>
                <a:cs typeface="ＭＳ Ｐゴシック" charset="0"/>
              </a:defRPr>
            </a:lvl9pPr>
          </a:lstStyle>
          <a:p>
            <a:pPr algn="ctr"/>
            <a:endParaRPr lang="en-AU"/>
          </a:p>
        </p:txBody>
      </p:sp>
      <p:sp>
        <p:nvSpPr>
          <p:cNvPr id="12" name="TextBox 11">
            <a:extLst>
              <a:ext uri="{FF2B5EF4-FFF2-40B4-BE49-F238E27FC236}">
                <a16:creationId xmlns:a16="http://schemas.microsoft.com/office/drawing/2014/main" id="{0AEC36BA-32C2-A645-7C22-D0F42C2D09DA}"/>
              </a:ext>
            </a:extLst>
          </p:cNvPr>
          <p:cNvSpPr txBox="1"/>
          <p:nvPr/>
        </p:nvSpPr>
        <p:spPr>
          <a:xfrm>
            <a:off x="3583805" y="4702901"/>
            <a:ext cx="2524289" cy="984885"/>
          </a:xfrm>
          <a:prstGeom prst="rect">
            <a:avLst/>
          </a:prstGeom>
          <a:noFill/>
        </p:spPr>
        <p:txBody>
          <a:bodyPr wrap="square" lIns="0" tIns="0" rIns="0" bIns="0">
            <a:spAutoFit/>
          </a:bodyPr>
          <a:lstStyle>
            <a:defPPr>
              <a:defRPr lang="en-US"/>
            </a:defPPr>
            <a:lvl1pPr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429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6858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287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3716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714500" algn="l" defTabSz="342900" rtl="0" eaLnBrk="1" latinLnBrk="0" hangingPunct="1">
              <a:defRPr kern="1200">
                <a:solidFill>
                  <a:schemeClr val="tx1"/>
                </a:solidFill>
                <a:latin typeface="Arial" charset="0"/>
                <a:ea typeface="ＭＳ Ｐゴシック" charset="0"/>
                <a:cs typeface="ＭＳ Ｐゴシック" charset="0"/>
              </a:defRPr>
            </a:lvl6pPr>
            <a:lvl7pPr marL="2057400" algn="l" defTabSz="342900" rtl="0" eaLnBrk="1" latinLnBrk="0" hangingPunct="1">
              <a:defRPr kern="1200">
                <a:solidFill>
                  <a:schemeClr val="tx1"/>
                </a:solidFill>
                <a:latin typeface="Arial" charset="0"/>
                <a:ea typeface="ＭＳ Ｐゴシック" charset="0"/>
                <a:cs typeface="ＭＳ Ｐゴシック" charset="0"/>
              </a:defRPr>
            </a:lvl7pPr>
            <a:lvl8pPr marL="2400300" algn="l" defTabSz="342900" rtl="0" eaLnBrk="1" latinLnBrk="0" hangingPunct="1">
              <a:defRPr kern="1200">
                <a:solidFill>
                  <a:schemeClr val="tx1"/>
                </a:solidFill>
                <a:latin typeface="Arial" charset="0"/>
                <a:ea typeface="ＭＳ Ｐゴシック" charset="0"/>
                <a:cs typeface="ＭＳ Ｐゴシック" charset="0"/>
              </a:defRPr>
            </a:lvl8pPr>
            <a:lvl9pPr marL="2743200" algn="l" defTabSz="342900" rtl="0" eaLnBrk="1" latinLnBrk="0" hangingPunct="1">
              <a:defRPr kern="1200">
                <a:solidFill>
                  <a:schemeClr val="tx1"/>
                </a:solidFill>
                <a:latin typeface="Arial" charset="0"/>
                <a:ea typeface="ＭＳ Ｐゴシック" charset="0"/>
                <a:cs typeface="ＭＳ Ｐゴシック" charset="0"/>
              </a:defRPr>
            </a:lvl9pPr>
          </a:lstStyle>
          <a:p>
            <a:pPr defTabSz="457178"/>
            <a:r>
              <a:rPr lang="en-US" sz="1600" b="1">
                <a:latin typeface="Arial" panose="020B0604020202020204" pitchFamily="34" charset="0"/>
                <a:cs typeface="Arial" panose="020B0604020202020204" pitchFamily="34" charset="0"/>
              </a:rPr>
              <a:t>2. Addressing gender segregations in the labour market to build sustainable careers</a:t>
            </a:r>
          </a:p>
        </p:txBody>
      </p:sp>
      <p:sp>
        <p:nvSpPr>
          <p:cNvPr id="13" name="TextBox 12">
            <a:extLst>
              <a:ext uri="{FF2B5EF4-FFF2-40B4-BE49-F238E27FC236}">
                <a16:creationId xmlns:a16="http://schemas.microsoft.com/office/drawing/2014/main" id="{98617A9B-CEE1-2385-B70B-87A0CBEDA41A}"/>
              </a:ext>
            </a:extLst>
          </p:cNvPr>
          <p:cNvSpPr txBox="1"/>
          <p:nvPr/>
        </p:nvSpPr>
        <p:spPr>
          <a:xfrm>
            <a:off x="6330012" y="4719687"/>
            <a:ext cx="2343891" cy="738664"/>
          </a:xfrm>
          <a:prstGeom prst="rect">
            <a:avLst/>
          </a:prstGeom>
          <a:noFill/>
        </p:spPr>
        <p:txBody>
          <a:bodyPr wrap="square" lIns="0" tIns="0" rIns="0" bIns="0">
            <a:spAutoFit/>
          </a:bodyPr>
          <a:lstStyle>
            <a:defPPr>
              <a:defRPr lang="en-US"/>
            </a:defPPr>
            <a:lvl1pPr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429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6858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287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3716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714500" algn="l" defTabSz="342900" rtl="0" eaLnBrk="1" latinLnBrk="0" hangingPunct="1">
              <a:defRPr kern="1200">
                <a:solidFill>
                  <a:schemeClr val="tx1"/>
                </a:solidFill>
                <a:latin typeface="Arial" charset="0"/>
                <a:ea typeface="ＭＳ Ｐゴシック" charset="0"/>
                <a:cs typeface="ＭＳ Ｐゴシック" charset="0"/>
              </a:defRPr>
            </a:lvl6pPr>
            <a:lvl7pPr marL="2057400" algn="l" defTabSz="342900" rtl="0" eaLnBrk="1" latinLnBrk="0" hangingPunct="1">
              <a:defRPr kern="1200">
                <a:solidFill>
                  <a:schemeClr val="tx1"/>
                </a:solidFill>
                <a:latin typeface="Arial" charset="0"/>
                <a:ea typeface="ＭＳ Ｐゴシック" charset="0"/>
                <a:cs typeface="ＭＳ Ｐゴシック" charset="0"/>
              </a:defRPr>
            </a:lvl7pPr>
            <a:lvl8pPr marL="2400300" algn="l" defTabSz="342900" rtl="0" eaLnBrk="1" latinLnBrk="0" hangingPunct="1">
              <a:defRPr kern="1200">
                <a:solidFill>
                  <a:schemeClr val="tx1"/>
                </a:solidFill>
                <a:latin typeface="Arial" charset="0"/>
                <a:ea typeface="ＭＳ Ｐゴシック" charset="0"/>
                <a:cs typeface="ＭＳ Ｐゴシック" charset="0"/>
              </a:defRPr>
            </a:lvl8pPr>
            <a:lvl9pPr marL="2743200" algn="l" defTabSz="342900" rtl="0" eaLnBrk="1" latinLnBrk="0" hangingPunct="1">
              <a:defRPr kern="1200">
                <a:solidFill>
                  <a:schemeClr val="tx1"/>
                </a:solidFill>
                <a:latin typeface="Arial" charset="0"/>
                <a:ea typeface="ＭＳ Ｐゴシック" charset="0"/>
                <a:cs typeface="ＭＳ Ｐゴシック" charset="0"/>
              </a:defRPr>
            </a:lvl9pPr>
          </a:lstStyle>
          <a:p>
            <a:pPr defTabSz="457178"/>
            <a:r>
              <a:rPr lang="en-US" sz="1600" b="1">
                <a:latin typeface="Arial" panose="020B0604020202020204" pitchFamily="34" charset="0"/>
                <a:cs typeface="Arial" panose="020B0604020202020204" pitchFamily="34" charset="0"/>
              </a:rPr>
              <a:t>3. Building alignment in work and care regimes that work for everyone</a:t>
            </a:r>
          </a:p>
        </p:txBody>
      </p:sp>
      <p:sp>
        <p:nvSpPr>
          <p:cNvPr id="14" name="TextBox 13">
            <a:extLst>
              <a:ext uri="{FF2B5EF4-FFF2-40B4-BE49-F238E27FC236}">
                <a16:creationId xmlns:a16="http://schemas.microsoft.com/office/drawing/2014/main" id="{059ED12C-ADD3-E1D1-3F29-D4E53A2959B7}"/>
              </a:ext>
            </a:extLst>
          </p:cNvPr>
          <p:cNvSpPr txBox="1"/>
          <p:nvPr/>
        </p:nvSpPr>
        <p:spPr>
          <a:xfrm>
            <a:off x="9154420" y="4713155"/>
            <a:ext cx="2398701" cy="738664"/>
          </a:xfrm>
          <a:prstGeom prst="rect">
            <a:avLst/>
          </a:prstGeom>
          <a:noFill/>
        </p:spPr>
        <p:txBody>
          <a:bodyPr wrap="square" lIns="0" tIns="0" rIns="0" bIns="0">
            <a:spAutoFit/>
          </a:bodyPr>
          <a:lstStyle>
            <a:defPPr>
              <a:defRPr lang="en-US"/>
            </a:defPPr>
            <a:lvl1pPr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429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6858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287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3716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714500" algn="l" defTabSz="342900" rtl="0" eaLnBrk="1" latinLnBrk="0" hangingPunct="1">
              <a:defRPr kern="1200">
                <a:solidFill>
                  <a:schemeClr val="tx1"/>
                </a:solidFill>
                <a:latin typeface="Arial" charset="0"/>
                <a:ea typeface="ＭＳ Ｐゴシック" charset="0"/>
                <a:cs typeface="ＭＳ Ｐゴシック" charset="0"/>
              </a:defRPr>
            </a:lvl6pPr>
            <a:lvl7pPr marL="2057400" algn="l" defTabSz="342900" rtl="0" eaLnBrk="1" latinLnBrk="0" hangingPunct="1">
              <a:defRPr kern="1200">
                <a:solidFill>
                  <a:schemeClr val="tx1"/>
                </a:solidFill>
                <a:latin typeface="Arial" charset="0"/>
                <a:ea typeface="ＭＳ Ｐゴシック" charset="0"/>
                <a:cs typeface="ＭＳ Ｐゴシック" charset="0"/>
              </a:defRPr>
            </a:lvl7pPr>
            <a:lvl8pPr marL="2400300" algn="l" defTabSz="342900" rtl="0" eaLnBrk="1" latinLnBrk="0" hangingPunct="1">
              <a:defRPr kern="1200">
                <a:solidFill>
                  <a:schemeClr val="tx1"/>
                </a:solidFill>
                <a:latin typeface="Arial" charset="0"/>
                <a:ea typeface="ＭＳ Ｐゴシック" charset="0"/>
                <a:cs typeface="ＭＳ Ｐゴシック" charset="0"/>
              </a:defRPr>
            </a:lvl8pPr>
            <a:lvl9pPr marL="2743200" algn="l" defTabSz="342900" rtl="0" eaLnBrk="1" latinLnBrk="0" hangingPunct="1">
              <a:defRPr kern="1200">
                <a:solidFill>
                  <a:schemeClr val="tx1"/>
                </a:solidFill>
                <a:latin typeface="Arial" charset="0"/>
                <a:ea typeface="ＭＳ Ｐゴシック" charset="0"/>
                <a:cs typeface="ＭＳ Ｐゴシック" charset="0"/>
              </a:defRPr>
            </a:lvl9pPr>
          </a:lstStyle>
          <a:p>
            <a:pPr defTabSz="457178"/>
            <a:r>
              <a:rPr lang="en-US" sz="1600" b="1">
                <a:latin typeface="Arial" panose="020B0604020202020204" pitchFamily="34" charset="0"/>
                <a:cs typeface="Arial" panose="020B0604020202020204" pitchFamily="34" charset="0"/>
              </a:rPr>
              <a:t>4. Motivating respectful, inclusive work cultures where all workers thrive</a:t>
            </a:r>
          </a:p>
        </p:txBody>
      </p:sp>
      <p:pic>
        <p:nvPicPr>
          <p:cNvPr id="15" name="Graphic 14">
            <a:extLst>
              <a:ext uri="{FF2B5EF4-FFF2-40B4-BE49-F238E27FC236}">
                <a16:creationId xmlns:a16="http://schemas.microsoft.com/office/drawing/2014/main" id="{BBECBF33-92E0-0164-09B4-2305C4DB80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8974" y="3930783"/>
            <a:ext cx="706473" cy="706472"/>
          </a:xfrm>
          <a:prstGeom prst="rect">
            <a:avLst/>
          </a:prstGeom>
        </p:spPr>
      </p:pic>
      <p:pic>
        <p:nvPicPr>
          <p:cNvPr id="16" name="Graphic 15" descr="Family with two children outline">
            <a:extLst>
              <a:ext uri="{FF2B5EF4-FFF2-40B4-BE49-F238E27FC236}">
                <a16:creationId xmlns:a16="http://schemas.microsoft.com/office/drawing/2014/main" id="{4CD5942F-8CE6-754A-09B5-098149F652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66272" y="3888061"/>
            <a:ext cx="894723" cy="894721"/>
          </a:xfrm>
          <a:prstGeom prst="rect">
            <a:avLst/>
          </a:prstGeom>
        </p:spPr>
      </p:pic>
      <p:pic>
        <p:nvPicPr>
          <p:cNvPr id="17" name="Shape2_20231121_021919">
            <a:extLst>
              <a:ext uri="{FF2B5EF4-FFF2-40B4-BE49-F238E27FC236}">
                <a16:creationId xmlns:a16="http://schemas.microsoft.com/office/drawing/2014/main" id="{6B597763-59CD-B1E2-E04A-7DBC6E9184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80794" y="4076151"/>
            <a:ext cx="574396" cy="574395"/>
          </a:xfrm>
          <a:prstGeom prst="rect">
            <a:avLst/>
          </a:prstGeom>
        </p:spPr>
      </p:pic>
      <p:pic>
        <p:nvPicPr>
          <p:cNvPr id="18" name="Graphic 17">
            <a:extLst>
              <a:ext uri="{FF2B5EF4-FFF2-40B4-BE49-F238E27FC236}">
                <a16:creationId xmlns:a16="http://schemas.microsoft.com/office/drawing/2014/main" id="{E6816D16-45F3-38AD-AC5D-C05484B517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3822" y="4076152"/>
            <a:ext cx="608124" cy="608123"/>
          </a:xfrm>
          <a:prstGeom prst="rect">
            <a:avLst/>
          </a:prstGeom>
        </p:spPr>
      </p:pic>
      <p:sp>
        <p:nvSpPr>
          <p:cNvPr id="19" name="TextBox 18">
            <a:extLst>
              <a:ext uri="{FF2B5EF4-FFF2-40B4-BE49-F238E27FC236}">
                <a16:creationId xmlns:a16="http://schemas.microsoft.com/office/drawing/2014/main" id="{4A5FAA2A-DB4C-31D6-406A-656DE8326387}"/>
              </a:ext>
            </a:extLst>
          </p:cNvPr>
          <p:cNvSpPr txBox="1"/>
          <p:nvPr/>
        </p:nvSpPr>
        <p:spPr>
          <a:xfrm>
            <a:off x="729734" y="4717751"/>
            <a:ext cx="2270927" cy="738664"/>
          </a:xfrm>
          <a:prstGeom prst="rect">
            <a:avLst/>
          </a:prstGeom>
          <a:noFill/>
        </p:spPr>
        <p:txBody>
          <a:bodyPr wrap="square" lIns="0" tIns="0" rIns="0" bIns="0">
            <a:spAutoFit/>
          </a:bodyPr>
          <a:lstStyle>
            <a:defPPr>
              <a:defRPr lang="en-US"/>
            </a:defPPr>
            <a:lvl1pPr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429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6858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287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371600" algn="l" defTabSz="3429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714500" algn="l" defTabSz="342900" rtl="0" eaLnBrk="1" latinLnBrk="0" hangingPunct="1">
              <a:defRPr kern="1200">
                <a:solidFill>
                  <a:schemeClr val="tx1"/>
                </a:solidFill>
                <a:latin typeface="Arial" charset="0"/>
                <a:ea typeface="ＭＳ Ｐゴシック" charset="0"/>
                <a:cs typeface="ＭＳ Ｐゴシック" charset="0"/>
              </a:defRPr>
            </a:lvl6pPr>
            <a:lvl7pPr marL="2057400" algn="l" defTabSz="342900" rtl="0" eaLnBrk="1" latinLnBrk="0" hangingPunct="1">
              <a:defRPr kern="1200">
                <a:solidFill>
                  <a:schemeClr val="tx1"/>
                </a:solidFill>
                <a:latin typeface="Arial" charset="0"/>
                <a:ea typeface="ＭＳ Ｐゴシック" charset="0"/>
                <a:cs typeface="ＭＳ Ｐゴシック" charset="0"/>
              </a:defRPr>
            </a:lvl7pPr>
            <a:lvl8pPr marL="2400300" algn="l" defTabSz="342900" rtl="0" eaLnBrk="1" latinLnBrk="0" hangingPunct="1">
              <a:defRPr kern="1200">
                <a:solidFill>
                  <a:schemeClr val="tx1"/>
                </a:solidFill>
                <a:latin typeface="Arial" charset="0"/>
                <a:ea typeface="ＭＳ Ｐゴシック" charset="0"/>
                <a:cs typeface="ＭＳ Ｐゴシック" charset="0"/>
              </a:defRPr>
            </a:lvl8pPr>
            <a:lvl9pPr marL="2743200" algn="l" defTabSz="342900" rtl="0" eaLnBrk="1" latinLnBrk="0" hangingPunct="1">
              <a:defRPr kern="1200">
                <a:solidFill>
                  <a:schemeClr val="tx1"/>
                </a:solidFill>
                <a:latin typeface="Arial" charset="0"/>
                <a:ea typeface="ＭＳ Ｐゴシック" charset="0"/>
                <a:cs typeface="ＭＳ Ｐゴシック" charset="0"/>
              </a:defRPr>
            </a:lvl9pPr>
          </a:lstStyle>
          <a:p>
            <a:pPr defTabSz="457178"/>
            <a:r>
              <a:rPr lang="en-US" sz="1600" b="1">
                <a:latin typeface="Arial" panose="020B0604020202020204" pitchFamily="34" charset="0"/>
                <a:cs typeface="Arial" panose="020B0604020202020204" pitchFamily="34" charset="0"/>
              </a:rPr>
              <a:t>1. Designing gender equality into the future of work</a:t>
            </a:r>
            <a:endParaRPr lang="en-AU" sz="1600" b="1">
              <a:latin typeface="Arial" panose="020B0604020202020204" pitchFamily="34" charset="0"/>
              <a:cs typeface="Arial" panose="020B0604020202020204" pitchFamily="34" charset="0"/>
            </a:endParaRPr>
          </a:p>
        </p:txBody>
      </p:sp>
      <p:pic>
        <p:nvPicPr>
          <p:cNvPr id="20" name="Graphic 4">
            <a:extLst>
              <a:ext uri="{FF2B5EF4-FFF2-40B4-BE49-F238E27FC236}">
                <a16:creationId xmlns:a16="http://schemas.microsoft.com/office/drawing/2014/main" id="{B51713B1-57F1-7A1D-7F01-D06FAA8A9065}"/>
              </a:ext>
              <a:ext uri="{C183D7F6-B498-43B3-948B-1728B52AA6E4}">
                <adec:decorative xmlns:adec="http://schemas.microsoft.com/office/drawing/2017/decorative" val="1"/>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56044" y="1685227"/>
            <a:ext cx="730544" cy="731135"/>
          </a:xfrm>
          <a:prstGeom prst="rect">
            <a:avLst/>
          </a:prstGeom>
        </p:spPr>
      </p:pic>
      <p:sp>
        <p:nvSpPr>
          <p:cNvPr id="21" name="TextBox 20">
            <a:extLst>
              <a:ext uri="{FF2B5EF4-FFF2-40B4-BE49-F238E27FC236}">
                <a16:creationId xmlns:a16="http://schemas.microsoft.com/office/drawing/2014/main" id="{701068CC-3ED0-FA83-09A8-0378F6A43920}"/>
              </a:ext>
            </a:extLst>
          </p:cNvPr>
          <p:cNvSpPr txBox="1"/>
          <p:nvPr/>
        </p:nvSpPr>
        <p:spPr>
          <a:xfrm>
            <a:off x="472664" y="3299096"/>
            <a:ext cx="4540025" cy="400110"/>
          </a:xfrm>
          <a:prstGeom prst="rect">
            <a:avLst/>
          </a:prstGeom>
          <a:noFill/>
        </p:spPr>
        <p:txBody>
          <a:bodyPr wrap="square" rtlCol="0">
            <a:spAutoFit/>
          </a:bodyPr>
          <a:lstStyle/>
          <a:p>
            <a:r>
              <a:rPr lang="en-US" sz="2000" b="1">
                <a:solidFill>
                  <a:schemeClr val="accent1"/>
                </a:solidFill>
              </a:rPr>
              <a:t>Our four research pillars:</a:t>
            </a:r>
            <a:endParaRPr lang="en-AU" sz="2000" b="1">
              <a:solidFill>
                <a:schemeClr val="accent1"/>
              </a:solidFill>
            </a:endParaRPr>
          </a:p>
        </p:txBody>
      </p:sp>
      <p:sp>
        <p:nvSpPr>
          <p:cNvPr id="22" name="TextBox 21">
            <a:extLst>
              <a:ext uri="{FF2B5EF4-FFF2-40B4-BE49-F238E27FC236}">
                <a16:creationId xmlns:a16="http://schemas.microsoft.com/office/drawing/2014/main" id="{EB972E69-A122-D89F-EC84-432D81CC8A66}"/>
              </a:ext>
            </a:extLst>
          </p:cNvPr>
          <p:cNvSpPr txBox="1"/>
          <p:nvPr/>
        </p:nvSpPr>
        <p:spPr>
          <a:xfrm>
            <a:off x="11074401" y="6413461"/>
            <a:ext cx="643743" cy="235898"/>
          </a:xfrm>
          <a:prstGeom prst="rect">
            <a:avLst/>
          </a:prstGeom>
          <a:noFill/>
        </p:spPr>
        <p:txBody>
          <a:bodyPr wrap="square" rtlCol="0">
            <a:spAutoFit/>
          </a:bodyPr>
          <a:lstStyle/>
          <a:p>
            <a:r>
              <a:rPr lang="en-US" sz="933">
                <a:solidFill>
                  <a:schemeClr val="tx1">
                    <a:lumMod val="85000"/>
                    <a:lumOff val="15000"/>
                  </a:schemeClr>
                </a:solidFill>
              </a:rPr>
              <a:t>Page 4</a:t>
            </a:r>
          </a:p>
        </p:txBody>
      </p:sp>
      <p:sp>
        <p:nvSpPr>
          <p:cNvPr id="23" name="TextBox 22">
            <a:extLst>
              <a:ext uri="{FF2B5EF4-FFF2-40B4-BE49-F238E27FC236}">
                <a16:creationId xmlns:a16="http://schemas.microsoft.com/office/drawing/2014/main" id="{2E8E9246-EED8-B41A-1516-E3DAE7B422DB}"/>
              </a:ext>
            </a:extLst>
          </p:cNvPr>
          <p:cNvSpPr txBox="1"/>
          <p:nvPr/>
        </p:nvSpPr>
        <p:spPr>
          <a:xfrm>
            <a:off x="256044" y="6211229"/>
            <a:ext cx="11619726" cy="400110"/>
          </a:xfrm>
          <a:prstGeom prst="rect">
            <a:avLst/>
          </a:prstGeom>
          <a:noFill/>
        </p:spPr>
        <p:txBody>
          <a:bodyPr wrap="square" rtlCol="0">
            <a:spAutoFit/>
          </a:bodyPr>
          <a:lstStyle/>
          <a:p>
            <a:pPr algn="ctr"/>
            <a:r>
              <a:rPr lang="en-AU" sz="2000" b="1">
                <a:solidFill>
                  <a:schemeClr val="accent1"/>
                </a:solidFill>
              </a:rPr>
              <a:t>We welcome conversations about collaborative research</a:t>
            </a:r>
          </a:p>
        </p:txBody>
      </p:sp>
    </p:spTree>
    <p:extLst>
      <p:ext uri="{BB962C8B-B14F-4D97-AF65-F5344CB8AC3E}">
        <p14:creationId xmlns:p14="http://schemas.microsoft.com/office/powerpoint/2010/main" val="325634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9DE8-7270-950B-AD49-09046A22792F}"/>
              </a:ext>
            </a:extLst>
          </p:cNvPr>
          <p:cNvSpPr>
            <a:spLocks noGrp="1"/>
          </p:cNvSpPr>
          <p:nvPr>
            <p:ph type="title"/>
          </p:nvPr>
        </p:nvSpPr>
        <p:spPr>
          <a:xfrm>
            <a:off x="609600" y="349638"/>
            <a:ext cx="10972800" cy="612000"/>
          </a:xfrm>
        </p:spPr>
        <p:txBody>
          <a:bodyPr/>
          <a:lstStyle/>
          <a:p>
            <a:r>
              <a:rPr lang="en-AU" sz="2800"/>
              <a:t>Some context: Why retail?</a:t>
            </a:r>
          </a:p>
        </p:txBody>
      </p:sp>
      <p:sp>
        <p:nvSpPr>
          <p:cNvPr id="5" name="TextBox 4">
            <a:extLst>
              <a:ext uri="{FF2B5EF4-FFF2-40B4-BE49-F238E27FC236}">
                <a16:creationId xmlns:a16="http://schemas.microsoft.com/office/drawing/2014/main" id="{80921720-E2C3-32FF-607B-D62D3C17B7FA}"/>
              </a:ext>
            </a:extLst>
          </p:cNvPr>
          <p:cNvSpPr txBox="1"/>
          <p:nvPr/>
        </p:nvSpPr>
        <p:spPr>
          <a:xfrm>
            <a:off x="1223726" y="961638"/>
            <a:ext cx="9669064" cy="6032421"/>
          </a:xfrm>
          <a:prstGeom prst="rect">
            <a:avLst/>
          </a:prstGeom>
          <a:noFill/>
        </p:spPr>
        <p:txBody>
          <a:bodyPr wrap="square">
            <a:spAutoFit/>
          </a:bodyPr>
          <a:lstStyle/>
          <a:p>
            <a:pPr algn="just"/>
            <a:r>
              <a:rPr lang="en-AU" sz="2000">
                <a:latin typeface="+mn-lt"/>
              </a:rPr>
              <a:t>The retail industry employs 9% of all Australian employees (ABS 2022a).</a:t>
            </a:r>
          </a:p>
          <a:p>
            <a:pPr algn="just"/>
            <a:endParaRPr lang="en-AU" sz="2000">
              <a:latin typeface="+mn-lt"/>
            </a:endParaRPr>
          </a:p>
          <a:p>
            <a:pPr algn="just"/>
            <a:r>
              <a:rPr lang="en-AU" sz="2000">
                <a:latin typeface="+mn-lt"/>
              </a:rPr>
              <a:t>Thirty-two per cent (32%) of all retail workers are employed casually (without entitlements) (ABS, 2023) </a:t>
            </a:r>
          </a:p>
          <a:p>
            <a:pPr algn="just"/>
            <a:endParaRPr lang="en-AU" sz="2000">
              <a:latin typeface="+mn-lt"/>
            </a:endParaRPr>
          </a:p>
          <a:p>
            <a:pPr algn="just"/>
            <a:r>
              <a:rPr lang="en-AU" sz="2000">
                <a:latin typeface="+mn-lt"/>
              </a:rPr>
              <a:t>Twenty-five per cent (25%) of </a:t>
            </a:r>
            <a:r>
              <a:rPr lang="en-US" sz="2000">
                <a:latin typeface="+mn-lt"/>
              </a:rPr>
              <a:t>retail employees are aged 15–19 years (ABS, 2021), making retail the second largest employer of young workers (ABS, 2022b).</a:t>
            </a:r>
            <a:endParaRPr lang="en-AU" sz="2000">
              <a:latin typeface="+mn-lt"/>
            </a:endParaRPr>
          </a:p>
          <a:p>
            <a:pPr algn="just"/>
            <a:endParaRPr lang="en-US" sz="2000">
              <a:latin typeface="+mn-lt"/>
            </a:endParaRPr>
          </a:p>
          <a:p>
            <a:pPr algn="just"/>
            <a:r>
              <a:rPr lang="en-US" sz="2000">
                <a:latin typeface="+mn-lt"/>
              </a:rPr>
              <a:t>Fifty-six per cent (56%) of retail employees are women (it’s the </a:t>
            </a:r>
            <a:r>
              <a:rPr lang="en-AU" sz="2000">
                <a:latin typeface="+mn-lt"/>
              </a:rPr>
              <a:t>3</a:t>
            </a:r>
            <a:r>
              <a:rPr lang="en-AU" sz="2000" baseline="30000">
                <a:latin typeface="+mn-lt"/>
              </a:rPr>
              <a:t>rd</a:t>
            </a:r>
            <a:r>
              <a:rPr lang="en-AU" sz="2000">
                <a:latin typeface="+mn-lt"/>
              </a:rPr>
              <a:t> most feminised industry in Australia (ABS, 2022c; ABS 2024). </a:t>
            </a:r>
          </a:p>
          <a:p>
            <a:pPr algn="just"/>
            <a:r>
              <a:rPr lang="en-AU" sz="2000">
                <a:latin typeface="+mn-lt"/>
              </a:rPr>
              <a:t> 	</a:t>
            </a:r>
          </a:p>
          <a:p>
            <a:pPr algn="just"/>
            <a:r>
              <a:rPr lang="en-AU" sz="2000">
                <a:latin typeface="+mn-lt"/>
              </a:rPr>
              <a:t>Forty-nine (49)% employed in retail are classified as sales assistants, salespersons or cashiers, with women comprising 78% per cent of these roles (ABS, 2023), </a:t>
            </a:r>
          </a:p>
          <a:p>
            <a:pPr algn="just"/>
            <a:endParaRPr lang="en-AU" sz="2000">
              <a:latin typeface="+mn-lt"/>
            </a:endParaRPr>
          </a:p>
          <a:p>
            <a:pPr algn="just"/>
            <a:r>
              <a:rPr lang="en-AU" sz="2000">
                <a:latin typeface="+mn-lt"/>
              </a:rPr>
              <a:t>Women make up (43.2%) of top earners and </a:t>
            </a:r>
            <a:r>
              <a:rPr lang="en-AU" sz="2000">
                <a:effectLst/>
                <a:latin typeface="+mn-lt"/>
                <a:ea typeface="Times New Roman" panose="02020603050405020304" pitchFamily="18" charset="0"/>
                <a:cs typeface="Aptos" panose="020B0004020202020204" pitchFamily="34" charset="0"/>
              </a:rPr>
              <a:t>49% </a:t>
            </a:r>
            <a:r>
              <a:rPr lang="en-AU" sz="2000">
                <a:latin typeface="+mn-lt"/>
              </a:rPr>
              <a:t>all </a:t>
            </a:r>
            <a:r>
              <a:rPr lang="en-AU" sz="2000">
                <a:effectLst/>
                <a:latin typeface="+mn-lt"/>
                <a:ea typeface="Times New Roman" panose="02020603050405020304" pitchFamily="18" charset="0"/>
                <a:cs typeface="Aptos" panose="020B0004020202020204" pitchFamily="34" charset="0"/>
              </a:rPr>
              <a:t>managers in retail (WGEA, 2023). </a:t>
            </a:r>
            <a:endParaRPr lang="en-AU" sz="2000">
              <a:latin typeface="+mn-lt"/>
            </a:endParaRPr>
          </a:p>
          <a:p>
            <a:endParaRPr lang="en-AU" sz="2200">
              <a:latin typeface="+mn-lt"/>
            </a:endParaRPr>
          </a:p>
          <a:p>
            <a:endParaRPr lang="en-AU" sz="2200">
              <a:latin typeface="+mn-lt"/>
            </a:endParaRPr>
          </a:p>
          <a:p>
            <a:pPr lvl="1"/>
            <a:endParaRPr lang="en-AU" sz="2200">
              <a:latin typeface="+mn-lt"/>
            </a:endParaRPr>
          </a:p>
        </p:txBody>
      </p:sp>
      <p:pic>
        <p:nvPicPr>
          <p:cNvPr id="9" name="Graphic 8" descr="Group success outline">
            <a:extLst>
              <a:ext uri="{FF2B5EF4-FFF2-40B4-BE49-F238E27FC236}">
                <a16:creationId xmlns:a16="http://schemas.microsoft.com/office/drawing/2014/main" id="{73A20812-229B-CDB3-474D-7D9F845C0A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486" y="2469113"/>
            <a:ext cx="643369" cy="643369"/>
          </a:xfrm>
          <a:prstGeom prst="rect">
            <a:avLst/>
          </a:prstGeom>
        </p:spPr>
      </p:pic>
      <p:pic>
        <p:nvPicPr>
          <p:cNvPr id="11" name="Graphic 10" descr="Woman Shrugging outline">
            <a:extLst>
              <a:ext uri="{FF2B5EF4-FFF2-40B4-BE49-F238E27FC236}">
                <a16:creationId xmlns:a16="http://schemas.microsoft.com/office/drawing/2014/main" id="{7782585B-EE14-0008-8B32-42C31B8C51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734" y="3494070"/>
            <a:ext cx="612000" cy="612000"/>
          </a:xfrm>
          <a:prstGeom prst="rect">
            <a:avLst/>
          </a:prstGeom>
        </p:spPr>
      </p:pic>
      <p:pic>
        <p:nvPicPr>
          <p:cNvPr id="15" name="Graphic 14" descr="Briefcase outline">
            <a:extLst>
              <a:ext uri="{FF2B5EF4-FFF2-40B4-BE49-F238E27FC236}">
                <a16:creationId xmlns:a16="http://schemas.microsoft.com/office/drawing/2014/main" id="{26F09C95-9CB0-1679-C9FE-B8B20B47E4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8774" y="955044"/>
            <a:ext cx="530791" cy="530791"/>
          </a:xfrm>
          <a:prstGeom prst="rect">
            <a:avLst/>
          </a:prstGeom>
        </p:spPr>
      </p:pic>
      <p:pic>
        <p:nvPicPr>
          <p:cNvPr id="8" name="Graphic 7" descr="Stopwatch 75% outline">
            <a:extLst>
              <a:ext uri="{FF2B5EF4-FFF2-40B4-BE49-F238E27FC236}">
                <a16:creationId xmlns:a16="http://schemas.microsoft.com/office/drawing/2014/main" id="{093773AA-EDBF-8EB8-7751-552C10A65F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8774" y="1567044"/>
            <a:ext cx="604634" cy="604634"/>
          </a:xfrm>
          <a:prstGeom prst="rect">
            <a:avLst/>
          </a:prstGeom>
        </p:spPr>
      </p:pic>
      <p:pic>
        <p:nvPicPr>
          <p:cNvPr id="4" name="Graphic 3" descr="Register outline">
            <a:extLst>
              <a:ext uri="{FF2B5EF4-FFF2-40B4-BE49-F238E27FC236}">
                <a16:creationId xmlns:a16="http://schemas.microsoft.com/office/drawing/2014/main" id="{9439E699-D8DB-8804-F6E8-E736860EF6B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2648" y="4411863"/>
            <a:ext cx="530791" cy="530791"/>
          </a:xfrm>
          <a:prstGeom prst="rect">
            <a:avLst/>
          </a:prstGeom>
        </p:spPr>
      </p:pic>
      <p:pic>
        <p:nvPicPr>
          <p:cNvPr id="10" name="Graphic 9" descr="Money outline">
            <a:extLst>
              <a:ext uri="{FF2B5EF4-FFF2-40B4-BE49-F238E27FC236}">
                <a16:creationId xmlns:a16="http://schemas.microsoft.com/office/drawing/2014/main" id="{F145343D-98DE-901E-B34B-C05B1F79A47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9104" y="5154465"/>
            <a:ext cx="612000" cy="612000"/>
          </a:xfrm>
          <a:prstGeom prst="rect">
            <a:avLst/>
          </a:prstGeom>
        </p:spPr>
      </p:pic>
    </p:spTree>
    <p:extLst>
      <p:ext uri="{BB962C8B-B14F-4D97-AF65-F5344CB8AC3E}">
        <p14:creationId xmlns:p14="http://schemas.microsoft.com/office/powerpoint/2010/main" val="53935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BD1AE7-0963-C6C2-9F44-1E57D1BE924B}"/>
              </a:ext>
            </a:extLst>
          </p:cNvPr>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667" imgH="666" progId="TCLayout.ActiveDocument.1">
                  <p:embed/>
                </p:oleObj>
              </mc:Choice>
              <mc:Fallback>
                <p:oleObj name="think-cell Slide" r:id="rId4" imgW="667" imgH="666" progId="TCLayout.ActiveDocument.1">
                  <p:embed/>
                  <p:pic>
                    <p:nvPicPr>
                      <p:cNvPr id="9" name="Object 8" hidden="1">
                        <a:extLst>
                          <a:ext uri="{FF2B5EF4-FFF2-40B4-BE49-F238E27FC236}">
                            <a16:creationId xmlns:a16="http://schemas.microsoft.com/office/drawing/2014/main" id="{3FBD1AE7-0963-C6C2-9F44-1E57D1BE924B}"/>
                          </a:ext>
                        </a:extLst>
                      </p:cNvPr>
                      <p:cNvPicPr/>
                      <p:nvPr/>
                    </p:nvPicPr>
                    <p:blipFill>
                      <a:blip r:embed="rId5"/>
                      <a:stretch>
                        <a:fillRect/>
                      </a:stretch>
                    </p:blipFill>
                    <p:spPr>
                      <a:xfrm>
                        <a:off x="1525192" y="858442"/>
                        <a:ext cx="1191" cy="1191"/>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32DE763-B594-F386-A56B-8F38E3B1D8D0}"/>
              </a:ext>
            </a:extLst>
          </p:cNvPr>
          <p:cNvSpPr>
            <a:spLocks noGrp="1"/>
          </p:cNvSpPr>
          <p:nvPr>
            <p:ph type="title"/>
          </p:nvPr>
        </p:nvSpPr>
        <p:spPr>
          <a:xfrm>
            <a:off x="5390147" y="574889"/>
            <a:ext cx="6040425" cy="612775"/>
          </a:xfrm>
        </p:spPr>
        <p:txBody>
          <a:bodyPr vert="horz"/>
          <a:lstStyle/>
          <a:p>
            <a:pPr algn="ctr"/>
            <a:r>
              <a:rPr lang="en-US" sz="2800">
                <a:latin typeface="Arial" panose="020B0604020202020204" pitchFamily="34" charset="0"/>
                <a:cs typeface="Arial" panose="020B0604020202020204" pitchFamily="34" charset="0"/>
              </a:rPr>
              <a:t>“Just another day in retail” </a:t>
            </a:r>
            <a:br>
              <a:rPr lang="en-US" sz="2800">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report available here:</a:t>
            </a:r>
          </a:p>
        </p:txBody>
      </p:sp>
      <p:pic>
        <p:nvPicPr>
          <p:cNvPr id="10" name="Graphic 9" descr="Downward trend graph outline">
            <a:extLst>
              <a:ext uri="{FF2B5EF4-FFF2-40B4-BE49-F238E27FC236}">
                <a16:creationId xmlns:a16="http://schemas.microsoft.com/office/drawing/2014/main" id="{A09868CC-B058-513D-552C-7E250B6F6C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90285" y="1018901"/>
            <a:ext cx="611509" cy="611509"/>
          </a:xfrm>
          <a:prstGeom prst="rect">
            <a:avLst/>
          </a:prstGeom>
        </p:spPr>
      </p:pic>
      <p:pic>
        <p:nvPicPr>
          <p:cNvPr id="2" name="Picture 1">
            <a:extLst>
              <a:ext uri="{FF2B5EF4-FFF2-40B4-BE49-F238E27FC236}">
                <a16:creationId xmlns:a16="http://schemas.microsoft.com/office/drawing/2014/main" id="{5AD4EE2E-CA54-BAD3-F404-90B7C7458778}"/>
              </a:ext>
            </a:extLst>
          </p:cNvPr>
          <p:cNvPicPr>
            <a:picLocks noChangeAspect="1"/>
          </p:cNvPicPr>
          <p:nvPr/>
        </p:nvPicPr>
        <p:blipFill>
          <a:blip r:embed="rId8"/>
          <a:stretch>
            <a:fillRect/>
          </a:stretch>
        </p:blipFill>
        <p:spPr>
          <a:xfrm>
            <a:off x="1322056" y="881276"/>
            <a:ext cx="3712465" cy="4964808"/>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AFB53F28-16D4-A97C-5C6A-CA3FFE49F355}"/>
              </a:ext>
            </a:extLst>
          </p:cNvPr>
          <p:cNvPicPr>
            <a:picLocks noChangeAspect="1"/>
          </p:cNvPicPr>
          <p:nvPr/>
        </p:nvPicPr>
        <p:blipFill>
          <a:blip r:embed="rId9"/>
          <a:stretch>
            <a:fillRect/>
          </a:stretch>
        </p:blipFill>
        <p:spPr>
          <a:xfrm>
            <a:off x="6746495" y="1780490"/>
            <a:ext cx="3562280" cy="3562280"/>
          </a:xfrm>
          <a:prstGeom prst="rect">
            <a:avLst/>
          </a:prstGeom>
        </p:spPr>
      </p:pic>
      <p:sp>
        <p:nvSpPr>
          <p:cNvPr id="4" name="TextBox 3">
            <a:extLst>
              <a:ext uri="{FF2B5EF4-FFF2-40B4-BE49-F238E27FC236}">
                <a16:creationId xmlns:a16="http://schemas.microsoft.com/office/drawing/2014/main" id="{9BE22FF2-B271-2967-ECB5-3DA2E5D98DBE}"/>
              </a:ext>
            </a:extLst>
          </p:cNvPr>
          <p:cNvSpPr txBox="1"/>
          <p:nvPr/>
        </p:nvSpPr>
        <p:spPr>
          <a:xfrm>
            <a:off x="6554806" y="5786782"/>
            <a:ext cx="4158112" cy="307777"/>
          </a:xfrm>
          <a:prstGeom prst="rect">
            <a:avLst/>
          </a:prstGeom>
          <a:noFill/>
        </p:spPr>
        <p:txBody>
          <a:bodyPr wrap="square" rtlCol="0">
            <a:spAutoFit/>
          </a:bodyPr>
          <a:lstStyle/>
          <a:p>
            <a:pPr algn="ctr"/>
            <a:r>
              <a:rPr lang="en-AU" sz="1400">
                <a:effectLst/>
                <a:latin typeface="Arial" panose="020B0604020202020204" pitchFamily="34" charset="0"/>
                <a:ea typeface="Aptos" panose="020B0004020202020204" pitchFamily="34" charset="0"/>
                <a:cs typeface="Arial" panose="020B0604020202020204" pitchFamily="34" charset="0"/>
              </a:rPr>
              <a:t>Suggested citation: Cooper et al (2024)</a:t>
            </a:r>
            <a:endParaRPr lang="en-AU"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23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4FEC-9913-3002-CA9B-44A027257E15}"/>
              </a:ext>
              <a:ext uri="{C183D7F6-B498-43B3-948B-1728B52AA6E4}">
                <adec:decorative xmlns:adec="http://schemas.microsoft.com/office/drawing/2017/decorative" val="0"/>
              </a:ext>
            </a:extLst>
          </p:cNvPr>
          <p:cNvSpPr txBox="1">
            <a:spLocks/>
          </p:cNvSpPr>
          <p:nvPr/>
        </p:nvSpPr>
        <p:spPr>
          <a:xfrm>
            <a:off x="688369" y="208641"/>
            <a:ext cx="11345135" cy="427532"/>
          </a:xfrm>
          <a:prstGeom prst="rect">
            <a:avLst/>
          </a:prstGeom>
        </p:spPr>
        <p:txBody>
          <a:bodyPr vert="horz" wrap="square" lIns="0" tIns="16933" rIns="0" bIns="0" rtlCol="0">
            <a:spAutoFit/>
          </a:bodyPr>
          <a:lstStyle>
            <a:lvl1pPr>
              <a:defRPr>
                <a:solidFill>
                  <a:schemeClr val="accent1"/>
                </a:solidFill>
                <a:latin typeface="Times" pitchFamily="2" charset="0"/>
                <a:ea typeface="+mj-ea"/>
                <a:cs typeface="+mj-cs"/>
              </a:defRPr>
            </a:lvl1pPr>
          </a:lstStyle>
          <a:p>
            <a:pPr marL="16933" marR="6773">
              <a:spcBef>
                <a:spcPts val="133"/>
              </a:spcBef>
            </a:pPr>
            <a:r>
              <a:rPr lang="en-AU" sz="2667" dirty="0">
                <a:latin typeface="+mn-lt"/>
                <a:cs typeface="Times" panose="02020603050405020304" pitchFamily="18" charset="0"/>
              </a:rPr>
              <a:t>Report media engagement and impact: Hit a nerve</a:t>
            </a:r>
            <a:endParaRPr lang="en-AU" sz="2667" spc="-13" dirty="0">
              <a:latin typeface="+mn-lt"/>
              <a:cs typeface="Times" panose="02020603050405020304" pitchFamily="18" charset="0"/>
            </a:endParaRPr>
          </a:p>
        </p:txBody>
      </p:sp>
      <p:pic>
        <p:nvPicPr>
          <p:cNvPr id="7" name="Picture 6" descr="A screenshot of a social media post&#10;&#10;Description automatically generated">
            <a:extLst>
              <a:ext uri="{FF2B5EF4-FFF2-40B4-BE49-F238E27FC236}">
                <a16:creationId xmlns:a16="http://schemas.microsoft.com/office/drawing/2014/main" id="{FE4885CB-ECC6-75C0-C3FF-F25AA634C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0264" y="2956130"/>
            <a:ext cx="7734808" cy="3247837"/>
          </a:xfrm>
          <a:prstGeom prst="rect">
            <a:avLst/>
          </a:prstGeom>
        </p:spPr>
      </p:pic>
      <p:sp>
        <p:nvSpPr>
          <p:cNvPr id="10" name="TextBox 9">
            <a:extLst>
              <a:ext uri="{FF2B5EF4-FFF2-40B4-BE49-F238E27FC236}">
                <a16:creationId xmlns:a16="http://schemas.microsoft.com/office/drawing/2014/main" id="{CA77F1B7-706E-DE64-5F82-73634DC3D5D3}"/>
              </a:ext>
            </a:extLst>
          </p:cNvPr>
          <p:cNvSpPr txBox="1"/>
          <p:nvPr/>
        </p:nvSpPr>
        <p:spPr>
          <a:xfrm>
            <a:off x="11074400" y="6413461"/>
            <a:ext cx="711200" cy="235898"/>
          </a:xfrm>
          <a:prstGeom prst="rect">
            <a:avLst/>
          </a:prstGeom>
          <a:noFill/>
        </p:spPr>
        <p:txBody>
          <a:bodyPr wrap="square" rtlCol="0">
            <a:spAutoFit/>
          </a:bodyPr>
          <a:lstStyle/>
          <a:p>
            <a:r>
              <a:rPr lang="en-US" sz="933">
                <a:solidFill>
                  <a:schemeClr val="tx1">
                    <a:lumMod val="85000"/>
                    <a:lumOff val="15000"/>
                  </a:schemeClr>
                </a:solidFill>
              </a:rPr>
              <a:t>Page 18</a:t>
            </a:r>
          </a:p>
        </p:txBody>
      </p:sp>
      <p:graphicFrame>
        <p:nvGraphicFramePr>
          <p:cNvPr id="14" name="Table 13">
            <a:extLst>
              <a:ext uri="{FF2B5EF4-FFF2-40B4-BE49-F238E27FC236}">
                <a16:creationId xmlns:a16="http://schemas.microsoft.com/office/drawing/2014/main" id="{8FD1D682-F0F2-70DB-1302-4C66043C4E53}"/>
              </a:ext>
            </a:extLst>
          </p:cNvPr>
          <p:cNvGraphicFramePr>
            <a:graphicFrameLocks noGrp="1"/>
          </p:cNvGraphicFramePr>
          <p:nvPr>
            <p:extLst>
              <p:ext uri="{D42A27DB-BD31-4B8C-83A1-F6EECF244321}">
                <p14:modId xmlns:p14="http://schemas.microsoft.com/office/powerpoint/2010/main" val="1268215795"/>
              </p:ext>
            </p:extLst>
          </p:nvPr>
        </p:nvGraphicFramePr>
        <p:xfrm>
          <a:off x="142122" y="1156771"/>
          <a:ext cx="2813929" cy="4416306"/>
        </p:xfrm>
        <a:graphic>
          <a:graphicData uri="http://schemas.openxmlformats.org/drawingml/2006/table">
            <a:tbl>
              <a:tblPr firstRow="1" bandRow="1">
                <a:tableStyleId>{5940675A-B579-460E-94D1-54222C63F5DA}</a:tableStyleId>
              </a:tblPr>
              <a:tblGrid>
                <a:gridCol w="2813929">
                  <a:extLst>
                    <a:ext uri="{9D8B030D-6E8A-4147-A177-3AD203B41FA5}">
                      <a16:colId xmlns:a16="http://schemas.microsoft.com/office/drawing/2014/main" val="441014331"/>
                    </a:ext>
                  </a:extLst>
                </a:gridCol>
              </a:tblGrid>
              <a:tr h="533776">
                <a:tc>
                  <a:txBody>
                    <a:bodyPr/>
                    <a:lstStyle/>
                    <a:p>
                      <a:pPr algn="ctr"/>
                      <a:endParaRPr lang="en-US" sz="1200" dirty="0"/>
                    </a:p>
                    <a:p>
                      <a:pPr algn="ctr"/>
                      <a:endParaRPr lang="en-AU" sz="1200" dirty="0"/>
                    </a:p>
                  </a:txBody>
                  <a:tcPr>
                    <a:lnL w="28575" cap="flat" cmpd="sng" algn="ctr">
                      <a:solidFill>
                        <a:srgbClr val="E64626"/>
                      </a:solidFill>
                      <a:prstDash val="solid"/>
                      <a:round/>
                      <a:headEnd type="none" w="med" len="med"/>
                      <a:tailEnd type="none" w="med" len="med"/>
                    </a:lnL>
                    <a:lnR w="28575" cap="flat" cmpd="sng" algn="ctr">
                      <a:solidFill>
                        <a:srgbClr val="E64626"/>
                      </a:solidFill>
                      <a:prstDash val="solid"/>
                      <a:round/>
                      <a:headEnd type="none" w="med" len="med"/>
                      <a:tailEnd type="none" w="med" len="med"/>
                    </a:lnR>
                    <a:lnT w="28575" cap="flat" cmpd="sng" algn="ctr">
                      <a:solidFill>
                        <a:srgbClr val="E64626"/>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56117750"/>
                  </a:ext>
                </a:extLst>
              </a:tr>
              <a:tr h="684417">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3600" b="1" dirty="0">
                          <a:solidFill>
                            <a:srgbClr val="414141"/>
                          </a:solidFill>
                        </a:rPr>
                        <a:t>457</a:t>
                      </a:r>
                      <a:endParaRPr lang="en-AU" sz="3200" dirty="0"/>
                    </a:p>
                  </a:txBody>
                  <a:tcPr>
                    <a:lnL w="28575" cap="flat" cmpd="sng" algn="ctr">
                      <a:solidFill>
                        <a:srgbClr val="E64626"/>
                      </a:solidFill>
                      <a:prstDash val="solid"/>
                      <a:round/>
                      <a:headEnd type="none" w="med" len="med"/>
                      <a:tailEnd type="none" w="med" len="med"/>
                    </a:lnL>
                    <a:lnR w="28575" cap="flat" cmpd="sng" algn="ctr">
                      <a:solidFill>
                        <a:srgbClr val="E6462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0913525"/>
                  </a:ext>
                </a:extLst>
              </a:tr>
              <a:tr h="533776">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total mentions</a:t>
                      </a:r>
                      <a:endParaRPr lang="en-AU" dirty="0"/>
                    </a:p>
                  </a:txBody>
                  <a:tcPr>
                    <a:lnL w="28575" cap="flat" cmpd="sng" algn="ctr">
                      <a:solidFill>
                        <a:srgbClr val="E64626"/>
                      </a:solidFill>
                      <a:prstDash val="solid"/>
                      <a:round/>
                      <a:headEnd type="none" w="med" len="med"/>
                      <a:tailEnd type="none" w="med" len="med"/>
                    </a:lnL>
                    <a:lnR w="28575" cap="flat" cmpd="sng" algn="ctr">
                      <a:solidFill>
                        <a:srgbClr val="E6462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2637908"/>
                  </a:ext>
                </a:extLst>
              </a:tr>
              <a:tr h="684417">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sz="3600" b="1" dirty="0">
                          <a:solidFill>
                            <a:srgbClr val="414141"/>
                          </a:solidFill>
                        </a:rPr>
                        <a:t>485k</a:t>
                      </a:r>
                      <a:endParaRPr lang="en-AU" sz="3200" dirty="0"/>
                    </a:p>
                  </a:txBody>
                  <a:tcPr>
                    <a:lnL w="28575" cap="flat" cmpd="sng" algn="ctr">
                      <a:solidFill>
                        <a:srgbClr val="E64626"/>
                      </a:solidFill>
                      <a:prstDash val="solid"/>
                      <a:round/>
                      <a:headEnd type="none" w="med" len="med"/>
                      <a:tailEnd type="none" w="med" len="med"/>
                    </a:lnL>
                    <a:lnR w="28575" cap="flat" cmpd="sng" algn="ctr">
                      <a:solidFill>
                        <a:srgbClr val="E6462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4589930"/>
                  </a:ext>
                </a:extLst>
              </a:tr>
              <a:tr h="537756">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estimated views</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AU" dirty="0"/>
                    </a:p>
                  </a:txBody>
                  <a:tcPr>
                    <a:lnL w="28575" cap="flat" cmpd="sng" algn="ctr">
                      <a:solidFill>
                        <a:srgbClr val="E64626"/>
                      </a:solidFill>
                      <a:prstDash val="solid"/>
                      <a:round/>
                      <a:headEnd type="none" w="med" len="med"/>
                      <a:tailEnd type="none" w="med" len="med"/>
                    </a:lnL>
                    <a:lnR w="28575" cap="flat" cmpd="sng" algn="ctr">
                      <a:solidFill>
                        <a:srgbClr val="E6462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0329396"/>
                  </a:ext>
                </a:extLst>
              </a:tr>
              <a:tr h="684417">
                <a:tc>
                  <a:txBody>
                    <a:bodyPr/>
                    <a:lstStyle/>
                    <a:p>
                      <a:pPr algn="ctr"/>
                      <a:r>
                        <a:rPr lang="en-US" sz="3600" b="1" dirty="0">
                          <a:solidFill>
                            <a:srgbClr val="414141"/>
                          </a:solidFill>
                        </a:rPr>
                        <a:t>412m</a:t>
                      </a:r>
                      <a:endParaRPr lang="en-AU" sz="3600" b="1" dirty="0">
                        <a:solidFill>
                          <a:srgbClr val="414141"/>
                        </a:solidFill>
                      </a:endParaRPr>
                    </a:p>
                  </a:txBody>
                  <a:tcPr>
                    <a:lnL w="28575" cap="flat" cmpd="sng" algn="ctr">
                      <a:solidFill>
                        <a:srgbClr val="E64626"/>
                      </a:solidFill>
                      <a:prstDash val="solid"/>
                      <a:round/>
                      <a:headEnd type="none" w="med" len="med"/>
                      <a:tailEnd type="none" w="med" len="med"/>
                    </a:lnL>
                    <a:lnR w="28575" cap="flat" cmpd="sng" algn="ctr">
                      <a:solidFill>
                        <a:srgbClr val="E6462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4334063"/>
                  </a:ext>
                </a:extLst>
              </a:tr>
              <a:tr h="757747">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US" dirty="0"/>
                        <a:t>total reach</a:t>
                      </a:r>
                    </a:p>
                    <a:p>
                      <a:pPr marL="0" marR="0" lvl="0" indent="0" algn="ctr" defTabSz="3429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342900" rtl="0" eaLnBrk="1" fontAlgn="auto" latinLnBrk="0" hangingPunct="1">
                        <a:lnSpc>
                          <a:spcPct val="100000"/>
                        </a:lnSpc>
                        <a:spcBef>
                          <a:spcPts val="0"/>
                        </a:spcBef>
                        <a:spcAft>
                          <a:spcPts val="0"/>
                        </a:spcAft>
                        <a:buClrTx/>
                        <a:buSzTx/>
                        <a:buFontTx/>
                        <a:buNone/>
                        <a:tabLst/>
                        <a:defRPr/>
                      </a:pPr>
                      <a:endParaRPr lang="en-AU" dirty="0"/>
                    </a:p>
                  </a:txBody>
                  <a:tcPr>
                    <a:lnL w="28575" cap="flat" cmpd="sng" algn="ctr">
                      <a:solidFill>
                        <a:srgbClr val="E64626"/>
                      </a:solidFill>
                      <a:prstDash val="solid"/>
                      <a:round/>
                      <a:headEnd type="none" w="med" len="med"/>
                      <a:tailEnd type="none" w="med" len="med"/>
                    </a:lnL>
                    <a:lnR w="28575" cap="flat" cmpd="sng" algn="ctr">
                      <a:solidFill>
                        <a:srgbClr val="E64626"/>
                      </a:solidFill>
                      <a:prstDash val="solid"/>
                      <a:round/>
                      <a:headEnd type="none" w="med" len="med"/>
                      <a:tailEnd type="none" w="med" len="med"/>
                    </a:lnR>
                    <a:lnT w="12700" cmpd="sng">
                      <a:noFill/>
                    </a:lnT>
                    <a:lnB w="28575" cap="flat" cmpd="sng" algn="ctr">
                      <a:solidFill>
                        <a:srgbClr val="E6462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1592806"/>
                  </a:ext>
                </a:extLst>
              </a:tr>
            </a:tbl>
          </a:graphicData>
        </a:graphic>
      </p:graphicFrame>
      <p:sp>
        <p:nvSpPr>
          <p:cNvPr id="16" name="TextBox 15">
            <a:extLst>
              <a:ext uri="{FF2B5EF4-FFF2-40B4-BE49-F238E27FC236}">
                <a16:creationId xmlns:a16="http://schemas.microsoft.com/office/drawing/2014/main" id="{266D0A3A-861A-6863-5710-D93193E1233B}"/>
              </a:ext>
            </a:extLst>
          </p:cNvPr>
          <p:cNvSpPr txBox="1"/>
          <p:nvPr/>
        </p:nvSpPr>
        <p:spPr>
          <a:xfrm rot="5400000">
            <a:off x="2192917" y="4780526"/>
            <a:ext cx="2128266" cy="369332"/>
          </a:xfrm>
          <a:prstGeom prst="rect">
            <a:avLst/>
          </a:prstGeom>
          <a:noFill/>
        </p:spPr>
        <p:txBody>
          <a:bodyPr wrap="square">
            <a:spAutoFit/>
          </a:bodyPr>
          <a:lstStyle/>
          <a:p>
            <a:pPr algn="ctr"/>
            <a:r>
              <a:rPr lang="en-US" sz="1800" b="1" dirty="0">
                <a:solidFill>
                  <a:srgbClr val="E64626"/>
                </a:solidFill>
              </a:rPr>
              <a:t>Jun 5 – Jun 18</a:t>
            </a:r>
          </a:p>
        </p:txBody>
      </p:sp>
      <p:grpSp>
        <p:nvGrpSpPr>
          <p:cNvPr id="23" name="Group 22">
            <a:extLst>
              <a:ext uri="{FF2B5EF4-FFF2-40B4-BE49-F238E27FC236}">
                <a16:creationId xmlns:a16="http://schemas.microsoft.com/office/drawing/2014/main" id="{53C983AF-03DE-DB0F-D277-1DF9A617AF3C}"/>
              </a:ext>
            </a:extLst>
          </p:cNvPr>
          <p:cNvGrpSpPr/>
          <p:nvPr/>
        </p:nvGrpSpPr>
        <p:grpSpPr>
          <a:xfrm>
            <a:off x="5057140" y="1478802"/>
            <a:ext cx="6684264" cy="1477328"/>
            <a:chOff x="4745736" y="1261871"/>
            <a:chExt cx="6684264" cy="1477328"/>
          </a:xfrm>
        </p:grpSpPr>
        <p:sp>
          <p:nvSpPr>
            <p:cNvPr id="17" name="TextBox 16">
              <a:extLst>
                <a:ext uri="{FF2B5EF4-FFF2-40B4-BE49-F238E27FC236}">
                  <a16:creationId xmlns:a16="http://schemas.microsoft.com/office/drawing/2014/main" id="{DA962101-31C2-77EC-83BF-1201BFA88C38}"/>
                </a:ext>
              </a:extLst>
            </p:cNvPr>
            <p:cNvSpPr txBox="1"/>
            <p:nvPr/>
          </p:nvSpPr>
          <p:spPr>
            <a:xfrm>
              <a:off x="4745736" y="1261871"/>
              <a:ext cx="1280160" cy="1477328"/>
            </a:xfrm>
            <a:prstGeom prst="rect">
              <a:avLst/>
            </a:prstGeom>
            <a:noFill/>
            <a:ln>
              <a:solidFill>
                <a:schemeClr val="bg1">
                  <a:lumMod val="75000"/>
                </a:schemeClr>
              </a:solidFill>
            </a:ln>
          </p:spPr>
          <p:txBody>
            <a:bodyPr wrap="square" rtlCol="0">
              <a:spAutoFit/>
            </a:bodyPr>
            <a:lstStyle/>
            <a:p>
              <a:r>
                <a:rPr lang="en-US" sz="1400" b="1" dirty="0"/>
                <a:t>Online</a:t>
              </a:r>
              <a:r>
                <a:rPr lang="en-US" b="1" dirty="0"/>
                <a:t> </a:t>
              </a:r>
            </a:p>
            <a:p>
              <a:pPr algn="ctr"/>
              <a:endParaRPr lang="en-US" sz="1100" dirty="0"/>
            </a:p>
            <a:p>
              <a:pPr algn="ctr"/>
              <a:r>
                <a:rPr lang="en-US" sz="2800" b="1" dirty="0"/>
                <a:t>29 </a:t>
              </a:r>
              <a:endParaRPr lang="en-US" dirty="0"/>
            </a:p>
            <a:p>
              <a:pPr algn="ctr"/>
              <a:r>
                <a:rPr lang="en-US" sz="1200" dirty="0"/>
                <a:t>mentions</a:t>
              </a:r>
              <a:endParaRPr lang="en-US" dirty="0"/>
            </a:p>
            <a:p>
              <a:endParaRPr lang="en-AU" dirty="0"/>
            </a:p>
          </p:txBody>
        </p:sp>
        <p:sp>
          <p:nvSpPr>
            <p:cNvPr id="18" name="TextBox 17">
              <a:extLst>
                <a:ext uri="{FF2B5EF4-FFF2-40B4-BE49-F238E27FC236}">
                  <a16:creationId xmlns:a16="http://schemas.microsoft.com/office/drawing/2014/main" id="{25ECC828-433B-6DD4-7A56-A35D211C29B2}"/>
                </a:ext>
              </a:extLst>
            </p:cNvPr>
            <p:cNvSpPr txBox="1"/>
            <p:nvPr/>
          </p:nvSpPr>
          <p:spPr>
            <a:xfrm>
              <a:off x="6096000" y="1261871"/>
              <a:ext cx="1280160" cy="1477328"/>
            </a:xfrm>
            <a:prstGeom prst="rect">
              <a:avLst/>
            </a:prstGeom>
            <a:noFill/>
            <a:ln>
              <a:solidFill>
                <a:schemeClr val="bg1">
                  <a:lumMod val="75000"/>
                </a:schemeClr>
              </a:solidFill>
            </a:ln>
          </p:spPr>
          <p:txBody>
            <a:bodyPr wrap="square" rtlCol="0">
              <a:spAutoFit/>
            </a:bodyPr>
            <a:lstStyle/>
            <a:p>
              <a:r>
                <a:rPr lang="en-US" sz="1400" b="1" dirty="0"/>
                <a:t>Radio</a:t>
              </a:r>
              <a:r>
                <a:rPr lang="en-US" b="1" dirty="0"/>
                <a:t> </a:t>
              </a:r>
            </a:p>
            <a:p>
              <a:pPr algn="ctr"/>
              <a:endParaRPr lang="en-US" sz="1100" dirty="0"/>
            </a:p>
            <a:p>
              <a:pPr algn="ctr"/>
              <a:r>
                <a:rPr lang="en-US" sz="2800" b="1" dirty="0"/>
                <a:t>310 </a:t>
              </a:r>
              <a:endParaRPr lang="en-US" dirty="0"/>
            </a:p>
            <a:p>
              <a:pPr algn="ctr"/>
              <a:r>
                <a:rPr lang="en-US" sz="1200" dirty="0"/>
                <a:t>mentions</a:t>
              </a:r>
              <a:endParaRPr lang="en-US" dirty="0"/>
            </a:p>
            <a:p>
              <a:endParaRPr lang="en-AU" dirty="0"/>
            </a:p>
          </p:txBody>
        </p:sp>
        <p:sp>
          <p:nvSpPr>
            <p:cNvPr id="20" name="TextBox 19">
              <a:extLst>
                <a:ext uri="{FF2B5EF4-FFF2-40B4-BE49-F238E27FC236}">
                  <a16:creationId xmlns:a16="http://schemas.microsoft.com/office/drawing/2014/main" id="{E9628246-09AA-6944-5D39-C39491877B01}"/>
                </a:ext>
              </a:extLst>
            </p:cNvPr>
            <p:cNvSpPr txBox="1"/>
            <p:nvPr/>
          </p:nvSpPr>
          <p:spPr>
            <a:xfrm>
              <a:off x="7446264" y="1261871"/>
              <a:ext cx="1280160" cy="1477328"/>
            </a:xfrm>
            <a:prstGeom prst="rect">
              <a:avLst/>
            </a:prstGeom>
            <a:noFill/>
            <a:ln>
              <a:solidFill>
                <a:schemeClr val="bg1">
                  <a:lumMod val="75000"/>
                </a:schemeClr>
              </a:solidFill>
            </a:ln>
          </p:spPr>
          <p:txBody>
            <a:bodyPr wrap="square" rtlCol="0">
              <a:spAutoFit/>
            </a:bodyPr>
            <a:lstStyle/>
            <a:p>
              <a:r>
                <a:rPr lang="en-US" sz="1400" b="1" dirty="0"/>
                <a:t>TV</a:t>
              </a:r>
              <a:r>
                <a:rPr lang="en-US" b="1" dirty="0"/>
                <a:t> </a:t>
              </a:r>
            </a:p>
            <a:p>
              <a:pPr algn="ctr"/>
              <a:endParaRPr lang="en-US" sz="1100" dirty="0"/>
            </a:p>
            <a:p>
              <a:pPr algn="ctr"/>
              <a:r>
                <a:rPr lang="en-US" sz="2800" b="1" dirty="0"/>
                <a:t>91 </a:t>
              </a:r>
              <a:endParaRPr lang="en-US" dirty="0"/>
            </a:p>
            <a:p>
              <a:pPr algn="ctr"/>
              <a:r>
                <a:rPr lang="en-US" sz="1200" dirty="0"/>
                <a:t>mentions</a:t>
              </a:r>
              <a:endParaRPr lang="en-US" dirty="0"/>
            </a:p>
            <a:p>
              <a:endParaRPr lang="en-AU" dirty="0"/>
            </a:p>
          </p:txBody>
        </p:sp>
        <p:sp>
          <p:nvSpPr>
            <p:cNvPr id="21" name="TextBox 20">
              <a:extLst>
                <a:ext uri="{FF2B5EF4-FFF2-40B4-BE49-F238E27FC236}">
                  <a16:creationId xmlns:a16="http://schemas.microsoft.com/office/drawing/2014/main" id="{E3D60B82-AB84-6FD2-3C1C-569777E7D07E}"/>
                </a:ext>
              </a:extLst>
            </p:cNvPr>
            <p:cNvSpPr txBox="1"/>
            <p:nvPr/>
          </p:nvSpPr>
          <p:spPr>
            <a:xfrm>
              <a:off x="8796528" y="1261871"/>
              <a:ext cx="1280160" cy="1477328"/>
            </a:xfrm>
            <a:prstGeom prst="rect">
              <a:avLst/>
            </a:prstGeom>
            <a:noFill/>
            <a:ln>
              <a:solidFill>
                <a:schemeClr val="bg1">
                  <a:lumMod val="75000"/>
                </a:schemeClr>
              </a:solidFill>
            </a:ln>
          </p:spPr>
          <p:txBody>
            <a:bodyPr wrap="square" rtlCol="0">
              <a:spAutoFit/>
            </a:bodyPr>
            <a:lstStyle/>
            <a:p>
              <a:r>
                <a:rPr lang="en-US" sz="1400" b="1" dirty="0"/>
                <a:t>Print</a:t>
              </a:r>
              <a:r>
                <a:rPr lang="en-US" b="1" dirty="0"/>
                <a:t> </a:t>
              </a:r>
            </a:p>
            <a:p>
              <a:pPr algn="ctr"/>
              <a:endParaRPr lang="en-US" sz="1100" dirty="0"/>
            </a:p>
            <a:p>
              <a:pPr algn="ctr"/>
              <a:r>
                <a:rPr lang="en-US" sz="2800" b="1" dirty="0"/>
                <a:t>3</a:t>
              </a:r>
              <a:endParaRPr lang="en-US" dirty="0"/>
            </a:p>
            <a:p>
              <a:pPr algn="ctr"/>
              <a:r>
                <a:rPr lang="en-US" sz="1200" dirty="0"/>
                <a:t>mentions</a:t>
              </a:r>
              <a:endParaRPr lang="en-US" dirty="0"/>
            </a:p>
            <a:p>
              <a:endParaRPr lang="en-AU" dirty="0"/>
            </a:p>
          </p:txBody>
        </p:sp>
        <p:sp>
          <p:nvSpPr>
            <p:cNvPr id="22" name="TextBox 21">
              <a:extLst>
                <a:ext uri="{FF2B5EF4-FFF2-40B4-BE49-F238E27FC236}">
                  <a16:creationId xmlns:a16="http://schemas.microsoft.com/office/drawing/2014/main" id="{F3C2E9F4-7869-86F3-42AB-9D362D3FA7CA}"/>
                </a:ext>
              </a:extLst>
            </p:cNvPr>
            <p:cNvSpPr txBox="1"/>
            <p:nvPr/>
          </p:nvSpPr>
          <p:spPr>
            <a:xfrm>
              <a:off x="10149840" y="1261871"/>
              <a:ext cx="1280160" cy="1477328"/>
            </a:xfrm>
            <a:prstGeom prst="rect">
              <a:avLst/>
            </a:prstGeom>
            <a:noFill/>
            <a:ln>
              <a:solidFill>
                <a:schemeClr val="bg1">
                  <a:lumMod val="75000"/>
                </a:schemeClr>
              </a:solidFill>
            </a:ln>
          </p:spPr>
          <p:txBody>
            <a:bodyPr wrap="square" rtlCol="0">
              <a:spAutoFit/>
            </a:bodyPr>
            <a:lstStyle/>
            <a:p>
              <a:r>
                <a:rPr lang="en-US" sz="1400" b="1" dirty="0"/>
                <a:t>Social media</a:t>
              </a:r>
              <a:r>
                <a:rPr lang="en-US" b="1" dirty="0"/>
                <a:t> </a:t>
              </a:r>
            </a:p>
            <a:p>
              <a:pPr algn="ctr"/>
              <a:endParaRPr lang="en-US" sz="1100" dirty="0"/>
            </a:p>
            <a:p>
              <a:pPr algn="ctr"/>
              <a:r>
                <a:rPr lang="en-US" sz="2800" b="1" dirty="0"/>
                <a:t>24</a:t>
              </a:r>
              <a:endParaRPr lang="en-US" dirty="0"/>
            </a:p>
            <a:p>
              <a:pPr algn="ctr"/>
              <a:r>
                <a:rPr lang="en-US" sz="1200" dirty="0"/>
                <a:t>mentions</a:t>
              </a:r>
              <a:endParaRPr lang="en-US" dirty="0"/>
            </a:p>
            <a:p>
              <a:endParaRPr lang="en-AU" dirty="0"/>
            </a:p>
          </p:txBody>
        </p:sp>
      </p:grpSp>
      <p:pic>
        <p:nvPicPr>
          <p:cNvPr id="3" name="Picture 2">
            <a:extLst>
              <a:ext uri="{FF2B5EF4-FFF2-40B4-BE49-F238E27FC236}">
                <a16:creationId xmlns:a16="http://schemas.microsoft.com/office/drawing/2014/main" id="{87E7FB9B-AF7D-9272-DCB4-5F3B8D03E643}"/>
              </a:ext>
            </a:extLst>
          </p:cNvPr>
          <p:cNvPicPr>
            <a:picLocks noChangeAspect="1"/>
          </p:cNvPicPr>
          <p:nvPr/>
        </p:nvPicPr>
        <p:blipFill>
          <a:blip r:embed="rId3"/>
          <a:stretch>
            <a:fillRect/>
          </a:stretch>
        </p:blipFill>
        <p:spPr>
          <a:xfrm>
            <a:off x="3072384" y="1478802"/>
            <a:ext cx="1946455" cy="1458557"/>
          </a:xfrm>
          <a:prstGeom prst="rect">
            <a:avLst/>
          </a:prstGeom>
        </p:spPr>
      </p:pic>
    </p:spTree>
    <p:extLst>
      <p:ext uri="{BB962C8B-B14F-4D97-AF65-F5344CB8AC3E}">
        <p14:creationId xmlns:p14="http://schemas.microsoft.com/office/powerpoint/2010/main" val="392149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BD1AE7-0963-C6C2-9F44-1E57D1BE924B}"/>
              </a:ext>
            </a:extLst>
          </p:cNvPr>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667" imgH="666" progId="TCLayout.ActiveDocument.1">
                  <p:embed/>
                </p:oleObj>
              </mc:Choice>
              <mc:Fallback>
                <p:oleObj name="think-cell Slide" r:id="rId4" imgW="667" imgH="666" progId="TCLayout.ActiveDocument.1">
                  <p:embed/>
                  <p:pic>
                    <p:nvPicPr>
                      <p:cNvPr id="9" name="Object 8" hidden="1">
                        <a:extLst>
                          <a:ext uri="{FF2B5EF4-FFF2-40B4-BE49-F238E27FC236}">
                            <a16:creationId xmlns:a16="http://schemas.microsoft.com/office/drawing/2014/main" id="{3FBD1AE7-0963-C6C2-9F44-1E57D1BE924B}"/>
                          </a:ext>
                        </a:extLst>
                      </p:cNvPr>
                      <p:cNvPicPr/>
                      <p:nvPr/>
                    </p:nvPicPr>
                    <p:blipFill>
                      <a:blip r:embed="rId5"/>
                      <a:stretch>
                        <a:fillRect/>
                      </a:stretch>
                    </p:blipFill>
                    <p:spPr>
                      <a:xfrm>
                        <a:off x="1525192" y="858442"/>
                        <a:ext cx="1191" cy="1191"/>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F54CE7F-D0EE-60BC-A0A6-4E600938ECEF}"/>
              </a:ext>
            </a:extLst>
          </p:cNvPr>
          <p:cNvSpPr>
            <a:spLocks noGrp="1"/>
          </p:cNvSpPr>
          <p:nvPr>
            <p:ph type="title"/>
          </p:nvPr>
        </p:nvSpPr>
        <p:spPr>
          <a:xfrm>
            <a:off x="354331" y="501652"/>
            <a:ext cx="11658600" cy="647183"/>
          </a:xfrm>
        </p:spPr>
        <p:txBody>
          <a:bodyPr/>
          <a:lstStyle/>
          <a:p>
            <a:r>
              <a:rPr lang="en-US" sz="2800"/>
              <a:t>Methodology – Three Phase Approach (plus industry co-design and feedback) </a:t>
            </a:r>
            <a:endParaRPr lang="en-AU" sz="2800"/>
          </a:p>
        </p:txBody>
      </p:sp>
      <p:pic>
        <p:nvPicPr>
          <p:cNvPr id="7" name="Graphic 6" descr="Graduation cap outline">
            <a:extLst>
              <a:ext uri="{FF2B5EF4-FFF2-40B4-BE49-F238E27FC236}">
                <a16:creationId xmlns:a16="http://schemas.microsoft.com/office/drawing/2014/main" id="{CD89B700-02E4-F377-F45D-2168D48D41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28096" y="1085644"/>
            <a:ext cx="611509" cy="611509"/>
          </a:xfrm>
          <a:prstGeom prst="rect">
            <a:avLst/>
          </a:prstGeom>
        </p:spPr>
      </p:pic>
      <p:pic>
        <p:nvPicPr>
          <p:cNvPr id="10" name="Graphic 9" descr="Downward trend graph outline">
            <a:extLst>
              <a:ext uri="{FF2B5EF4-FFF2-40B4-BE49-F238E27FC236}">
                <a16:creationId xmlns:a16="http://schemas.microsoft.com/office/drawing/2014/main" id="{A09868CC-B058-513D-552C-7E250B6F6C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90285" y="1018901"/>
            <a:ext cx="611509" cy="611509"/>
          </a:xfrm>
          <a:prstGeom prst="rect">
            <a:avLst/>
          </a:prstGeom>
        </p:spPr>
      </p:pic>
      <p:pic>
        <p:nvPicPr>
          <p:cNvPr id="8" name="Graphic 7" descr="Woman with solid fill">
            <a:extLst>
              <a:ext uri="{FF2B5EF4-FFF2-40B4-BE49-F238E27FC236}">
                <a16:creationId xmlns:a16="http://schemas.microsoft.com/office/drawing/2014/main" id="{039F2383-2766-8813-46A7-64D0623C3F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71445" y="2832511"/>
            <a:ext cx="611510" cy="611510"/>
          </a:xfrm>
          <a:prstGeom prst="rect">
            <a:avLst/>
          </a:prstGeom>
        </p:spPr>
      </p:pic>
      <p:pic>
        <p:nvPicPr>
          <p:cNvPr id="15" name="Graphic 14" descr="Man with solid fill">
            <a:extLst>
              <a:ext uri="{FF2B5EF4-FFF2-40B4-BE49-F238E27FC236}">
                <a16:creationId xmlns:a16="http://schemas.microsoft.com/office/drawing/2014/main" id="{C74D44F2-B2C0-BC93-2864-F87BAB689D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1095" y="2817490"/>
            <a:ext cx="611510" cy="611510"/>
          </a:xfrm>
          <a:prstGeom prst="rect">
            <a:avLst/>
          </a:prstGeom>
        </p:spPr>
      </p:pic>
      <p:pic>
        <p:nvPicPr>
          <p:cNvPr id="20" name="Graphic 19" descr="Heartbeat with solid fill">
            <a:extLst>
              <a:ext uri="{FF2B5EF4-FFF2-40B4-BE49-F238E27FC236}">
                <a16:creationId xmlns:a16="http://schemas.microsoft.com/office/drawing/2014/main" id="{97FAF77C-102E-821B-10F8-A23ABB6E25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58672" y="4477404"/>
            <a:ext cx="538848" cy="538848"/>
          </a:xfrm>
          <a:prstGeom prst="rect">
            <a:avLst/>
          </a:prstGeom>
        </p:spPr>
      </p:pic>
      <p:pic>
        <p:nvPicPr>
          <p:cNvPr id="22" name="Graphic 21" descr="Dollar with solid fill">
            <a:extLst>
              <a:ext uri="{FF2B5EF4-FFF2-40B4-BE49-F238E27FC236}">
                <a16:creationId xmlns:a16="http://schemas.microsoft.com/office/drawing/2014/main" id="{285945D1-B9D0-5BF7-D6D7-A099B91FC8F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894572" y="2981576"/>
            <a:ext cx="356173" cy="356173"/>
          </a:xfrm>
          <a:prstGeom prst="rect">
            <a:avLst/>
          </a:prstGeom>
        </p:spPr>
      </p:pic>
      <p:pic>
        <p:nvPicPr>
          <p:cNvPr id="26" name="Graphic 25" descr="Eye with solid fill">
            <a:extLst>
              <a:ext uri="{FF2B5EF4-FFF2-40B4-BE49-F238E27FC236}">
                <a16:creationId xmlns:a16="http://schemas.microsoft.com/office/drawing/2014/main" id="{4C67FFBE-AACB-3ECC-68CC-904B98A7244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37494" y="4463940"/>
            <a:ext cx="541391" cy="541391"/>
          </a:xfrm>
          <a:prstGeom prst="rect">
            <a:avLst/>
          </a:prstGeom>
        </p:spPr>
      </p:pic>
      <p:sp>
        <p:nvSpPr>
          <p:cNvPr id="6" name="Text Placeholder 2">
            <a:extLst>
              <a:ext uri="{FF2B5EF4-FFF2-40B4-BE49-F238E27FC236}">
                <a16:creationId xmlns:a16="http://schemas.microsoft.com/office/drawing/2014/main" id="{EC7EE219-069C-5F01-C866-85DA99EA78DD}"/>
              </a:ext>
            </a:extLst>
          </p:cNvPr>
          <p:cNvSpPr txBox="1">
            <a:spLocks/>
          </p:cNvSpPr>
          <p:nvPr/>
        </p:nvSpPr>
        <p:spPr>
          <a:xfrm>
            <a:off x="478367" y="1324655"/>
            <a:ext cx="1361901" cy="1222465"/>
          </a:xfrm>
          <a:prstGeom prst="rect">
            <a:avLst/>
          </a:prstGeom>
          <a:solidFill>
            <a:schemeClr val="accent1">
              <a:lumMod val="40000"/>
              <a:lumOff val="60000"/>
            </a:schemeClr>
          </a:solidFill>
          <a:ln>
            <a:solidFill>
              <a:schemeClr val="accent1">
                <a:lumMod val="20000"/>
                <a:lumOff val="80000"/>
              </a:schemeClr>
            </a:solidFill>
          </a:ln>
        </p:spPr>
        <p:txBody>
          <a:bodyPr wrap="square" lIns="72000" tIns="72000" rIns="72000" bIns="72000" anchor="ctr">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indent="0">
              <a:spcBef>
                <a:spcPts val="0"/>
              </a:spcBef>
              <a:spcAft>
                <a:spcPts val="0"/>
              </a:spcAft>
              <a:buNone/>
            </a:pPr>
            <a:endParaRPr lang="en-GB" sz="1400" b="1">
              <a:solidFill>
                <a:schemeClr val="bg1"/>
              </a:solidFill>
            </a:endParaRPr>
          </a:p>
        </p:txBody>
      </p:sp>
      <p:sp>
        <p:nvSpPr>
          <p:cNvPr id="11" name="Rectangle 10">
            <a:extLst>
              <a:ext uri="{FF2B5EF4-FFF2-40B4-BE49-F238E27FC236}">
                <a16:creationId xmlns:a16="http://schemas.microsoft.com/office/drawing/2014/main" id="{8D7A5D9E-5C47-B6DD-9181-ED41EB5B9C9F}"/>
              </a:ext>
            </a:extLst>
          </p:cNvPr>
          <p:cNvSpPr/>
          <p:nvPr/>
        </p:nvSpPr>
        <p:spPr>
          <a:xfrm>
            <a:off x="1938867" y="1323030"/>
            <a:ext cx="9774766" cy="122246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lvl="1"/>
            <a:endParaRPr lang="en-AU" sz="2000">
              <a:solidFill>
                <a:schemeClr val="tx1"/>
              </a:solidFill>
            </a:endParaRPr>
          </a:p>
          <a:p>
            <a:endParaRPr lang="en-AU" sz="2200" b="0">
              <a:solidFill>
                <a:schemeClr val="tx1"/>
              </a:solidFill>
              <a:effectLst/>
              <a:latin typeface="+mn-lt"/>
            </a:endParaRPr>
          </a:p>
        </p:txBody>
      </p:sp>
      <p:sp>
        <p:nvSpPr>
          <p:cNvPr id="12" name="Oval 11">
            <a:extLst>
              <a:ext uri="{FF2B5EF4-FFF2-40B4-BE49-F238E27FC236}">
                <a16:creationId xmlns:a16="http://schemas.microsoft.com/office/drawing/2014/main" id="{5512145C-1943-AA81-DF0B-1D5BAC4E1B2F}"/>
              </a:ext>
            </a:extLst>
          </p:cNvPr>
          <p:cNvSpPr/>
          <p:nvPr/>
        </p:nvSpPr>
        <p:spPr>
          <a:xfrm>
            <a:off x="819387" y="1630410"/>
            <a:ext cx="724913" cy="668340"/>
          </a:xfrm>
          <a:prstGeom prst="ellipse">
            <a:avLst/>
          </a:prstGeom>
          <a:solidFill>
            <a:schemeClr val="accent1">
              <a:lumMod val="40000"/>
              <a:lumOff val="6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400" b="1">
                <a:solidFill>
                  <a:schemeClr val="bg1"/>
                </a:solidFill>
              </a:rPr>
              <a:t>1</a:t>
            </a:r>
          </a:p>
        </p:txBody>
      </p:sp>
      <p:sp>
        <p:nvSpPr>
          <p:cNvPr id="3" name="Text Placeholder 2">
            <a:extLst>
              <a:ext uri="{FF2B5EF4-FFF2-40B4-BE49-F238E27FC236}">
                <a16:creationId xmlns:a16="http://schemas.microsoft.com/office/drawing/2014/main" id="{4135E862-255D-8BFE-C0D5-EEAA95097D96}"/>
              </a:ext>
            </a:extLst>
          </p:cNvPr>
          <p:cNvSpPr txBox="1">
            <a:spLocks/>
          </p:cNvSpPr>
          <p:nvPr/>
        </p:nvSpPr>
        <p:spPr>
          <a:xfrm>
            <a:off x="478365" y="2606840"/>
            <a:ext cx="1361901" cy="1222465"/>
          </a:xfrm>
          <a:prstGeom prst="rect">
            <a:avLst/>
          </a:prstGeom>
          <a:solidFill>
            <a:schemeClr val="accent1">
              <a:lumMod val="40000"/>
              <a:lumOff val="60000"/>
            </a:schemeClr>
          </a:solidFill>
        </p:spPr>
        <p:txBody>
          <a:bodyPr wrap="square" lIns="72000" tIns="72000" rIns="72000" bIns="72000" anchor="ctr">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indent="0">
              <a:spcBef>
                <a:spcPts val="0"/>
              </a:spcBef>
              <a:spcAft>
                <a:spcPts val="0"/>
              </a:spcAft>
              <a:buNone/>
            </a:pPr>
            <a:endParaRPr lang="en-GB" sz="1400" b="1">
              <a:solidFill>
                <a:schemeClr val="bg1"/>
              </a:solidFill>
            </a:endParaRPr>
          </a:p>
        </p:txBody>
      </p:sp>
      <p:sp>
        <p:nvSpPr>
          <p:cNvPr id="5" name="Rectangle 4">
            <a:extLst>
              <a:ext uri="{FF2B5EF4-FFF2-40B4-BE49-F238E27FC236}">
                <a16:creationId xmlns:a16="http://schemas.microsoft.com/office/drawing/2014/main" id="{80F7E783-AE3D-FB86-E912-E6D94998FB1C}"/>
              </a:ext>
            </a:extLst>
          </p:cNvPr>
          <p:cNvSpPr/>
          <p:nvPr/>
        </p:nvSpPr>
        <p:spPr>
          <a:xfrm>
            <a:off x="1938867" y="2606839"/>
            <a:ext cx="9774766" cy="122246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r>
              <a:rPr lang="en-AU" b="1">
                <a:solidFill>
                  <a:schemeClr val="tx1"/>
                </a:solidFill>
                <a:ea typeface="ＭＳ Ｐゴシック" charset="0"/>
              </a:rPr>
              <a:t>Fifteen interviews with retail key informants </a:t>
            </a:r>
            <a:r>
              <a:rPr lang="en-AU">
                <a:solidFill>
                  <a:srgbClr val="000000"/>
                </a:solidFill>
                <a:ea typeface="ＭＳ Ｐゴシック" charset="0"/>
              </a:rPr>
              <a:t>in senior roles (representing large Australian retail employers, retail and associated industry associations, and retail unions) within the retail industry (n = 15).</a:t>
            </a:r>
          </a:p>
        </p:txBody>
      </p:sp>
      <p:sp>
        <p:nvSpPr>
          <p:cNvPr id="13" name="Text Placeholder 2">
            <a:extLst>
              <a:ext uri="{FF2B5EF4-FFF2-40B4-BE49-F238E27FC236}">
                <a16:creationId xmlns:a16="http://schemas.microsoft.com/office/drawing/2014/main" id="{81F57050-D900-60EB-6FF0-D4AC90E9C4C9}"/>
              </a:ext>
            </a:extLst>
          </p:cNvPr>
          <p:cNvSpPr txBox="1">
            <a:spLocks/>
          </p:cNvSpPr>
          <p:nvPr/>
        </p:nvSpPr>
        <p:spPr>
          <a:xfrm>
            <a:off x="478365" y="3889025"/>
            <a:ext cx="1361901" cy="1222465"/>
          </a:xfrm>
          <a:prstGeom prst="rect">
            <a:avLst/>
          </a:prstGeom>
          <a:solidFill>
            <a:schemeClr val="accent1">
              <a:lumMod val="40000"/>
              <a:lumOff val="60000"/>
            </a:schemeClr>
          </a:solidFill>
        </p:spPr>
        <p:txBody>
          <a:bodyPr wrap="square" lIns="72000" tIns="72000" rIns="72000" bIns="72000" anchor="ctr">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indent="0">
              <a:spcBef>
                <a:spcPts val="0"/>
              </a:spcBef>
              <a:spcAft>
                <a:spcPts val="0"/>
              </a:spcAft>
              <a:buNone/>
            </a:pPr>
            <a:endParaRPr lang="en-GB" sz="1400" b="1">
              <a:solidFill>
                <a:schemeClr val="bg1"/>
              </a:solidFill>
            </a:endParaRPr>
          </a:p>
        </p:txBody>
      </p:sp>
      <p:sp>
        <p:nvSpPr>
          <p:cNvPr id="14" name="Text Placeholder 2">
            <a:extLst>
              <a:ext uri="{FF2B5EF4-FFF2-40B4-BE49-F238E27FC236}">
                <a16:creationId xmlns:a16="http://schemas.microsoft.com/office/drawing/2014/main" id="{0FB1886A-BD07-9BFA-68B3-265B8BFC77C2}"/>
              </a:ext>
            </a:extLst>
          </p:cNvPr>
          <p:cNvSpPr txBox="1">
            <a:spLocks/>
          </p:cNvSpPr>
          <p:nvPr/>
        </p:nvSpPr>
        <p:spPr>
          <a:xfrm>
            <a:off x="476227" y="5186158"/>
            <a:ext cx="1361901" cy="1222465"/>
          </a:xfrm>
          <a:prstGeom prst="rect">
            <a:avLst/>
          </a:prstGeom>
          <a:solidFill>
            <a:schemeClr val="accent1">
              <a:lumMod val="40000"/>
              <a:lumOff val="60000"/>
            </a:schemeClr>
          </a:solidFill>
        </p:spPr>
        <p:txBody>
          <a:bodyPr wrap="square" lIns="72000" tIns="72000" rIns="72000" bIns="72000" anchor="ctr">
            <a:no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indent="0">
              <a:spcBef>
                <a:spcPts val="0"/>
              </a:spcBef>
              <a:spcAft>
                <a:spcPts val="0"/>
              </a:spcAft>
              <a:buNone/>
            </a:pPr>
            <a:endParaRPr lang="en-GB" sz="1400" b="1">
              <a:solidFill>
                <a:schemeClr val="bg1"/>
              </a:solidFill>
            </a:endParaRPr>
          </a:p>
        </p:txBody>
      </p:sp>
      <p:sp>
        <p:nvSpPr>
          <p:cNvPr id="16" name="Rectangle 15">
            <a:extLst>
              <a:ext uri="{FF2B5EF4-FFF2-40B4-BE49-F238E27FC236}">
                <a16:creationId xmlns:a16="http://schemas.microsoft.com/office/drawing/2014/main" id="{73E5D0B7-8720-6BB8-8DF2-CD1386CFC74E}"/>
              </a:ext>
            </a:extLst>
          </p:cNvPr>
          <p:cNvSpPr/>
          <p:nvPr/>
        </p:nvSpPr>
        <p:spPr>
          <a:xfrm>
            <a:off x="1938867" y="3889025"/>
            <a:ext cx="9774766" cy="122246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r>
              <a:rPr lang="en-AU" b="1">
                <a:solidFill>
                  <a:srgbClr val="000000"/>
                </a:solidFill>
              </a:rPr>
              <a:t>Twelve targeted f</a:t>
            </a:r>
            <a:r>
              <a:rPr lang="en-AU" b="1">
                <a:solidFill>
                  <a:srgbClr val="000000"/>
                </a:solidFill>
                <a:effectLst/>
              </a:rPr>
              <a:t>ocus groups with retail managers and workers</a:t>
            </a:r>
            <a:r>
              <a:rPr lang="en-AU" b="1">
                <a:solidFill>
                  <a:srgbClr val="000000"/>
                </a:solidFill>
              </a:rPr>
              <a:t> </a:t>
            </a:r>
            <a:r>
              <a:rPr lang="en-AU">
                <a:solidFill>
                  <a:srgbClr val="000000"/>
                </a:solidFill>
              </a:rPr>
              <a:t>(10 </a:t>
            </a:r>
            <a:r>
              <a:rPr lang="en-AU" i="0">
                <a:solidFill>
                  <a:srgbClr val="000000"/>
                </a:solidFill>
                <a:effectLst/>
              </a:rPr>
              <a:t>online focus groups with retail workers and managers, 2 with managers only, 12 total n 56) in key segments of the workforce and industry subsectors</a:t>
            </a:r>
            <a:endParaRPr lang="en-AU">
              <a:solidFill>
                <a:srgbClr val="000000"/>
              </a:solidFill>
              <a:effectLst/>
            </a:endParaRPr>
          </a:p>
        </p:txBody>
      </p:sp>
      <p:sp>
        <p:nvSpPr>
          <p:cNvPr id="17" name="Rectangle 16">
            <a:extLst>
              <a:ext uri="{FF2B5EF4-FFF2-40B4-BE49-F238E27FC236}">
                <a16:creationId xmlns:a16="http://schemas.microsoft.com/office/drawing/2014/main" id="{2ED101D1-400E-4737-9759-9C4D37CCCDC0}"/>
              </a:ext>
            </a:extLst>
          </p:cNvPr>
          <p:cNvSpPr/>
          <p:nvPr/>
        </p:nvSpPr>
        <p:spPr>
          <a:xfrm>
            <a:off x="1938867" y="5186158"/>
            <a:ext cx="9774766" cy="122246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defTabSz="342900">
              <a:spcBef>
                <a:spcPct val="20000"/>
              </a:spcBef>
            </a:pPr>
            <a:r>
              <a:rPr lang="en-US" b="1">
                <a:solidFill>
                  <a:srgbClr val="000000"/>
                </a:solidFill>
              </a:rPr>
              <a:t>C</a:t>
            </a:r>
            <a:r>
              <a:rPr lang="en-US" b="1">
                <a:solidFill>
                  <a:srgbClr val="000000"/>
                </a:solidFill>
                <a:effectLst/>
              </a:rPr>
              <a:t>o-design and </a:t>
            </a:r>
            <a:r>
              <a:rPr lang="en-US" b="1">
                <a:solidFill>
                  <a:srgbClr val="000000"/>
                </a:solidFill>
              </a:rPr>
              <a:t>testing </a:t>
            </a:r>
            <a:r>
              <a:rPr lang="en-US" b="1">
                <a:solidFill>
                  <a:srgbClr val="000000"/>
                </a:solidFill>
                <a:effectLst/>
              </a:rPr>
              <a:t>sessions </a:t>
            </a:r>
            <a:r>
              <a:rPr lang="en-US">
                <a:solidFill>
                  <a:srgbClr val="000000"/>
                </a:solidFill>
                <a:effectLst/>
              </a:rPr>
              <a:t>with Expert Advisory Committee feedback, comments, and guidance on report.  Included a session each facilitated by the ARA and SDA with leaders in their community.</a:t>
            </a:r>
            <a:endParaRPr lang="en-US">
              <a:solidFill>
                <a:schemeClr val="tx1"/>
              </a:solidFill>
              <a:ea typeface="ＭＳ Ｐゴシック" charset="0"/>
            </a:endParaRPr>
          </a:p>
        </p:txBody>
      </p:sp>
      <p:sp>
        <p:nvSpPr>
          <p:cNvPr id="23" name="TextBox 22">
            <a:extLst>
              <a:ext uri="{FF2B5EF4-FFF2-40B4-BE49-F238E27FC236}">
                <a16:creationId xmlns:a16="http://schemas.microsoft.com/office/drawing/2014/main" id="{896F0AFD-9C63-1E6F-C160-3DC3F27C76E7}"/>
              </a:ext>
            </a:extLst>
          </p:cNvPr>
          <p:cNvSpPr txBox="1"/>
          <p:nvPr/>
        </p:nvSpPr>
        <p:spPr>
          <a:xfrm>
            <a:off x="1938867" y="1325255"/>
            <a:ext cx="9872131" cy="923330"/>
          </a:xfrm>
          <a:prstGeom prst="rect">
            <a:avLst/>
          </a:prstGeom>
          <a:noFill/>
        </p:spPr>
        <p:txBody>
          <a:bodyPr wrap="square" rtlCol="0">
            <a:spAutoFit/>
          </a:bodyPr>
          <a:lstStyle/>
          <a:p>
            <a:r>
              <a:rPr lang="en-AU" b="1">
                <a:solidFill>
                  <a:schemeClr val="tx1"/>
                </a:solidFill>
                <a:latin typeface="+mn-lt"/>
              </a:rPr>
              <a:t>Four large survey data sets: </a:t>
            </a:r>
            <a:r>
              <a:rPr lang="en-AU">
                <a:solidFill>
                  <a:schemeClr val="tx1"/>
                </a:solidFill>
                <a:latin typeface="+mn-lt"/>
              </a:rPr>
              <a:t>1) </a:t>
            </a:r>
            <a:r>
              <a:rPr lang="en-AU" b="0" i="0">
                <a:solidFill>
                  <a:srgbClr val="000000"/>
                </a:solidFill>
                <a:effectLst/>
                <a:latin typeface="+mn-lt"/>
              </a:rPr>
              <a:t>Australian Human Rights Commission (AHRC) </a:t>
            </a:r>
            <a:r>
              <a:rPr lang="en-AU">
                <a:solidFill>
                  <a:srgbClr val="000000"/>
                </a:solidFill>
                <a:latin typeface="+mn-lt"/>
              </a:rPr>
              <a:t>(2022), 2) </a:t>
            </a:r>
            <a:r>
              <a:rPr lang="en-AU" b="0" i="0">
                <a:solidFill>
                  <a:srgbClr val="000000"/>
                </a:solidFill>
                <a:effectLst/>
                <a:latin typeface="+mn-lt"/>
              </a:rPr>
              <a:t>Australian Human Rights Commission (AHRC) (2019), 3) The Designing Gender Equality into the Future of Work (20</a:t>
            </a:r>
            <a:r>
              <a:rPr lang="en-AU">
                <a:solidFill>
                  <a:srgbClr val="000000"/>
                </a:solidFill>
                <a:latin typeface="+mn-lt"/>
              </a:rPr>
              <a:t>2</a:t>
            </a:r>
            <a:r>
              <a:rPr lang="en-AU" b="0" i="0">
                <a:solidFill>
                  <a:srgbClr val="000000"/>
                </a:solidFill>
                <a:effectLst/>
                <a:latin typeface="+mn-lt"/>
              </a:rPr>
              <a:t>2) and 4) The Australian Women’s Working Futures (2018) dataset.</a:t>
            </a:r>
            <a:endParaRPr lang="en-AU" i="0">
              <a:solidFill>
                <a:srgbClr val="000000"/>
              </a:solidFill>
              <a:latin typeface="+mn-lt"/>
            </a:endParaRPr>
          </a:p>
        </p:txBody>
      </p:sp>
      <p:sp>
        <p:nvSpPr>
          <p:cNvPr id="25" name="Oval 24">
            <a:extLst>
              <a:ext uri="{FF2B5EF4-FFF2-40B4-BE49-F238E27FC236}">
                <a16:creationId xmlns:a16="http://schemas.microsoft.com/office/drawing/2014/main" id="{E71C8EED-C64F-0AE8-ED39-D7E9AB5E46AE}"/>
              </a:ext>
            </a:extLst>
          </p:cNvPr>
          <p:cNvSpPr/>
          <p:nvPr/>
        </p:nvSpPr>
        <p:spPr>
          <a:xfrm>
            <a:off x="794720" y="2861506"/>
            <a:ext cx="724913" cy="668340"/>
          </a:xfrm>
          <a:prstGeom prst="ellipse">
            <a:avLst/>
          </a:prstGeom>
          <a:solidFill>
            <a:schemeClr val="accent1">
              <a:lumMod val="40000"/>
              <a:lumOff val="6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400" b="1">
                <a:solidFill>
                  <a:schemeClr val="bg1"/>
                </a:solidFill>
              </a:rPr>
              <a:t>2</a:t>
            </a:r>
          </a:p>
        </p:txBody>
      </p:sp>
      <p:sp>
        <p:nvSpPr>
          <p:cNvPr id="27" name="Oval 26">
            <a:extLst>
              <a:ext uri="{FF2B5EF4-FFF2-40B4-BE49-F238E27FC236}">
                <a16:creationId xmlns:a16="http://schemas.microsoft.com/office/drawing/2014/main" id="{E5226546-8548-D3A9-B22A-C39E9903A4CC}"/>
              </a:ext>
            </a:extLst>
          </p:cNvPr>
          <p:cNvSpPr/>
          <p:nvPr/>
        </p:nvSpPr>
        <p:spPr>
          <a:xfrm>
            <a:off x="813619" y="4157000"/>
            <a:ext cx="724913" cy="668340"/>
          </a:xfrm>
          <a:prstGeom prst="ellipse">
            <a:avLst/>
          </a:prstGeom>
          <a:solidFill>
            <a:schemeClr val="accent1">
              <a:lumMod val="40000"/>
              <a:lumOff val="6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400" b="1">
                <a:solidFill>
                  <a:schemeClr val="bg1"/>
                </a:solidFill>
              </a:rPr>
              <a:t>3</a:t>
            </a:r>
          </a:p>
        </p:txBody>
      </p:sp>
      <p:sp>
        <p:nvSpPr>
          <p:cNvPr id="28" name="Oval 27">
            <a:extLst>
              <a:ext uri="{FF2B5EF4-FFF2-40B4-BE49-F238E27FC236}">
                <a16:creationId xmlns:a16="http://schemas.microsoft.com/office/drawing/2014/main" id="{34359B90-F16C-1903-5E5C-2DECB8EB60AA}"/>
              </a:ext>
            </a:extLst>
          </p:cNvPr>
          <p:cNvSpPr/>
          <p:nvPr/>
        </p:nvSpPr>
        <p:spPr>
          <a:xfrm>
            <a:off x="813619" y="5448272"/>
            <a:ext cx="724913" cy="668340"/>
          </a:xfrm>
          <a:prstGeom prst="ellipse">
            <a:avLst/>
          </a:prstGeom>
          <a:solidFill>
            <a:schemeClr val="accent1">
              <a:lumMod val="40000"/>
              <a:lumOff val="60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AU" sz="2400" b="1">
              <a:solidFill>
                <a:schemeClr val="bg1"/>
              </a:solidFill>
            </a:endParaRPr>
          </a:p>
        </p:txBody>
      </p:sp>
      <p:sp>
        <p:nvSpPr>
          <p:cNvPr id="18" name="Plus Sign 17">
            <a:extLst>
              <a:ext uri="{FF2B5EF4-FFF2-40B4-BE49-F238E27FC236}">
                <a16:creationId xmlns:a16="http://schemas.microsoft.com/office/drawing/2014/main" id="{438CC462-3846-3F22-64BC-60D424D1976A}"/>
              </a:ext>
            </a:extLst>
          </p:cNvPr>
          <p:cNvSpPr/>
          <p:nvPr/>
        </p:nvSpPr>
        <p:spPr>
          <a:xfrm>
            <a:off x="958626" y="5571203"/>
            <a:ext cx="434898" cy="432557"/>
          </a:xfrm>
          <a:prstGeom prst="mathPlus">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0186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FBD1AE7-0963-C6C2-9F44-1E57D1BE924B}"/>
              </a:ext>
            </a:extLst>
          </p:cNvPr>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667" imgH="666" progId="TCLayout.ActiveDocument.1">
                  <p:embed/>
                </p:oleObj>
              </mc:Choice>
              <mc:Fallback>
                <p:oleObj name="think-cell Slide" r:id="rId4" imgW="667" imgH="666" progId="TCLayout.ActiveDocument.1">
                  <p:embed/>
                  <p:pic>
                    <p:nvPicPr>
                      <p:cNvPr id="9" name="Object 8" hidden="1">
                        <a:extLst>
                          <a:ext uri="{FF2B5EF4-FFF2-40B4-BE49-F238E27FC236}">
                            <a16:creationId xmlns:a16="http://schemas.microsoft.com/office/drawing/2014/main" id="{3FBD1AE7-0963-C6C2-9F44-1E57D1BE924B}"/>
                          </a:ext>
                        </a:extLst>
                      </p:cNvPr>
                      <p:cNvPicPr/>
                      <p:nvPr/>
                    </p:nvPicPr>
                    <p:blipFill>
                      <a:blip r:embed="rId5"/>
                      <a:stretch>
                        <a:fillRect/>
                      </a:stretch>
                    </p:blipFill>
                    <p:spPr>
                      <a:xfrm>
                        <a:off x="1525192" y="858442"/>
                        <a:ext cx="1191" cy="1191"/>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32DE763-B594-F386-A56B-8F38E3B1D8D0}"/>
              </a:ext>
            </a:extLst>
          </p:cNvPr>
          <p:cNvSpPr>
            <a:spLocks noGrp="1"/>
          </p:cNvSpPr>
          <p:nvPr>
            <p:ph type="title"/>
          </p:nvPr>
        </p:nvSpPr>
        <p:spPr>
          <a:xfrm>
            <a:off x="548044" y="232378"/>
            <a:ext cx="11404470" cy="729647"/>
          </a:xfrm>
        </p:spPr>
        <p:txBody>
          <a:bodyPr vert="horz"/>
          <a:lstStyle/>
          <a:p>
            <a:r>
              <a:rPr lang="en-US" sz="2800">
                <a:latin typeface="+mj-lt"/>
                <a:cs typeface="Arial" panose="020B0604020202020204" pitchFamily="34" charset="0"/>
              </a:rPr>
              <a:t>Approach and Model </a:t>
            </a:r>
          </a:p>
        </p:txBody>
      </p:sp>
      <p:pic>
        <p:nvPicPr>
          <p:cNvPr id="7" name="Graphic 6" descr="Graduation cap outline">
            <a:extLst>
              <a:ext uri="{FF2B5EF4-FFF2-40B4-BE49-F238E27FC236}">
                <a16:creationId xmlns:a16="http://schemas.microsoft.com/office/drawing/2014/main" id="{CD89B700-02E4-F377-F45D-2168D48D41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28096" y="1085644"/>
            <a:ext cx="611509" cy="611509"/>
          </a:xfrm>
          <a:prstGeom prst="rect">
            <a:avLst/>
          </a:prstGeom>
        </p:spPr>
      </p:pic>
      <p:pic>
        <p:nvPicPr>
          <p:cNvPr id="10" name="Graphic 9" descr="Downward trend graph outline">
            <a:extLst>
              <a:ext uri="{FF2B5EF4-FFF2-40B4-BE49-F238E27FC236}">
                <a16:creationId xmlns:a16="http://schemas.microsoft.com/office/drawing/2014/main" id="{A09868CC-B058-513D-552C-7E250B6F6C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90285" y="1018901"/>
            <a:ext cx="611509" cy="611509"/>
          </a:xfrm>
          <a:prstGeom prst="rect">
            <a:avLst/>
          </a:prstGeom>
        </p:spPr>
      </p:pic>
      <p:pic>
        <p:nvPicPr>
          <p:cNvPr id="8" name="Graphic 7" descr="Woman with solid fill">
            <a:extLst>
              <a:ext uri="{FF2B5EF4-FFF2-40B4-BE49-F238E27FC236}">
                <a16:creationId xmlns:a16="http://schemas.microsoft.com/office/drawing/2014/main" id="{039F2383-2766-8813-46A7-64D0623C3F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71445" y="2832511"/>
            <a:ext cx="611510" cy="611510"/>
          </a:xfrm>
          <a:prstGeom prst="rect">
            <a:avLst/>
          </a:prstGeom>
        </p:spPr>
      </p:pic>
      <p:pic>
        <p:nvPicPr>
          <p:cNvPr id="15" name="Graphic 14" descr="Man with solid fill">
            <a:extLst>
              <a:ext uri="{FF2B5EF4-FFF2-40B4-BE49-F238E27FC236}">
                <a16:creationId xmlns:a16="http://schemas.microsoft.com/office/drawing/2014/main" id="{C74D44F2-B2C0-BC93-2864-F87BAB689D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11095" y="2817490"/>
            <a:ext cx="611510" cy="611510"/>
          </a:xfrm>
          <a:prstGeom prst="rect">
            <a:avLst/>
          </a:prstGeom>
        </p:spPr>
      </p:pic>
      <p:pic>
        <p:nvPicPr>
          <p:cNvPr id="20" name="Graphic 19" descr="Heartbeat with solid fill">
            <a:extLst>
              <a:ext uri="{FF2B5EF4-FFF2-40B4-BE49-F238E27FC236}">
                <a16:creationId xmlns:a16="http://schemas.microsoft.com/office/drawing/2014/main" id="{97FAF77C-102E-821B-10F8-A23ABB6E25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58672" y="4477404"/>
            <a:ext cx="538848" cy="538848"/>
          </a:xfrm>
          <a:prstGeom prst="rect">
            <a:avLst/>
          </a:prstGeom>
        </p:spPr>
      </p:pic>
      <p:pic>
        <p:nvPicPr>
          <p:cNvPr id="22" name="Graphic 21" descr="Dollar with solid fill">
            <a:extLst>
              <a:ext uri="{FF2B5EF4-FFF2-40B4-BE49-F238E27FC236}">
                <a16:creationId xmlns:a16="http://schemas.microsoft.com/office/drawing/2014/main" id="{285945D1-B9D0-5BF7-D6D7-A099B91FC8F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894572" y="2981576"/>
            <a:ext cx="356173" cy="356173"/>
          </a:xfrm>
          <a:prstGeom prst="rect">
            <a:avLst/>
          </a:prstGeom>
        </p:spPr>
      </p:pic>
      <p:pic>
        <p:nvPicPr>
          <p:cNvPr id="26" name="Graphic 25" descr="Eye with solid fill">
            <a:extLst>
              <a:ext uri="{FF2B5EF4-FFF2-40B4-BE49-F238E27FC236}">
                <a16:creationId xmlns:a16="http://schemas.microsoft.com/office/drawing/2014/main" id="{4C67FFBE-AACB-3ECC-68CC-904B98A7244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37494" y="4463940"/>
            <a:ext cx="541391" cy="541391"/>
          </a:xfrm>
          <a:prstGeom prst="rect">
            <a:avLst/>
          </a:prstGeom>
        </p:spPr>
      </p:pic>
      <p:pic>
        <p:nvPicPr>
          <p:cNvPr id="1026" name="Picture 2" descr="A diagram of different types of employment&#10;&#10;Description automatically generated">
            <a:extLst>
              <a:ext uri="{FF2B5EF4-FFF2-40B4-BE49-F238E27FC236}">
                <a16:creationId xmlns:a16="http://schemas.microsoft.com/office/drawing/2014/main" id="{59AD5378-EC32-0921-21A1-10E38990902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38438" y="797996"/>
            <a:ext cx="4568333" cy="45683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F80A04-41EA-CB20-37DB-5FE8CFDC5113}"/>
              </a:ext>
            </a:extLst>
          </p:cNvPr>
          <p:cNvSpPr txBox="1"/>
          <p:nvPr/>
        </p:nvSpPr>
        <p:spPr>
          <a:xfrm>
            <a:off x="548044" y="1085644"/>
            <a:ext cx="6536525" cy="4770537"/>
          </a:xfrm>
          <a:prstGeom prst="rect">
            <a:avLst/>
          </a:prstGeom>
          <a:noFill/>
        </p:spPr>
        <p:txBody>
          <a:bodyPr wrap="square" rtlCol="0">
            <a:spAutoFit/>
          </a:bodyPr>
          <a:lstStyle/>
          <a:p>
            <a:r>
              <a:rPr lang="en-AU" sz="2000">
                <a:solidFill>
                  <a:srgbClr val="000000"/>
                </a:solidFill>
                <a:latin typeface="+mn-lt"/>
              </a:rPr>
              <a:t>M</a:t>
            </a:r>
            <a:r>
              <a:rPr lang="en-AU" sz="2000" b="0" i="0">
                <a:solidFill>
                  <a:srgbClr val="000000"/>
                </a:solidFill>
                <a:effectLst/>
                <a:latin typeface="+mn-lt"/>
              </a:rPr>
              <a:t>odifies Cooper et al.’s (2021) model of gendered dynamics</a:t>
            </a:r>
            <a:r>
              <a:rPr lang="en-AU" sz="2000">
                <a:solidFill>
                  <a:srgbClr val="000000"/>
                </a:solidFill>
                <a:latin typeface="+mn-lt"/>
              </a:rPr>
              <a:t> in careers. </a:t>
            </a:r>
            <a:endParaRPr lang="en-AU" sz="2000" b="0" i="0">
              <a:solidFill>
                <a:srgbClr val="000000"/>
              </a:solidFill>
              <a:effectLst/>
              <a:latin typeface="+mn-lt"/>
            </a:endParaRPr>
          </a:p>
          <a:p>
            <a:endParaRPr lang="en-US" sz="2000">
              <a:solidFill>
                <a:srgbClr val="000000"/>
              </a:solidFill>
              <a:latin typeface="+mn-lt"/>
              <a:cs typeface="Arial" panose="020B0604020202020204" pitchFamily="34" charset="0"/>
            </a:endParaRPr>
          </a:p>
          <a:p>
            <a:r>
              <a:rPr lang="en-US" sz="2000">
                <a:solidFill>
                  <a:srgbClr val="000000"/>
                </a:solidFill>
                <a:latin typeface="+mn-lt"/>
                <a:cs typeface="Arial" panose="020B0604020202020204" pitchFamily="34" charset="0"/>
              </a:rPr>
              <a:t>Forces at four </a:t>
            </a:r>
            <a:r>
              <a:rPr lang="en-US" sz="2000" b="0" i="0">
                <a:solidFill>
                  <a:srgbClr val="000000"/>
                </a:solidFill>
                <a:effectLst/>
                <a:latin typeface="+mn-lt"/>
                <a:cs typeface="Arial" panose="020B0604020202020204" pitchFamily="34" charset="0"/>
              </a:rPr>
              <a:t>levels shape experience:</a:t>
            </a:r>
            <a:endParaRPr lang="en-AU" sz="2000" b="1">
              <a:solidFill>
                <a:srgbClr val="000000"/>
              </a:solidFill>
              <a:latin typeface="+mn-lt"/>
              <a:cs typeface="Arial" panose="020B0604020202020204" pitchFamily="34" charset="0"/>
            </a:endParaRPr>
          </a:p>
          <a:p>
            <a:pPr marL="914400" lvl="1" indent="-457200">
              <a:buFont typeface="+mj-lt"/>
              <a:buAutoNum type="arabicPeriod"/>
            </a:pPr>
            <a:r>
              <a:rPr lang="en-AU" sz="2000" b="1" i="0">
                <a:solidFill>
                  <a:srgbClr val="000000"/>
                </a:solidFill>
                <a:effectLst/>
                <a:latin typeface="+mn-lt"/>
                <a:cs typeface="Arial" panose="020B0604020202020204" pitchFamily="34" charset="0"/>
              </a:rPr>
              <a:t>Institutional: </a:t>
            </a:r>
            <a:r>
              <a:rPr lang="en-US" sz="2000" i="0">
                <a:solidFill>
                  <a:srgbClr val="000000"/>
                </a:solidFill>
                <a:effectLst/>
                <a:latin typeface="+mn-lt"/>
                <a:cs typeface="Arial" panose="020B0604020202020204" pitchFamily="34" charset="0"/>
              </a:rPr>
              <a:t>regulatory context, behaviours, parties and actions (complaints-based approach but a new ‘positive duty’).  </a:t>
            </a:r>
            <a:endParaRPr lang="en-AU" sz="2000" i="0">
              <a:solidFill>
                <a:srgbClr val="000000"/>
              </a:solidFill>
              <a:effectLst/>
              <a:latin typeface="+mn-lt"/>
              <a:cs typeface="Arial" panose="020B0604020202020204" pitchFamily="34" charset="0"/>
            </a:endParaRPr>
          </a:p>
          <a:p>
            <a:pPr marL="914400" lvl="1" indent="-457200">
              <a:buFont typeface="+mj-lt"/>
              <a:buAutoNum type="arabicPeriod"/>
            </a:pPr>
            <a:r>
              <a:rPr lang="en-AU" sz="2000" b="1">
                <a:solidFill>
                  <a:srgbClr val="000000"/>
                </a:solidFill>
                <a:latin typeface="+mn-lt"/>
                <a:cs typeface="Arial" panose="020B0604020202020204" pitchFamily="34" charset="0"/>
              </a:rPr>
              <a:t>Industry: </a:t>
            </a:r>
            <a:r>
              <a:rPr lang="en-AU" sz="2000" i="0">
                <a:solidFill>
                  <a:srgbClr val="000000"/>
                </a:solidFill>
                <a:effectLst/>
                <a:latin typeface="+mn-lt"/>
                <a:cs typeface="Arial" panose="020B0604020202020204" pitchFamily="34" charset="0"/>
              </a:rPr>
              <a:t>industry-wide policies and practices and social norms.</a:t>
            </a:r>
            <a:endParaRPr lang="en-AU" sz="2000">
              <a:solidFill>
                <a:srgbClr val="000000"/>
              </a:solidFill>
              <a:latin typeface="+mn-lt"/>
              <a:cs typeface="Arial" panose="020B0604020202020204" pitchFamily="34" charset="0"/>
            </a:endParaRPr>
          </a:p>
          <a:p>
            <a:pPr marL="914400" lvl="1" indent="-457200">
              <a:buFont typeface="+mj-lt"/>
              <a:buAutoNum type="arabicPeriod"/>
            </a:pPr>
            <a:r>
              <a:rPr lang="en-AU" sz="2000" b="1" i="0">
                <a:solidFill>
                  <a:srgbClr val="000000"/>
                </a:solidFill>
                <a:effectLst/>
                <a:latin typeface="+mn-lt"/>
                <a:cs typeface="Arial" panose="020B0604020202020204" pitchFamily="34" charset="0"/>
              </a:rPr>
              <a:t>Organisational: </a:t>
            </a:r>
            <a:r>
              <a:rPr lang="en-AU" sz="2000" i="0">
                <a:solidFill>
                  <a:srgbClr val="000000"/>
                </a:solidFill>
                <a:effectLst/>
                <a:latin typeface="+mn-lt"/>
                <a:cs typeface="Arial" panose="020B0604020202020204" pitchFamily="34" charset="0"/>
              </a:rPr>
              <a:t>organisational policies and practices, </a:t>
            </a:r>
            <a:r>
              <a:rPr lang="en-US" sz="2000" b="0" i="0">
                <a:solidFill>
                  <a:srgbClr val="000000"/>
                </a:solidFill>
                <a:effectLst/>
                <a:latin typeface="+mn-lt"/>
                <a:cs typeface="Arial" panose="020B0604020202020204" pitchFamily="34" charset="0"/>
              </a:rPr>
              <a:t>segment of industry.</a:t>
            </a:r>
          </a:p>
          <a:p>
            <a:pPr marL="914400" lvl="1" indent="-457200">
              <a:buFont typeface="+mj-lt"/>
              <a:buAutoNum type="arabicPeriod"/>
            </a:pPr>
            <a:r>
              <a:rPr lang="en-US" sz="2000" b="1">
                <a:solidFill>
                  <a:srgbClr val="000000"/>
                </a:solidFill>
                <a:latin typeface="+mn-lt"/>
                <a:cs typeface="Arial" panose="020B0604020202020204" pitchFamily="34" charset="0"/>
              </a:rPr>
              <a:t>Worker demographics and job features: </a:t>
            </a:r>
            <a:r>
              <a:rPr lang="en-US" sz="2000">
                <a:solidFill>
                  <a:srgbClr val="000000"/>
                </a:solidFill>
                <a:latin typeface="+mn-lt"/>
                <a:cs typeface="Arial" panose="020B0604020202020204" pitchFamily="34" charset="0"/>
              </a:rPr>
              <a:t>frontline work and nature of product; gender, age, cultural identity; employment contract.</a:t>
            </a:r>
            <a:endParaRPr lang="en-AU" sz="2000" b="1" i="0">
              <a:solidFill>
                <a:srgbClr val="000000"/>
              </a:solidFill>
              <a:effectLst/>
              <a:latin typeface="+mn-lt"/>
              <a:cs typeface="Arial" panose="020B0604020202020204" pitchFamily="34" charset="0"/>
            </a:endParaRPr>
          </a:p>
          <a:p>
            <a:pPr marL="285750" indent="-285750">
              <a:buFont typeface="Arial" panose="020B0604020202020204" pitchFamily="34" charset="0"/>
              <a:buChar char="•"/>
            </a:pPr>
            <a:endParaRPr lang="en-AU" sz="2400" b="0" i="0">
              <a:solidFill>
                <a:srgbClr val="000000"/>
              </a:solidFill>
              <a:effectLst/>
              <a:latin typeface="+mn-lt"/>
            </a:endParaRPr>
          </a:p>
        </p:txBody>
      </p:sp>
      <p:sp>
        <p:nvSpPr>
          <p:cNvPr id="3" name="TextBox 2">
            <a:extLst>
              <a:ext uri="{FF2B5EF4-FFF2-40B4-BE49-F238E27FC236}">
                <a16:creationId xmlns:a16="http://schemas.microsoft.com/office/drawing/2014/main" id="{D6BDA4A2-92FC-96ED-D1A4-E50DBBCD27EF}"/>
              </a:ext>
            </a:extLst>
          </p:cNvPr>
          <p:cNvSpPr txBox="1"/>
          <p:nvPr/>
        </p:nvSpPr>
        <p:spPr>
          <a:xfrm>
            <a:off x="8175399" y="5489948"/>
            <a:ext cx="3080538" cy="923330"/>
          </a:xfrm>
          <a:prstGeom prst="rect">
            <a:avLst/>
          </a:prstGeom>
          <a:noFill/>
        </p:spPr>
        <p:txBody>
          <a:bodyPr wrap="square" rtlCol="0">
            <a:spAutoFit/>
          </a:bodyPr>
          <a:lstStyle/>
          <a:p>
            <a:pPr algn="ctr"/>
            <a:r>
              <a:rPr lang="en-US" sz="1800">
                <a:solidFill>
                  <a:srgbClr val="000000"/>
                </a:solidFill>
                <a:latin typeface="+mn-lt"/>
                <a:cs typeface="Arial" panose="020B0604020202020204" pitchFamily="34" charset="0"/>
              </a:rPr>
              <a:t>Model informs </a:t>
            </a:r>
            <a:r>
              <a:rPr lang="en-US" sz="1800" b="0" i="0">
                <a:solidFill>
                  <a:srgbClr val="000000"/>
                </a:solidFill>
                <a:effectLst/>
                <a:latin typeface="+mn-lt"/>
                <a:cs typeface="Arial" panose="020B0604020202020204" pitchFamily="34" charset="0"/>
              </a:rPr>
              <a:t>design of the data collection and data analysis</a:t>
            </a:r>
            <a:endParaRPr lang="en-AU" sz="1800" b="0" i="0">
              <a:solidFill>
                <a:srgbClr val="000000"/>
              </a:solidFill>
              <a:effectLst/>
              <a:latin typeface="+mn-lt"/>
              <a:cs typeface="Arial" panose="020B0604020202020204" pitchFamily="34" charset="0"/>
            </a:endParaRPr>
          </a:p>
        </p:txBody>
      </p:sp>
    </p:spTree>
    <p:extLst>
      <p:ext uri="{BB962C8B-B14F-4D97-AF65-F5344CB8AC3E}">
        <p14:creationId xmlns:p14="http://schemas.microsoft.com/office/powerpoint/2010/main" val="356354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E8A22-F5FD-6504-0490-361A39B23352}"/>
              </a:ext>
            </a:extLst>
          </p:cNvPr>
          <p:cNvSpPr/>
          <p:nvPr/>
        </p:nvSpPr>
        <p:spPr>
          <a:xfrm>
            <a:off x="359854" y="1040702"/>
            <a:ext cx="3963056" cy="5328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9" name="Object 8" hidden="1">
            <a:extLst>
              <a:ext uri="{FF2B5EF4-FFF2-40B4-BE49-F238E27FC236}">
                <a16:creationId xmlns:a16="http://schemas.microsoft.com/office/drawing/2014/main" id="{3FBD1AE7-0963-C6C2-9F44-1E57D1BE924B}"/>
              </a:ext>
            </a:extLst>
          </p:cNvPr>
          <p:cNvGraphicFramePr>
            <a:graphicFrameLocks noChangeAspect="1"/>
          </p:cNvGraphicFramePr>
          <p:nvPr>
            <p:custDataLst>
              <p:tags r:id="rId1"/>
            </p:custDataLst>
          </p:nvPr>
        </p:nvGraphicFramePr>
        <p:xfrm>
          <a:off x="1525192" y="858442"/>
          <a:ext cx="1191" cy="1191"/>
        </p:xfrm>
        <a:graphic>
          <a:graphicData uri="http://schemas.openxmlformats.org/presentationml/2006/ole">
            <mc:AlternateContent xmlns:mc="http://schemas.openxmlformats.org/markup-compatibility/2006">
              <mc:Choice xmlns:v="urn:schemas-microsoft-com:vml" Requires="v">
                <p:oleObj name="think-cell Slide" r:id="rId4" imgW="667" imgH="666" progId="TCLayout.ActiveDocument.1">
                  <p:embed/>
                </p:oleObj>
              </mc:Choice>
              <mc:Fallback>
                <p:oleObj name="think-cell Slide" r:id="rId4" imgW="667" imgH="666" progId="TCLayout.ActiveDocument.1">
                  <p:embed/>
                  <p:pic>
                    <p:nvPicPr>
                      <p:cNvPr id="9" name="Object 8" hidden="1">
                        <a:extLst>
                          <a:ext uri="{FF2B5EF4-FFF2-40B4-BE49-F238E27FC236}">
                            <a16:creationId xmlns:a16="http://schemas.microsoft.com/office/drawing/2014/main" id="{3FBD1AE7-0963-C6C2-9F44-1E57D1BE924B}"/>
                          </a:ext>
                        </a:extLst>
                      </p:cNvPr>
                      <p:cNvPicPr/>
                      <p:nvPr/>
                    </p:nvPicPr>
                    <p:blipFill>
                      <a:blip r:embed="rId5"/>
                      <a:stretch>
                        <a:fillRect/>
                      </a:stretch>
                    </p:blipFill>
                    <p:spPr>
                      <a:xfrm>
                        <a:off x="1525192" y="858442"/>
                        <a:ext cx="1191" cy="1191"/>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E32DE763-B594-F386-A56B-8F38E3B1D8D0}"/>
              </a:ext>
            </a:extLst>
          </p:cNvPr>
          <p:cNvSpPr>
            <a:spLocks noGrp="1"/>
          </p:cNvSpPr>
          <p:nvPr>
            <p:ph type="title"/>
          </p:nvPr>
        </p:nvSpPr>
        <p:spPr>
          <a:xfrm>
            <a:off x="424543" y="305272"/>
            <a:ext cx="11342914" cy="526651"/>
          </a:xfrm>
        </p:spPr>
        <p:txBody>
          <a:bodyPr vert="horz"/>
          <a:lstStyle/>
          <a:p>
            <a:r>
              <a:rPr lang="en-US" sz="2800">
                <a:latin typeface="Arial" panose="020B0604020202020204" pitchFamily="34" charset="0"/>
                <a:cs typeface="Arial" panose="020B0604020202020204" pitchFamily="34" charset="0"/>
              </a:rPr>
              <a:t>Key findings, a little data and recommendations  - 1</a:t>
            </a:r>
          </a:p>
        </p:txBody>
      </p:sp>
      <p:sp>
        <p:nvSpPr>
          <p:cNvPr id="19" name="Star: 5 Points 18">
            <a:extLst>
              <a:ext uri="{FF2B5EF4-FFF2-40B4-BE49-F238E27FC236}">
                <a16:creationId xmlns:a16="http://schemas.microsoft.com/office/drawing/2014/main" id="{8DFB8F13-FB61-56C6-52A6-E9CA6408226C}"/>
              </a:ext>
            </a:extLst>
          </p:cNvPr>
          <p:cNvSpPr/>
          <p:nvPr/>
        </p:nvSpPr>
        <p:spPr>
          <a:xfrm>
            <a:off x="156371" y="715406"/>
            <a:ext cx="1016068" cy="873507"/>
          </a:xfrm>
          <a:prstGeom prst="star5">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b="1"/>
              <a:t>1</a:t>
            </a:r>
          </a:p>
        </p:txBody>
      </p:sp>
      <p:sp>
        <p:nvSpPr>
          <p:cNvPr id="4" name="TextBox 3">
            <a:extLst>
              <a:ext uri="{FF2B5EF4-FFF2-40B4-BE49-F238E27FC236}">
                <a16:creationId xmlns:a16="http://schemas.microsoft.com/office/drawing/2014/main" id="{2BAE00BA-C008-2F3E-7E3C-DFD64E407B06}"/>
              </a:ext>
            </a:extLst>
          </p:cNvPr>
          <p:cNvSpPr txBox="1"/>
          <p:nvPr/>
        </p:nvSpPr>
        <p:spPr>
          <a:xfrm>
            <a:off x="653324" y="1643916"/>
            <a:ext cx="3313067" cy="3970318"/>
          </a:xfrm>
          <a:prstGeom prst="rect">
            <a:avLst/>
          </a:prstGeom>
          <a:noFill/>
        </p:spPr>
        <p:txBody>
          <a:bodyPr wrap="square">
            <a:spAutoFit/>
          </a:bodyPr>
          <a:lstStyle/>
          <a:p>
            <a:r>
              <a:rPr lang="en-US" sz="1800" b="1" i="0">
                <a:solidFill>
                  <a:srgbClr val="000000"/>
                </a:solidFill>
                <a:latin typeface="+mn-lt"/>
              </a:rPr>
              <a:t>Finding 1: </a:t>
            </a:r>
            <a:r>
              <a:rPr lang="en-US" sz="1800" i="0">
                <a:solidFill>
                  <a:srgbClr val="000000"/>
                </a:solidFill>
                <a:latin typeface="+mn-lt"/>
              </a:rPr>
              <a:t>Retail is a very high-risk industry for sexual harassment and the experience of sexual harassment is pervasive across retail workplaces.</a:t>
            </a:r>
          </a:p>
          <a:p>
            <a:endParaRPr lang="en-US" sz="1800" i="0">
              <a:solidFill>
                <a:srgbClr val="000000"/>
              </a:solidFill>
              <a:latin typeface="+mn-lt"/>
            </a:endParaRPr>
          </a:p>
          <a:p>
            <a:r>
              <a:rPr lang="en-US" sz="1800" b="1">
                <a:solidFill>
                  <a:srgbClr val="000000"/>
                </a:solidFill>
                <a:latin typeface="+mn-lt"/>
              </a:rPr>
              <a:t>Recommendation: </a:t>
            </a:r>
            <a:r>
              <a:rPr lang="en-US" sz="1800" b="0" i="0">
                <a:solidFill>
                  <a:srgbClr val="000000"/>
                </a:solidFill>
                <a:latin typeface="+mn-lt"/>
              </a:rPr>
              <a:t>establishing a </a:t>
            </a:r>
            <a:r>
              <a:rPr lang="en-US" sz="1800" b="1" i="0">
                <a:solidFill>
                  <a:srgbClr val="000000"/>
                </a:solidFill>
                <a:latin typeface="+mn-lt"/>
              </a:rPr>
              <a:t>Retail Industry Workplace Respect Committee </a:t>
            </a:r>
            <a:r>
              <a:rPr lang="en-US" sz="1800" i="0">
                <a:solidFill>
                  <a:srgbClr val="000000"/>
                </a:solidFill>
                <a:latin typeface="+mn-lt"/>
              </a:rPr>
              <a:t>and </a:t>
            </a:r>
            <a:r>
              <a:rPr lang="en-US" sz="1800">
                <a:solidFill>
                  <a:srgbClr val="000000"/>
                </a:solidFill>
              </a:rPr>
              <a:t>an </a:t>
            </a:r>
            <a:r>
              <a:rPr lang="en-US" sz="1800" b="0" i="0">
                <a:solidFill>
                  <a:srgbClr val="000000"/>
                </a:solidFill>
                <a:latin typeface="+mn-lt"/>
              </a:rPr>
              <a:t>industry-wide strategy focused on the prevention and management of sexual harassment.</a:t>
            </a:r>
            <a:endParaRPr lang="en-US" sz="1800">
              <a:solidFill>
                <a:srgbClr val="000000"/>
              </a:solidFill>
              <a:latin typeface="+mn-lt"/>
            </a:endParaRPr>
          </a:p>
        </p:txBody>
      </p:sp>
      <p:pic>
        <p:nvPicPr>
          <p:cNvPr id="6" name="Picture 5">
            <a:extLst>
              <a:ext uri="{FF2B5EF4-FFF2-40B4-BE49-F238E27FC236}">
                <a16:creationId xmlns:a16="http://schemas.microsoft.com/office/drawing/2014/main" id="{67E432ED-7C54-075B-7006-1696835E1944}"/>
              </a:ext>
            </a:extLst>
          </p:cNvPr>
          <p:cNvPicPr>
            <a:picLocks noChangeAspect="1"/>
          </p:cNvPicPr>
          <p:nvPr/>
        </p:nvPicPr>
        <p:blipFill>
          <a:blip r:embed="rId6"/>
          <a:stretch>
            <a:fillRect/>
          </a:stretch>
        </p:blipFill>
        <p:spPr>
          <a:xfrm>
            <a:off x="5128153" y="940200"/>
            <a:ext cx="6301847" cy="5039552"/>
          </a:xfrm>
          <a:prstGeom prst="rect">
            <a:avLst/>
          </a:prstGeom>
        </p:spPr>
      </p:pic>
    </p:spTree>
    <p:extLst>
      <p:ext uri="{BB962C8B-B14F-4D97-AF65-F5344CB8AC3E}">
        <p14:creationId xmlns:p14="http://schemas.microsoft.com/office/powerpoint/2010/main" val="1348860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7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AOxfgwLpXFmPGF1s_Ax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 2">
  <a:themeElements>
    <a:clrScheme name="The University of Sydney_Color Theme">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0148A4"/>
      </a:accent6>
      <a:hlink>
        <a:srgbClr val="E64626"/>
      </a:hlink>
      <a:folHlink>
        <a:srgbClr val="F051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ter 2">
  <a:themeElements>
    <a:clrScheme name="The University of Sydney_Color Theme">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0148A4"/>
      </a:accent6>
      <a:hlink>
        <a:srgbClr val="E64626"/>
      </a:hlink>
      <a:folHlink>
        <a:srgbClr val="F05133"/>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ster 2">
  <a:themeElements>
    <a:clrScheme name="The University of Sydney_Color Theme">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0148A4"/>
      </a:accent6>
      <a:hlink>
        <a:srgbClr val="E64626"/>
      </a:hlink>
      <a:folHlink>
        <a:srgbClr val="F05133"/>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78f0cb4-77d8-4256-816f-838353d32bb7" xsi:nil="true"/>
    <lcf76f155ced4ddcb4097134ff3c332f xmlns="1f7fadf7-4469-4baf-953e-8534735986f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D6F63E8955D04F83E123985B6B81A6" ma:contentTypeVersion="15" ma:contentTypeDescription="Create a new document." ma:contentTypeScope="" ma:versionID="be6b3a800250d48f17390d6396689c62">
  <xsd:schema xmlns:xsd="http://www.w3.org/2001/XMLSchema" xmlns:xs="http://www.w3.org/2001/XMLSchema" xmlns:p="http://schemas.microsoft.com/office/2006/metadata/properties" xmlns:ns2="1f7fadf7-4469-4baf-953e-8534735986f6" xmlns:ns3="a78f0cb4-77d8-4256-816f-838353d32bb7" targetNamespace="http://schemas.microsoft.com/office/2006/metadata/properties" ma:root="true" ma:fieldsID="f3a705c10ca666658cf8a2445d4df884" ns2:_="" ns3:_="">
    <xsd:import namespace="1f7fadf7-4469-4baf-953e-8534735986f6"/>
    <xsd:import namespace="a78f0cb4-77d8-4256-816f-838353d32bb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fadf7-4469-4baf-953e-8534735986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b492977-2dea-498c-99b4-1555f3d0d96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8f0cb4-77d8-4256-816f-838353d32bb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0d45f2f-9105-4f47-a17b-818da3d37c54}" ma:internalName="TaxCatchAll" ma:showField="CatchAllData" ma:web="a78f0cb4-77d8-4256-816f-838353d32bb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1752FC-6A8B-4B93-BBBC-870436CFA85B}">
  <ds:schemaRefs>
    <ds:schemaRef ds:uri="http://schemas.microsoft.com/sharepoint/v3/contenttype/forms"/>
  </ds:schemaRefs>
</ds:datastoreItem>
</file>

<file path=customXml/itemProps2.xml><?xml version="1.0" encoding="utf-8"?>
<ds:datastoreItem xmlns:ds="http://schemas.openxmlformats.org/officeDocument/2006/customXml" ds:itemID="{1751ACC3-D730-4D91-977F-2C283241F674}">
  <ds:schemaRefs>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2006/documentManagement/types"/>
    <ds:schemaRef ds:uri="a78f0cb4-77d8-4256-816f-838353d32bb7"/>
    <ds:schemaRef ds:uri="http://schemas.microsoft.com/office/infopath/2007/PartnerControls"/>
    <ds:schemaRef ds:uri="1f7fadf7-4469-4baf-953e-8534735986f6"/>
    <ds:schemaRef ds:uri="http://purl.org/dc/dcmitype/"/>
  </ds:schemaRefs>
</ds:datastoreItem>
</file>

<file path=customXml/itemProps3.xml><?xml version="1.0" encoding="utf-8"?>
<ds:datastoreItem xmlns:ds="http://schemas.openxmlformats.org/officeDocument/2006/customXml" ds:itemID="{7A5362B5-E2B4-4C25-A8ED-06F4BBE942E5}">
  <ds:schemaRefs>
    <ds:schemaRef ds:uri="1f7fadf7-4469-4baf-953e-8534735986f6"/>
    <ds:schemaRef ds:uri="a78f0cb4-77d8-4256-816f-838353d32b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otalTime>53</TotalTime>
  <Words>2215</Words>
  <Application>Microsoft Office PowerPoint</Application>
  <PresentationFormat>Widescreen</PresentationFormat>
  <Paragraphs>196</Paragraphs>
  <Slides>21</Slides>
  <Notes>13</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4" baseType="lpstr">
      <vt:lpstr>ＭＳ Ｐゴシック</vt:lpstr>
      <vt:lpstr>Aptos</vt:lpstr>
      <vt:lpstr>Aptos Display</vt:lpstr>
      <vt:lpstr>Arial</vt:lpstr>
      <vt:lpstr>Calibri</vt:lpstr>
      <vt:lpstr>Lucida Grande</vt:lpstr>
      <vt:lpstr>Times</vt:lpstr>
      <vt:lpstr>Tw Cen MT</vt:lpstr>
      <vt:lpstr>Master 2</vt:lpstr>
      <vt:lpstr>Master 2</vt:lpstr>
      <vt:lpstr>Master 2</vt:lpstr>
      <vt:lpstr>office theme</vt:lpstr>
      <vt:lpstr>think-cell Slide</vt:lpstr>
      <vt:lpstr>“Just another day in retail”: Understanding sexual harassment in the Australian retail industry  </vt:lpstr>
      <vt:lpstr>Acknowledgement of Country:  We acknowledge traditional custodianship of the land on which our research team works, the Gadi people of the Eora Nation. We acknowledge Elders past and present, and we pay our respects to Aboriginal and Torres Strait Islander people with us today.  </vt:lpstr>
      <vt:lpstr>PowerPoint Presentation</vt:lpstr>
      <vt:lpstr>Some context: Why retail?</vt:lpstr>
      <vt:lpstr>“Just another day in retail”  report available here:</vt:lpstr>
      <vt:lpstr>PowerPoint Presentation</vt:lpstr>
      <vt:lpstr>Methodology – Three Phase Approach (plus industry co-design and feedback) </vt:lpstr>
      <vt:lpstr>Approach and Model </vt:lpstr>
      <vt:lpstr>Key findings, a little data and recommendations  - 1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Bootcamp week 1  Live lecture</dc:title>
  <dc:creator>Rae Cooper</dc:creator>
  <cp:lastModifiedBy>Rae Cooper</cp:lastModifiedBy>
  <cp:revision>3</cp:revision>
  <cp:lastPrinted>2024-06-20T00:17:37Z</cp:lastPrinted>
  <dcterms:created xsi:type="dcterms:W3CDTF">2020-10-27T23:28:00Z</dcterms:created>
  <dcterms:modified xsi:type="dcterms:W3CDTF">2024-08-16T05:45:32Z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0x01010072D6F63E8955D04F83E123985B6B81A6</vt:lpwstr>
  </property>
  <property fmtid="{D5CDD505-2E9C-101B-9397-08002B2CF9AE}" pid="3" name="MediaServiceImageTags">
    <vt:lpwstr/>
  </property>
</Properties>
</file>