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2" r:id="rId4"/>
  </p:sldMasterIdLst>
  <p:notesMasterIdLst>
    <p:notesMasterId r:id="rId37"/>
  </p:notesMasterIdLst>
  <p:handoutMasterIdLst>
    <p:handoutMasterId r:id="rId38"/>
  </p:handoutMasterIdLst>
  <p:sldIdLst>
    <p:sldId id="259" r:id="rId5"/>
    <p:sldId id="1401" r:id="rId6"/>
    <p:sldId id="1407" r:id="rId7"/>
    <p:sldId id="1736" r:id="rId8"/>
    <p:sldId id="1712" r:id="rId9"/>
    <p:sldId id="1693" r:id="rId10"/>
    <p:sldId id="1675" r:id="rId11"/>
    <p:sldId id="1700" r:id="rId12"/>
    <p:sldId id="1722" r:id="rId13"/>
    <p:sldId id="1716" r:id="rId14"/>
    <p:sldId id="1719" r:id="rId15"/>
    <p:sldId id="1349" r:id="rId16"/>
    <p:sldId id="1729" r:id="rId17"/>
    <p:sldId id="1730" r:id="rId18"/>
    <p:sldId id="1734" r:id="rId19"/>
    <p:sldId id="1731" r:id="rId20"/>
    <p:sldId id="1732" r:id="rId21"/>
    <p:sldId id="1436" r:id="rId22"/>
    <p:sldId id="1738" r:id="rId23"/>
    <p:sldId id="1724" r:id="rId24"/>
    <p:sldId id="1726" r:id="rId25"/>
    <p:sldId id="1727" r:id="rId26"/>
    <p:sldId id="1728" r:id="rId27"/>
    <p:sldId id="1487" r:id="rId28"/>
    <p:sldId id="1452" r:id="rId29"/>
    <p:sldId id="1358" r:id="rId30"/>
    <p:sldId id="1674" r:id="rId31"/>
    <p:sldId id="1471" r:id="rId32"/>
    <p:sldId id="1739" r:id="rId33"/>
    <p:sldId id="1440" r:id="rId34"/>
    <p:sldId id="1677" r:id="rId35"/>
    <p:sldId id="258" r:id="rId3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415BA0-3528-45B7-9BFA-27212D2BB8AC}">
          <p14:sldIdLst>
            <p14:sldId id="259"/>
            <p14:sldId id="1401"/>
            <p14:sldId id="1407"/>
            <p14:sldId id="1736"/>
            <p14:sldId id="1712"/>
            <p14:sldId id="1693"/>
            <p14:sldId id="1675"/>
            <p14:sldId id="1700"/>
            <p14:sldId id="1722"/>
            <p14:sldId id="1716"/>
            <p14:sldId id="1719"/>
            <p14:sldId id="1349"/>
            <p14:sldId id="1729"/>
            <p14:sldId id="1730"/>
            <p14:sldId id="1734"/>
            <p14:sldId id="1731"/>
            <p14:sldId id="1732"/>
            <p14:sldId id="1436"/>
            <p14:sldId id="1738"/>
            <p14:sldId id="1724"/>
            <p14:sldId id="1726"/>
            <p14:sldId id="1727"/>
            <p14:sldId id="1728"/>
            <p14:sldId id="1487"/>
            <p14:sldId id="1452"/>
            <p14:sldId id="1358"/>
            <p14:sldId id="1674"/>
            <p14:sldId id="1471"/>
            <p14:sldId id="1739"/>
            <p14:sldId id="1440"/>
            <p14:sldId id="1677"/>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F4F4F4"/>
    <a:srgbClr val="66FF33"/>
    <a:srgbClr val="469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E6F34-513F-426F-A57F-3D47D93326CD}" v="2" dt="2025-03-11T04:21:38.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0C8A7-36DE-45BF-8853-FF4E35055F24}"/>
              </a:ext>
            </a:extLst>
          </p:cNvPr>
          <p:cNvSpPr>
            <a:spLocks noGrp="1"/>
          </p:cNvSpPr>
          <p:nvPr>
            <p:ph type="hdr" sz="quarter"/>
          </p:nvPr>
        </p:nvSpPr>
        <p:spPr>
          <a:xfrm>
            <a:off x="5" y="3"/>
            <a:ext cx="2984656" cy="502456"/>
          </a:xfrm>
          <a:prstGeom prst="rect">
            <a:avLst/>
          </a:prstGeom>
        </p:spPr>
        <p:txBody>
          <a:bodyPr vert="horz" lIns="92301" tIns="46150" rIns="92301" bIns="46150" rtlCol="0"/>
          <a:lstStyle>
            <a:lvl1pPr algn="l">
              <a:defRPr sz="1200"/>
            </a:lvl1pPr>
          </a:lstStyle>
          <a:p>
            <a:endParaRPr lang="en-AU"/>
          </a:p>
        </p:txBody>
      </p:sp>
      <p:sp>
        <p:nvSpPr>
          <p:cNvPr id="3" name="Date Placeholder 2">
            <a:extLst>
              <a:ext uri="{FF2B5EF4-FFF2-40B4-BE49-F238E27FC236}">
                <a16:creationId xmlns:a16="http://schemas.microsoft.com/office/drawing/2014/main" id="{A1300A15-90BB-462B-8040-343DF318EB1E}"/>
              </a:ext>
            </a:extLst>
          </p:cNvPr>
          <p:cNvSpPr>
            <a:spLocks noGrp="1"/>
          </p:cNvSpPr>
          <p:nvPr>
            <p:ph type="dt" sz="quarter" idx="1"/>
          </p:nvPr>
        </p:nvSpPr>
        <p:spPr>
          <a:xfrm>
            <a:off x="3901904" y="3"/>
            <a:ext cx="2984656" cy="502456"/>
          </a:xfrm>
          <a:prstGeom prst="rect">
            <a:avLst/>
          </a:prstGeom>
        </p:spPr>
        <p:txBody>
          <a:bodyPr vert="horz" lIns="92301" tIns="46150" rIns="92301" bIns="46150" rtlCol="0"/>
          <a:lstStyle>
            <a:lvl1pPr algn="r">
              <a:defRPr sz="1200"/>
            </a:lvl1pPr>
          </a:lstStyle>
          <a:p>
            <a:fld id="{247BBC70-7F81-421D-B65C-7C0F9632288D}" type="datetimeFigureOut">
              <a:rPr lang="en-AU" smtClean="0"/>
              <a:t>11/03/25</a:t>
            </a:fld>
            <a:endParaRPr lang="en-AU"/>
          </a:p>
        </p:txBody>
      </p:sp>
      <p:sp>
        <p:nvSpPr>
          <p:cNvPr id="4" name="Footer Placeholder 3">
            <a:extLst>
              <a:ext uri="{FF2B5EF4-FFF2-40B4-BE49-F238E27FC236}">
                <a16:creationId xmlns:a16="http://schemas.microsoft.com/office/drawing/2014/main" id="{EDF82FC4-87CD-49B7-BF76-C18156B86CAE}"/>
              </a:ext>
            </a:extLst>
          </p:cNvPr>
          <p:cNvSpPr>
            <a:spLocks noGrp="1"/>
          </p:cNvSpPr>
          <p:nvPr>
            <p:ph type="ftr" sz="quarter" idx="2"/>
          </p:nvPr>
        </p:nvSpPr>
        <p:spPr>
          <a:xfrm>
            <a:off x="5" y="9516262"/>
            <a:ext cx="2984656" cy="502456"/>
          </a:xfrm>
          <a:prstGeom prst="rect">
            <a:avLst/>
          </a:prstGeom>
        </p:spPr>
        <p:txBody>
          <a:bodyPr vert="horz" lIns="92301" tIns="46150" rIns="92301" bIns="46150" rtlCol="0" anchor="b"/>
          <a:lstStyle>
            <a:lvl1pPr algn="l">
              <a:defRPr sz="1200"/>
            </a:lvl1pPr>
          </a:lstStyle>
          <a:p>
            <a:r>
              <a:rPr lang="en-AU"/>
              <a:t>"#"</a:t>
            </a:r>
          </a:p>
        </p:txBody>
      </p:sp>
      <p:sp>
        <p:nvSpPr>
          <p:cNvPr id="5" name="Slide Number Placeholder 4">
            <a:extLst>
              <a:ext uri="{FF2B5EF4-FFF2-40B4-BE49-F238E27FC236}">
                <a16:creationId xmlns:a16="http://schemas.microsoft.com/office/drawing/2014/main" id="{E3B769FF-F5B9-4867-AEA3-DC1C90F8B476}"/>
              </a:ext>
            </a:extLst>
          </p:cNvPr>
          <p:cNvSpPr>
            <a:spLocks noGrp="1"/>
          </p:cNvSpPr>
          <p:nvPr>
            <p:ph type="sldNum" sz="quarter" idx="3"/>
          </p:nvPr>
        </p:nvSpPr>
        <p:spPr>
          <a:xfrm>
            <a:off x="3901904" y="9516262"/>
            <a:ext cx="2984656" cy="502456"/>
          </a:xfrm>
          <a:prstGeom prst="rect">
            <a:avLst/>
          </a:prstGeom>
        </p:spPr>
        <p:txBody>
          <a:bodyPr vert="horz" lIns="92301" tIns="46150" rIns="92301" bIns="46150" rtlCol="0" anchor="b"/>
          <a:lstStyle>
            <a:lvl1pPr algn="r">
              <a:defRPr sz="1200"/>
            </a:lvl1pPr>
          </a:lstStyle>
          <a:p>
            <a:fld id="{673B82B0-6001-42C5-8C45-DBC0D7E6D68D}" type="slidenum">
              <a:rPr lang="en-AU" smtClean="0"/>
              <a:t>‹#›</a:t>
            </a:fld>
            <a:endParaRPr lang="en-AU"/>
          </a:p>
        </p:txBody>
      </p:sp>
    </p:spTree>
    <p:extLst>
      <p:ext uri="{BB962C8B-B14F-4D97-AF65-F5344CB8AC3E}">
        <p14:creationId xmlns:p14="http://schemas.microsoft.com/office/powerpoint/2010/main" val="37449888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84871" cy="502676"/>
          </a:xfrm>
          <a:prstGeom prst="rect">
            <a:avLst/>
          </a:prstGeom>
        </p:spPr>
        <p:txBody>
          <a:bodyPr vert="horz" lIns="92301" tIns="46150" rIns="92301" bIns="46150" rtlCol="0"/>
          <a:lstStyle>
            <a:lvl1pPr algn="l">
              <a:defRPr sz="1200"/>
            </a:lvl1pPr>
          </a:lstStyle>
          <a:p>
            <a:endParaRPr lang="en-AU"/>
          </a:p>
        </p:txBody>
      </p:sp>
      <p:sp>
        <p:nvSpPr>
          <p:cNvPr id="3" name="Date Placeholder 2"/>
          <p:cNvSpPr>
            <a:spLocks noGrp="1"/>
          </p:cNvSpPr>
          <p:nvPr>
            <p:ph type="dt" idx="1"/>
          </p:nvPr>
        </p:nvSpPr>
        <p:spPr>
          <a:xfrm>
            <a:off x="3901701" y="3"/>
            <a:ext cx="2984871" cy="502676"/>
          </a:xfrm>
          <a:prstGeom prst="rect">
            <a:avLst/>
          </a:prstGeom>
        </p:spPr>
        <p:txBody>
          <a:bodyPr vert="horz" lIns="92301" tIns="46150" rIns="92301" bIns="46150" rtlCol="0"/>
          <a:lstStyle>
            <a:lvl1pPr algn="r">
              <a:defRPr sz="1200"/>
            </a:lvl1pPr>
          </a:lstStyle>
          <a:p>
            <a:fld id="{5F75B7C0-EB5A-4596-839F-1B2172383D10}" type="datetimeFigureOut">
              <a:rPr lang="en-AU" smtClean="0"/>
              <a:t>11/03/25</a:t>
            </a:fld>
            <a:endParaRPr lang="en-AU"/>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301" tIns="46150" rIns="92301" bIns="46150" rtlCol="0" anchor="ctr"/>
          <a:lstStyle/>
          <a:p>
            <a:endParaRPr lang="en-AU"/>
          </a:p>
        </p:txBody>
      </p:sp>
      <p:sp>
        <p:nvSpPr>
          <p:cNvPr id="5" name="Notes Placeholder 4"/>
          <p:cNvSpPr>
            <a:spLocks noGrp="1"/>
          </p:cNvSpPr>
          <p:nvPr>
            <p:ph type="body" sz="quarter" idx="3"/>
          </p:nvPr>
        </p:nvSpPr>
        <p:spPr>
          <a:xfrm>
            <a:off x="688817" y="4821513"/>
            <a:ext cx="5510530" cy="3944867"/>
          </a:xfrm>
          <a:prstGeom prst="rect">
            <a:avLst/>
          </a:prstGeom>
        </p:spPr>
        <p:txBody>
          <a:bodyPr vert="horz" lIns="92301" tIns="46150" rIns="92301"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516041"/>
            <a:ext cx="2984871" cy="502675"/>
          </a:xfrm>
          <a:prstGeom prst="rect">
            <a:avLst/>
          </a:prstGeom>
        </p:spPr>
        <p:txBody>
          <a:bodyPr vert="horz" lIns="92301" tIns="46150" rIns="92301" bIns="46150" rtlCol="0" anchor="b"/>
          <a:lstStyle>
            <a:lvl1pPr algn="l">
              <a:defRPr sz="1200"/>
            </a:lvl1pPr>
          </a:lstStyle>
          <a:p>
            <a:r>
              <a:rPr lang="en-AU"/>
              <a:t>"#"</a:t>
            </a:r>
          </a:p>
        </p:txBody>
      </p:sp>
      <p:sp>
        <p:nvSpPr>
          <p:cNvPr id="7" name="Slide Number Placeholder 6"/>
          <p:cNvSpPr>
            <a:spLocks noGrp="1"/>
          </p:cNvSpPr>
          <p:nvPr>
            <p:ph type="sldNum" sz="quarter" idx="5"/>
          </p:nvPr>
        </p:nvSpPr>
        <p:spPr>
          <a:xfrm>
            <a:off x="3901701" y="9516041"/>
            <a:ext cx="2984871" cy="502675"/>
          </a:xfrm>
          <a:prstGeom prst="rect">
            <a:avLst/>
          </a:prstGeom>
        </p:spPr>
        <p:txBody>
          <a:bodyPr vert="horz" lIns="92301" tIns="46150" rIns="92301" bIns="46150" rtlCol="0" anchor="b"/>
          <a:lstStyle>
            <a:lvl1pPr algn="r">
              <a:defRPr sz="1200"/>
            </a:lvl1pPr>
          </a:lstStyle>
          <a:p>
            <a:fld id="{49BCBD67-DA0B-4478-AB7F-900DF16494F2}" type="slidenum">
              <a:rPr lang="en-AU" smtClean="0"/>
              <a:t>‹#›</a:t>
            </a:fld>
            <a:endParaRPr lang="en-AU"/>
          </a:p>
        </p:txBody>
      </p:sp>
    </p:spTree>
    <p:extLst>
      <p:ext uri="{BB962C8B-B14F-4D97-AF65-F5344CB8AC3E}">
        <p14:creationId xmlns:p14="http://schemas.microsoft.com/office/powerpoint/2010/main" val="134005453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13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298559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61518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65297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13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107502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129793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159874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69038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75686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81983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13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8070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86070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13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51788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702331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135294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292377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74517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1296988"/>
            <a:ext cx="6224587" cy="3500437"/>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496700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1863" cy="33813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80890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416160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1276350"/>
            <a:ext cx="6111875" cy="3438525"/>
          </a:xfrm>
        </p:spPr>
      </p:sp>
      <p:sp>
        <p:nvSpPr>
          <p:cNvPr id="3" name="Notes Placeholder 2"/>
          <p:cNvSpPr>
            <a:spLocks noGrp="1"/>
          </p:cNvSpPr>
          <p:nvPr>
            <p:ph type="body" idx="1"/>
          </p:nvPr>
        </p:nvSpPr>
        <p:spPr/>
        <p:txBody>
          <a:bodyPr/>
          <a:lstStyle/>
          <a:p>
            <a:r>
              <a:rPr lang="en-AU"/>
              <a:t>Christmas Excel -</a:t>
            </a:r>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630028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1296988"/>
            <a:ext cx="6224587" cy="3500437"/>
          </a:xfrm>
        </p:spPr>
      </p:sp>
      <p:sp>
        <p:nvSpPr>
          <p:cNvPr id="3" name="Notes Placeholder 2"/>
          <p:cNvSpPr>
            <a:spLocks noGrp="1"/>
          </p:cNvSpPr>
          <p:nvPr>
            <p:ph type="body" idx="1"/>
          </p:nvPr>
        </p:nvSpPr>
        <p:spPr/>
        <p:txBody>
          <a:bodyPr/>
          <a:lstStyle/>
          <a:p>
            <a:r>
              <a:rPr lang="en-US"/>
              <a:t>Population Excel</a:t>
            </a:r>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205299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51028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1296988"/>
            <a:ext cx="6224587" cy="3500437"/>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94870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4763"/>
            <a:ext cx="6115050" cy="344011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15322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r>
              <a:rPr lang="en-AU"/>
              <a:t>1pp of the differential was price inflation higher in 2000-2009 and volume per cap was the other 1.5pp. </a:t>
            </a:r>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62379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82926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182958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1333500"/>
            <a:ext cx="6386513" cy="3594100"/>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397082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1287463"/>
            <a:ext cx="6170613" cy="3471862"/>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r>
              <a:rPr lang="en-AU"/>
              <a:t>"#"</a:t>
            </a:r>
          </a:p>
        </p:txBody>
      </p:sp>
    </p:spTree>
    <p:extLst>
      <p:ext uri="{BB962C8B-B14F-4D97-AF65-F5344CB8AC3E}">
        <p14:creationId xmlns:p14="http://schemas.microsoft.com/office/powerpoint/2010/main" val="2897323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Marque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1" name="Rectangle 10">
            <a:extLst>
              <a:ext uri="{FF2B5EF4-FFF2-40B4-BE49-F238E27FC236}">
                <a16:creationId xmlns:a16="http://schemas.microsoft.com/office/drawing/2014/main" id="{A0CFC12C-7560-420A-9171-93D158F22FBF}"/>
              </a:ext>
            </a:extLst>
          </p:cNvPr>
          <p:cNvSpPr/>
          <p:nvPr userDrawn="1"/>
        </p:nvSpPr>
        <p:spPr>
          <a:xfrm>
            <a:off x="0" y="232158"/>
            <a:ext cx="39840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sz="1800"/>
          </a:p>
        </p:txBody>
      </p:sp>
      <p:sp>
        <p:nvSpPr>
          <p:cNvPr id="12" name="Rectangle 11">
            <a:extLst>
              <a:ext uri="{FF2B5EF4-FFF2-40B4-BE49-F238E27FC236}">
                <a16:creationId xmlns:a16="http://schemas.microsoft.com/office/drawing/2014/main" id="{DDCEEBB3-1000-4554-B294-0FAEAB5E505F}"/>
              </a:ext>
            </a:extLst>
          </p:cNvPr>
          <p:cNvSpPr/>
          <p:nvPr userDrawn="1"/>
        </p:nvSpPr>
        <p:spPr>
          <a:xfrm>
            <a:off x="8208000" y="227958"/>
            <a:ext cx="3984000" cy="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9ED4A66-3658-4961-817F-95676BD78B0C}"/>
              </a:ext>
            </a:extLst>
          </p:cNvPr>
          <p:cNvSpPr/>
          <p:nvPr userDrawn="1"/>
        </p:nvSpPr>
        <p:spPr>
          <a:xfrm>
            <a:off x="4104000" y="232158"/>
            <a:ext cx="3984000"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9509E04B-A18A-4DF3-8E76-B394FC4CFE23}"/>
              </a:ext>
            </a:extLst>
          </p:cNvPr>
          <p:cNvPicPr>
            <a:picLocks noChangeAspect="1"/>
          </p:cNvPicPr>
          <p:nvPr userDrawn="1"/>
        </p:nvPicPr>
        <p:blipFill>
          <a:blip r:embed="rId2"/>
          <a:stretch>
            <a:fillRect/>
          </a:stretch>
        </p:blipFill>
        <p:spPr>
          <a:xfrm>
            <a:off x="9605639" y="447115"/>
            <a:ext cx="2417657" cy="623653"/>
          </a:xfrm>
          <a:prstGeom prst="rect">
            <a:avLst/>
          </a:prstGeom>
        </p:spPr>
      </p:pic>
      <p:sp>
        <p:nvSpPr>
          <p:cNvPr id="16" name="Title 1">
            <a:extLst>
              <a:ext uri="{FF2B5EF4-FFF2-40B4-BE49-F238E27FC236}">
                <a16:creationId xmlns:a16="http://schemas.microsoft.com/office/drawing/2014/main" id="{CB29A170-3942-459F-809F-860FBA633518}"/>
              </a:ext>
            </a:extLst>
          </p:cNvPr>
          <p:cNvSpPr>
            <a:spLocks noGrp="1"/>
          </p:cNvSpPr>
          <p:nvPr>
            <p:ph type="ctrTitle" hasCustomPrompt="1"/>
          </p:nvPr>
        </p:nvSpPr>
        <p:spPr>
          <a:xfrm>
            <a:off x="412249" y="1839347"/>
            <a:ext cx="11396674" cy="590321"/>
          </a:xfrm>
          <a:effectLst/>
        </p:spPr>
        <p:txBody>
          <a:bodyPr anchor="b">
            <a:normAutofit/>
          </a:bodyPr>
          <a:lstStyle>
            <a:lvl1pPr>
              <a:defRPr sz="2700" cap="none">
                <a:solidFill>
                  <a:schemeClr val="tx1">
                    <a:lumMod val="75000"/>
                    <a:lumOff val="25000"/>
                  </a:schemeClr>
                </a:solidFill>
                <a:latin typeface="Gilroy" panose="00000500000000000000" pitchFamily="50" charset="0"/>
              </a:defRPr>
            </a:lvl1pPr>
          </a:lstStyle>
          <a:p>
            <a:r>
              <a:rPr lang="en-GB"/>
              <a:t>&lt; TITLE – Gilroy 27PPT &gt;</a:t>
            </a:r>
          </a:p>
        </p:txBody>
      </p:sp>
      <p:sp>
        <p:nvSpPr>
          <p:cNvPr id="17" name="Subtitle 2">
            <a:extLst>
              <a:ext uri="{FF2B5EF4-FFF2-40B4-BE49-F238E27FC236}">
                <a16:creationId xmlns:a16="http://schemas.microsoft.com/office/drawing/2014/main" id="{E75CCC92-BFF6-4329-88AE-CD6CC00A25A3}"/>
              </a:ext>
            </a:extLst>
          </p:cNvPr>
          <p:cNvSpPr>
            <a:spLocks noGrp="1"/>
          </p:cNvSpPr>
          <p:nvPr>
            <p:ph type="subTitle" idx="1" hasCustomPrompt="1"/>
          </p:nvPr>
        </p:nvSpPr>
        <p:spPr>
          <a:xfrm>
            <a:off x="412248" y="2495450"/>
            <a:ext cx="11396674" cy="590321"/>
          </a:xfrm>
        </p:spPr>
        <p:txBody>
          <a:bodyPr anchor="t">
            <a:normAutofit/>
          </a:bodyPr>
          <a:lstStyle>
            <a:lvl1pPr marL="0" indent="0" algn="l">
              <a:buNone/>
              <a:defRPr sz="1400" cap="none">
                <a:solidFill>
                  <a:schemeClr val="accent1"/>
                </a:solidFill>
                <a:latin typeface="Gilroy" panose="00000500000000000000" pitchFamily="50"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&lt; SUB TITLE – Gilroy 14PPT &gt;</a:t>
            </a:r>
            <a:endParaRPr lang="en-US"/>
          </a:p>
        </p:txBody>
      </p:sp>
    </p:spTree>
    <p:extLst>
      <p:ext uri="{BB962C8B-B14F-4D97-AF65-F5344CB8AC3E}">
        <p14:creationId xmlns:p14="http://schemas.microsoft.com/office/powerpoint/2010/main" val="330838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76200"/>
            <a:ext cx="11074400" cy="762000"/>
          </a:xfrm>
        </p:spPr>
        <p:txBody>
          <a:bodyPr>
            <a:normAutofit/>
          </a:bodyPr>
          <a:lstStyle>
            <a:lvl1pPr algn="l">
              <a:defRPr sz="3200" baseline="0">
                <a:latin typeface="Arial Narrow" panose="020B0606020202030204" pitchFamily="34" charset="0"/>
              </a:defRPr>
            </a:lvl1pPr>
          </a:lstStyle>
          <a:p>
            <a:r>
              <a:rPr lang="en-US"/>
              <a:t>CLICK TO EDIT MASTER TITLE STYLE</a:t>
            </a:r>
          </a:p>
        </p:txBody>
      </p:sp>
      <p:cxnSp>
        <p:nvCxnSpPr>
          <p:cNvPr id="7" name="Straight Connector 6"/>
          <p:cNvCxnSpPr/>
          <p:nvPr userDrawn="1"/>
        </p:nvCxnSpPr>
        <p:spPr>
          <a:xfrm>
            <a:off x="1320800" y="6400800"/>
            <a:ext cx="106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p:cNvSpPr>
          <p:nvPr userDrawn="1"/>
        </p:nvSpPr>
        <p:spPr>
          <a:xfrm>
            <a:off x="11379200" y="6400804"/>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530B6-E45B-469F-97D2-DCF3B0D9E57B}" type="slidenum">
              <a:rPr lang="en-US" sz="900" smtClean="0"/>
              <a:pPr/>
              <a:t>‹#›</a:t>
            </a:fld>
            <a:endParaRPr lang="en-US" sz="900"/>
          </a:p>
        </p:txBody>
      </p:sp>
      <p:cxnSp>
        <p:nvCxnSpPr>
          <p:cNvPr id="10" name="Straight Connector 9"/>
          <p:cNvCxnSpPr/>
          <p:nvPr userDrawn="1"/>
        </p:nvCxnSpPr>
        <p:spPr>
          <a:xfrm>
            <a:off x="609600" y="762000"/>
            <a:ext cx="1097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0"/>
          </p:nvPr>
        </p:nvSpPr>
        <p:spPr>
          <a:xfrm>
            <a:off x="609600" y="990600"/>
            <a:ext cx="10972800" cy="4038600"/>
          </a:xfrm>
        </p:spPr>
        <p:txBody>
          <a:bodyPr/>
          <a:lstStyle>
            <a:lvl1pPr marL="0" indent="0">
              <a:buNone/>
              <a:defRPr sz="1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2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714C3D98-3423-4C16-83AF-F2FABA046656}"/>
              </a:ext>
            </a:extLst>
          </p:cNvPr>
          <p:cNvCxnSpPr/>
          <p:nvPr userDrawn="1"/>
        </p:nvCxnSpPr>
        <p:spPr>
          <a:xfrm>
            <a:off x="1320800" y="6400800"/>
            <a:ext cx="106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6B9AA11-C723-40BF-A0A8-26DD696C890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1061" y="5988313"/>
            <a:ext cx="1219200" cy="823208"/>
          </a:xfrm>
          <a:prstGeom prst="rect">
            <a:avLst/>
          </a:prstGeom>
        </p:spPr>
      </p:pic>
      <p:sp>
        <p:nvSpPr>
          <p:cNvPr id="11" name="TextBox 10">
            <a:extLst>
              <a:ext uri="{FF2B5EF4-FFF2-40B4-BE49-F238E27FC236}">
                <a16:creationId xmlns:a16="http://schemas.microsoft.com/office/drawing/2014/main" id="{0FFDA126-77E0-4C72-A2EF-59B01D1CB1DD}"/>
              </a:ext>
            </a:extLst>
          </p:cNvPr>
          <p:cNvSpPr txBox="1"/>
          <p:nvPr userDrawn="1"/>
        </p:nvSpPr>
        <p:spPr>
          <a:xfrm>
            <a:off x="913182" y="6465051"/>
            <a:ext cx="1083310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MST MARQUEE </a:t>
            </a: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registered business name of MST Financial Services</a:t>
            </a:r>
            <a:r>
              <a:rPr kumimoji="0" lang="en-US"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a:rPr>
              <a:t></a:t>
            </a: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a:rPr>
              <a:t>    </a:t>
            </a:r>
            <a:r>
              <a:rPr kumimoji="0" lang="en-US" sz="750" b="1" i="0" u="none" strike="noStrike" kern="1200" cap="none" spc="0" normalizeH="0" baseline="0" noProof="0">
                <a:ln>
                  <a:noFill/>
                </a:ln>
                <a:solidFill>
                  <a:srgbClr val="4FCED1"/>
                </a:solidFill>
                <a:effectLst/>
                <a:uLnTx/>
                <a:uFillTx/>
                <a:latin typeface="Arial Narrow" panose="020B0606020202030204" pitchFamily="34" charset="0"/>
                <a:ea typeface="+mn-ea"/>
                <a:cs typeface="+mn-cs"/>
              </a:rPr>
              <a:t>www.mstmarquee.com.au</a:t>
            </a: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r>
              <a:rPr kumimoji="0" 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a:rPr>
              <a:t></a:t>
            </a: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a:rPr>
              <a:t>    </a:t>
            </a: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This product does not constitute financial product advice and is provided for information purposes only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please refer to the full disclaimer</a:t>
            </a:r>
            <a:r>
              <a:rPr kumimoji="0" lang="en-US" sz="7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a:p>
            <a:endParaRPr lang="en-US" sz="1800"/>
          </a:p>
        </p:txBody>
      </p:sp>
    </p:spTree>
    <p:extLst>
      <p:ext uri="{BB962C8B-B14F-4D97-AF65-F5344CB8AC3E}">
        <p14:creationId xmlns:p14="http://schemas.microsoft.com/office/powerpoint/2010/main" val="390244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8222" y="1003032"/>
            <a:ext cx="11510700" cy="4739929"/>
          </a:xfrm>
        </p:spPr>
        <p:txBody>
          <a:bodyPr anchor="t"/>
          <a:lstStyle>
            <a:lvl1pPr>
              <a:lnSpc>
                <a:spcPct val="150000"/>
              </a:lnSpc>
              <a:defRPr sz="13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Body Text – Assistant 13ppt </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7" name="Rectangle 6">
            <a:extLst>
              <a:ext uri="{FF2B5EF4-FFF2-40B4-BE49-F238E27FC236}">
                <a16:creationId xmlns:a16="http://schemas.microsoft.com/office/drawing/2014/main" id="{D9A4672D-544B-4822-B16E-6165EFEA4FBA}"/>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CB60AF0C-8F20-4468-9E59-EC66283E6DCD}"/>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3090389-CB40-48AA-B8D2-333D18F4AF12}"/>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69E90D29-E3D2-46E4-8B19-A3E7B2C86AFB}"/>
              </a:ext>
            </a:extLst>
          </p:cNvPr>
          <p:cNvSpPr>
            <a:spLocks noGrp="1"/>
          </p:cNvSpPr>
          <p:nvPr>
            <p:ph type="title" hasCustomPrompt="1"/>
          </p:nvPr>
        </p:nvSpPr>
        <p:spPr>
          <a:xfrm>
            <a:off x="298220" y="341540"/>
            <a:ext cx="11510700" cy="504000"/>
          </a:xfrm>
        </p:spPr>
        <p:txBody>
          <a:bodyPr/>
          <a:lstStyle>
            <a:lvl1pPr>
              <a:spcBef>
                <a:spcPts val="0"/>
              </a:spcBef>
              <a:defRPr cap="none"/>
            </a:lvl1pPr>
          </a:lstStyle>
          <a:p>
            <a:r>
              <a:rPr lang="en-GB"/>
              <a:t>&lt; TITLE – Gilroy 21PPT &gt;</a:t>
            </a:r>
            <a:endParaRPr lang="en-US"/>
          </a:p>
        </p:txBody>
      </p:sp>
    </p:spTree>
    <p:extLst>
      <p:ext uri="{BB962C8B-B14F-4D97-AF65-F5344CB8AC3E}">
        <p14:creationId xmlns:p14="http://schemas.microsoft.com/office/powerpoint/2010/main" val="53224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382620" y="4628862"/>
            <a:ext cx="11356059"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sz="1800"/>
          </a:p>
        </p:txBody>
      </p:sp>
      <p:sp>
        <p:nvSpPr>
          <p:cNvPr id="2" name="Title 1"/>
          <p:cNvSpPr>
            <a:spLocks noGrp="1"/>
          </p:cNvSpPr>
          <p:nvPr>
            <p:ph type="title"/>
          </p:nvPr>
        </p:nvSpPr>
        <p:spPr>
          <a:xfrm>
            <a:off x="382620" y="1880838"/>
            <a:ext cx="11356059"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hasCustomPrompt="1"/>
          </p:nvPr>
        </p:nvSpPr>
        <p:spPr>
          <a:xfrm>
            <a:off x="382620" y="4028300"/>
            <a:ext cx="11356059" cy="600556"/>
          </a:xfrm>
        </p:spPr>
        <p:txBody>
          <a:bodyPr anchor="t">
            <a:normAutofit/>
          </a:bodyPr>
          <a:lstStyle>
            <a:lvl1pPr marL="0" indent="0" algn="l">
              <a:buNone/>
              <a:defRPr sz="14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1" name="Rectangle 10">
            <a:extLst>
              <a:ext uri="{FF2B5EF4-FFF2-40B4-BE49-F238E27FC236}">
                <a16:creationId xmlns:a16="http://schemas.microsoft.com/office/drawing/2014/main" id="{E7FA5DBB-0F53-47A6-B220-A697A18F02FF}"/>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537A37B-3AFD-4074-992F-1C82E2E4FE2B}"/>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2747612-4AD8-455F-8A3E-82F17227FC38}"/>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36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8221" y="1014149"/>
            <a:ext cx="5675856"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&lt;Sub Title – Assistant 15ppt &gt;</a:t>
            </a:r>
          </a:p>
        </p:txBody>
      </p:sp>
      <p:sp>
        <p:nvSpPr>
          <p:cNvPr id="4" name="Content Placeholder 3"/>
          <p:cNvSpPr>
            <a:spLocks noGrp="1"/>
          </p:cNvSpPr>
          <p:nvPr>
            <p:ph sz="half" idx="2"/>
          </p:nvPr>
        </p:nvSpPr>
        <p:spPr>
          <a:xfrm>
            <a:off x="298222" y="1689315"/>
            <a:ext cx="5675854"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55867" y="1014155"/>
            <a:ext cx="5553057"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&lt;Sub Title – Assistant 15ppt &gt;</a:t>
            </a:r>
          </a:p>
        </p:txBody>
      </p:sp>
      <p:sp>
        <p:nvSpPr>
          <p:cNvPr id="6" name="Content Placeholder 5"/>
          <p:cNvSpPr>
            <a:spLocks noGrp="1"/>
          </p:cNvSpPr>
          <p:nvPr>
            <p:ph sz="quarter" idx="4"/>
          </p:nvPr>
        </p:nvSpPr>
        <p:spPr>
          <a:xfrm>
            <a:off x="6255865" y="1689315"/>
            <a:ext cx="555305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
        <p:nvSpPr>
          <p:cNvPr id="10" name="Rectangle 9">
            <a:extLst>
              <a:ext uri="{FF2B5EF4-FFF2-40B4-BE49-F238E27FC236}">
                <a16:creationId xmlns:a16="http://schemas.microsoft.com/office/drawing/2014/main" id="{571CFA4B-D679-421D-A29A-7115643F2AB9}"/>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7CA074A-1DE5-4426-8237-A7954F63306C}"/>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B4CE827-CCB6-4470-BFB2-5A91A186C323}"/>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Title 1">
            <a:extLst>
              <a:ext uri="{FF2B5EF4-FFF2-40B4-BE49-F238E27FC236}">
                <a16:creationId xmlns:a16="http://schemas.microsoft.com/office/drawing/2014/main" id="{2C89BD09-7395-42D5-9905-6E14B36A6EE2}"/>
              </a:ext>
            </a:extLst>
          </p:cNvPr>
          <p:cNvSpPr>
            <a:spLocks noGrp="1"/>
          </p:cNvSpPr>
          <p:nvPr>
            <p:ph type="title" hasCustomPrompt="1"/>
          </p:nvPr>
        </p:nvSpPr>
        <p:spPr>
          <a:xfrm>
            <a:off x="298220" y="341540"/>
            <a:ext cx="11510700" cy="504000"/>
          </a:xfrm>
        </p:spPr>
        <p:txBody>
          <a:bodyPr/>
          <a:lstStyle>
            <a:lvl1pPr>
              <a:spcBef>
                <a:spcPts val="0"/>
              </a:spcBef>
              <a:defRPr/>
            </a:lvl1pPr>
          </a:lstStyle>
          <a:p>
            <a:r>
              <a:rPr lang="en-GB"/>
              <a:t>&lt; TITLE – </a:t>
            </a:r>
            <a:r>
              <a:rPr lang="en-GB" err="1"/>
              <a:t>gilroy</a:t>
            </a:r>
            <a:r>
              <a:rPr lang="en-GB"/>
              <a:t> 21PPT &gt;</a:t>
            </a:r>
            <a:endParaRPr lang="en-US"/>
          </a:p>
        </p:txBody>
      </p:sp>
    </p:spTree>
    <p:extLst>
      <p:ext uri="{BB962C8B-B14F-4D97-AF65-F5344CB8AC3E}">
        <p14:creationId xmlns:p14="http://schemas.microsoft.com/office/powerpoint/2010/main" val="285231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
        <p:nvSpPr>
          <p:cNvPr id="6" name="Rectangle 5">
            <a:extLst>
              <a:ext uri="{FF2B5EF4-FFF2-40B4-BE49-F238E27FC236}">
                <a16:creationId xmlns:a16="http://schemas.microsoft.com/office/drawing/2014/main" id="{4832C96D-8312-489B-9FE4-CA3C7D661FEC}"/>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2789EE53-07F5-4B3C-AC83-0A057F94C1CA}"/>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0072F37F-95C1-45E4-9048-4EBF6BA03CF7}"/>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A62ED244-619C-4AE6-8286-E4BCA2A6F74E}"/>
              </a:ext>
            </a:extLst>
          </p:cNvPr>
          <p:cNvSpPr>
            <a:spLocks noGrp="1"/>
          </p:cNvSpPr>
          <p:nvPr>
            <p:ph type="title" hasCustomPrompt="1"/>
          </p:nvPr>
        </p:nvSpPr>
        <p:spPr>
          <a:xfrm>
            <a:off x="298220" y="341540"/>
            <a:ext cx="11510700" cy="504000"/>
          </a:xfrm>
        </p:spPr>
        <p:txBody>
          <a:bodyPr/>
          <a:lstStyle>
            <a:lvl1pPr>
              <a:spcBef>
                <a:spcPts val="0"/>
              </a:spcBef>
              <a:defRPr/>
            </a:lvl1pPr>
          </a:lstStyle>
          <a:p>
            <a:r>
              <a:rPr lang="en-GB"/>
              <a:t>&lt; TITLE – </a:t>
            </a:r>
            <a:r>
              <a:rPr lang="en-GB" err="1"/>
              <a:t>gilroy</a:t>
            </a:r>
            <a:r>
              <a:rPr lang="en-GB"/>
              <a:t> 21PPT &gt;</a:t>
            </a:r>
            <a:endParaRPr lang="en-US"/>
          </a:p>
        </p:txBody>
      </p:sp>
    </p:spTree>
    <p:extLst>
      <p:ext uri="{BB962C8B-B14F-4D97-AF65-F5344CB8AC3E}">
        <p14:creationId xmlns:p14="http://schemas.microsoft.com/office/powerpoint/2010/main" val="5909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5" y="6423919"/>
            <a:ext cx="2844799" cy="365125"/>
          </a:xfrm>
          <a:prstGeom prst="rect">
            <a:avLst/>
          </a:prstGeom>
        </p:spPr>
        <p:txBody>
          <a:bodyPr/>
          <a:lstStyle/>
          <a:p>
            <a:endParaRPr lang="en-US"/>
          </a:p>
        </p:txBody>
      </p:sp>
      <p:sp>
        <p:nvSpPr>
          <p:cNvPr id="3" name="Footer Placeholder 2"/>
          <p:cNvSpPr>
            <a:spLocks noGrp="1"/>
          </p:cNvSpPr>
          <p:nvPr>
            <p:ph type="ftr" sz="quarter" idx="11"/>
          </p:nvPr>
        </p:nvSpPr>
        <p:spPr>
          <a:xfrm>
            <a:off x="1227969" y="6423919"/>
            <a:ext cx="10315114"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
        <p:nvSpPr>
          <p:cNvPr id="5" name="Rectangle 4">
            <a:extLst>
              <a:ext uri="{FF2B5EF4-FFF2-40B4-BE49-F238E27FC236}">
                <a16:creationId xmlns:a16="http://schemas.microsoft.com/office/drawing/2014/main" id="{3C816BA1-F65E-4CBE-B1BF-75C5292009EA}"/>
              </a:ext>
            </a:extLst>
          </p:cNvPr>
          <p:cNvSpPr>
            <a:spLocks noChangeAspect="1"/>
          </p:cNvSpPr>
          <p:nvPr userDrawn="1"/>
        </p:nvSpPr>
        <p:spPr>
          <a:xfrm rot="16200000">
            <a:off x="5139388" y="831622"/>
            <a:ext cx="957160" cy="110955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sz="1800"/>
          </a:p>
        </p:txBody>
      </p:sp>
      <p:sp>
        <p:nvSpPr>
          <p:cNvPr id="6" name="Rectangle 5">
            <a:extLst>
              <a:ext uri="{FF2B5EF4-FFF2-40B4-BE49-F238E27FC236}">
                <a16:creationId xmlns:a16="http://schemas.microsoft.com/office/drawing/2014/main" id="{4C817B01-8E0D-445F-9D4C-11D73A23AA60}"/>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0D88C1C5-1566-4CE3-ADA8-13B67635A9B0}"/>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C1DF565C-EAF5-42CA-818C-24A1C7AB5E7F}"/>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75523F2C-E40B-4D54-8FC7-B5BCD204F2C1}"/>
              </a:ext>
            </a:extLst>
          </p:cNvPr>
          <p:cNvSpPr>
            <a:spLocks noGrp="1"/>
          </p:cNvSpPr>
          <p:nvPr>
            <p:ph type="title" hasCustomPrompt="1"/>
          </p:nvPr>
        </p:nvSpPr>
        <p:spPr>
          <a:xfrm>
            <a:off x="298220" y="341540"/>
            <a:ext cx="11510700" cy="504000"/>
          </a:xfrm>
        </p:spPr>
        <p:txBody>
          <a:bodyPr/>
          <a:lstStyle>
            <a:lvl1pPr>
              <a:spcBef>
                <a:spcPts val="0"/>
              </a:spcBef>
              <a:defRPr/>
            </a:lvl1pPr>
          </a:lstStyle>
          <a:p>
            <a:r>
              <a:rPr lang="en-GB"/>
              <a:t>&lt; TITLE – </a:t>
            </a:r>
            <a:r>
              <a:rPr lang="en-GB" err="1"/>
              <a:t>gilroy</a:t>
            </a:r>
            <a:r>
              <a:rPr lang="en-GB"/>
              <a:t> 21PPT &gt;</a:t>
            </a:r>
            <a:endParaRPr lang="en-US"/>
          </a:p>
        </p:txBody>
      </p:sp>
    </p:spTree>
    <p:extLst>
      <p:ext uri="{BB962C8B-B14F-4D97-AF65-F5344CB8AC3E}">
        <p14:creationId xmlns:p14="http://schemas.microsoft.com/office/powerpoint/2010/main" val="222000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D51255B-0C74-4948-BF6E-223A246F726A}"/>
              </a:ext>
            </a:extLst>
          </p:cNvPr>
          <p:cNvSpPr>
            <a:spLocks noChangeAspect="1"/>
          </p:cNvSpPr>
          <p:nvPr userDrawn="1"/>
        </p:nvSpPr>
        <p:spPr>
          <a:xfrm rot="16200000">
            <a:off x="5139388" y="831622"/>
            <a:ext cx="957160" cy="110955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sz="1800"/>
          </a:p>
        </p:txBody>
      </p:sp>
      <p:sp>
        <p:nvSpPr>
          <p:cNvPr id="9" name="Rectangle 8"/>
          <p:cNvSpPr>
            <a:spLocks noChangeAspect="1"/>
          </p:cNvSpPr>
          <p:nvPr/>
        </p:nvSpPr>
        <p:spPr>
          <a:xfrm>
            <a:off x="1" y="489911"/>
            <a:ext cx="3984000" cy="63680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249392" y="1121710"/>
            <a:ext cx="7377238" cy="529925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862" y="1773364"/>
            <a:ext cx="3031852" cy="4268614"/>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2" y="6456921"/>
            <a:ext cx="1052511" cy="365125"/>
          </a:xfrm>
        </p:spPr>
        <p:txBody>
          <a:bodyPr/>
          <a:lstStyle/>
          <a:p>
            <a:fld id="{3A98EE3D-8CD1-4C3F-BD1C-C98C9596463C}" type="slidenum">
              <a:rPr lang="en-US" smtClean="0"/>
              <a:pPr/>
              <a:t>‹#›</a:t>
            </a:fld>
            <a:endParaRPr lang="en-US"/>
          </a:p>
        </p:txBody>
      </p:sp>
      <p:sp>
        <p:nvSpPr>
          <p:cNvPr id="12" name="Rectangle 11">
            <a:extLst>
              <a:ext uri="{FF2B5EF4-FFF2-40B4-BE49-F238E27FC236}">
                <a16:creationId xmlns:a16="http://schemas.microsoft.com/office/drawing/2014/main" id="{B0F85B45-8637-4BC1-BA60-A575CC91D468}"/>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E298394-CB50-4CF5-9713-93733D1E8307}"/>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45EF44A-7D8E-44CC-BF42-68937807133D}"/>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Title 1">
            <a:extLst>
              <a:ext uri="{FF2B5EF4-FFF2-40B4-BE49-F238E27FC236}">
                <a16:creationId xmlns:a16="http://schemas.microsoft.com/office/drawing/2014/main" id="{97435BDC-64B1-4499-83C7-9DBA5DE85702}"/>
              </a:ext>
            </a:extLst>
          </p:cNvPr>
          <p:cNvSpPr txBox="1">
            <a:spLocks/>
          </p:cNvSpPr>
          <p:nvPr userDrawn="1"/>
        </p:nvSpPr>
        <p:spPr>
          <a:xfrm>
            <a:off x="4104000" y="637564"/>
            <a:ext cx="7704921" cy="504000"/>
          </a:xfrm>
          <a:prstGeom prst="rect">
            <a:avLst/>
          </a:prstGeom>
        </p:spPr>
        <p:txBody>
          <a:bodyPr vert="horz" lIns="91440" tIns="45720" rIns="91440" bIns="45720" rtlCol="0" anchor="b">
            <a:normAutofit/>
          </a:bodyPr>
          <a:lstStyle>
            <a:lvl1pPr marL="0" indent="0" algn="l" defTabSz="342900" rtl="0" eaLnBrk="1" latinLnBrk="0" hangingPunct="1">
              <a:lnSpc>
                <a:spcPct val="100000"/>
              </a:lnSpc>
              <a:spcBef>
                <a:spcPts val="0"/>
              </a:spcBef>
              <a:buNone/>
              <a:defRPr sz="2100" b="0" kern="1200" cap="all">
                <a:solidFill>
                  <a:schemeClr val="tx1">
                    <a:lumMod val="75000"/>
                    <a:lumOff val="25000"/>
                  </a:schemeClr>
                </a:solidFill>
                <a:latin typeface="Gilroy" panose="00000500000000000000"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a:t>Click to edit Master title style</a:t>
            </a:r>
          </a:p>
        </p:txBody>
      </p:sp>
      <p:sp>
        <p:nvSpPr>
          <p:cNvPr id="18" name="Title 1">
            <a:extLst>
              <a:ext uri="{FF2B5EF4-FFF2-40B4-BE49-F238E27FC236}">
                <a16:creationId xmlns:a16="http://schemas.microsoft.com/office/drawing/2014/main" id="{D19D2772-014B-4953-A07B-4691A4FF2167}"/>
              </a:ext>
            </a:extLst>
          </p:cNvPr>
          <p:cNvSpPr txBox="1">
            <a:spLocks/>
          </p:cNvSpPr>
          <p:nvPr userDrawn="1"/>
        </p:nvSpPr>
        <p:spPr>
          <a:xfrm>
            <a:off x="421021" y="637564"/>
            <a:ext cx="3385692" cy="988146"/>
          </a:xfrm>
          <a:prstGeom prst="rect">
            <a:avLst/>
          </a:prstGeom>
        </p:spPr>
        <p:txBody>
          <a:bodyPr vert="horz" lIns="91440" tIns="45720" rIns="91440" bIns="45720" rtlCol="0" anchor="b">
            <a:normAutofit/>
          </a:bodyPr>
          <a:lstStyle>
            <a:lvl1pPr marL="0" indent="0" algn="l" defTabSz="342900" rtl="0" eaLnBrk="1" latinLnBrk="0" hangingPunct="1">
              <a:lnSpc>
                <a:spcPct val="100000"/>
              </a:lnSpc>
              <a:spcBef>
                <a:spcPts val="0"/>
              </a:spcBef>
              <a:buNone/>
              <a:defRPr sz="2100" b="0" kern="1200" cap="all">
                <a:solidFill>
                  <a:schemeClr val="tx1">
                    <a:lumMod val="75000"/>
                    <a:lumOff val="25000"/>
                  </a:schemeClr>
                </a:solidFill>
                <a:latin typeface="Gilroy" panose="00000500000000000000"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a:solidFill>
                  <a:schemeClr val="bg1"/>
                </a:solidFill>
              </a:rPr>
              <a:t>Click to edit Master title style</a:t>
            </a:r>
          </a:p>
        </p:txBody>
      </p:sp>
    </p:spTree>
    <p:extLst>
      <p:ext uri="{BB962C8B-B14F-4D97-AF65-F5344CB8AC3E}">
        <p14:creationId xmlns:p14="http://schemas.microsoft.com/office/powerpoint/2010/main" val="71517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MST Financ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304800"/>
            <a:ext cx="11785600" cy="762000"/>
          </a:xfrm>
        </p:spPr>
        <p:txBody>
          <a:bodyPr>
            <a:normAutofit/>
          </a:bodyPr>
          <a:lstStyle>
            <a:lvl1pPr algn="l">
              <a:defRPr sz="2400" u="none" baseline="0">
                <a:latin typeface="Gilroy" panose="00000500000000000000" pitchFamily="50" charset="0"/>
              </a:defRPr>
            </a:lvl1pPr>
          </a:lstStyle>
          <a:p>
            <a:r>
              <a:rPr lang="en-US"/>
              <a:t>CLICK TO EDIT MASTER TITLE STYLE</a:t>
            </a:r>
          </a:p>
        </p:txBody>
      </p:sp>
      <p:sp>
        <p:nvSpPr>
          <p:cNvPr id="12" name="Content Placeholder 11"/>
          <p:cNvSpPr>
            <a:spLocks noGrp="1"/>
          </p:cNvSpPr>
          <p:nvPr>
            <p:ph sz="quarter" idx="10"/>
          </p:nvPr>
        </p:nvSpPr>
        <p:spPr>
          <a:xfrm>
            <a:off x="203200" y="1371600"/>
            <a:ext cx="11785600" cy="4038600"/>
          </a:xfrm>
        </p:spPr>
        <p:txBody>
          <a:bodyPr/>
          <a:lstStyle>
            <a:lvl1pPr marL="0" indent="0">
              <a:buNone/>
              <a:defRPr sz="1400">
                <a:latin typeface="Assistant" panose="00000500000000000000" pitchFamily="2" charset="-79"/>
                <a:cs typeface="Assistant" panose="00000500000000000000" pitchFamily="2" charset="-79"/>
              </a:defRPr>
            </a:lvl1pPr>
            <a:lvl2pPr marL="742950" indent="-285750">
              <a:buFont typeface="Arial" panose="020B0604020202020204" pitchFamily="34" charset="0"/>
              <a:buChar char="•"/>
              <a:defRPr sz="1200">
                <a:latin typeface="Assistant" panose="00000500000000000000" pitchFamily="2" charset="-79"/>
                <a:cs typeface="Assistant" panose="00000500000000000000" pitchFamily="2" charset="-79"/>
              </a:defRPr>
            </a:lvl2pPr>
            <a:lvl3pPr>
              <a:defRPr sz="1000">
                <a:latin typeface="Assistant" panose="00000500000000000000" pitchFamily="2" charset="-79"/>
                <a:cs typeface="Assistant" panose="00000500000000000000" pitchFamily="2" charset="-79"/>
              </a:defRPr>
            </a:lvl3pPr>
          </a:lstStyle>
          <a:p>
            <a:pPr lvl="0"/>
            <a:r>
              <a:rPr lang="en-US"/>
              <a:t>Click to edit Master text styles</a:t>
            </a:r>
          </a:p>
          <a:p>
            <a:pPr lvl="1"/>
            <a:r>
              <a:rPr lang="en-US"/>
              <a:t>Second level</a:t>
            </a:r>
          </a:p>
          <a:p>
            <a:pPr lvl="2"/>
            <a:r>
              <a:rPr lang="en-US"/>
              <a:t>Third level</a:t>
            </a:r>
          </a:p>
        </p:txBody>
      </p:sp>
      <p:sp>
        <p:nvSpPr>
          <p:cNvPr id="20" name="Slide Number Placeholder 5">
            <a:extLst>
              <a:ext uri="{FF2B5EF4-FFF2-40B4-BE49-F238E27FC236}">
                <a16:creationId xmlns:a16="http://schemas.microsoft.com/office/drawing/2014/main" id="{D1F24AFF-CAA4-4D88-A4DF-7B2EDFDA6F4C}"/>
              </a:ext>
            </a:extLst>
          </p:cNvPr>
          <p:cNvSpPr>
            <a:spLocks noGrp="1"/>
          </p:cNvSpPr>
          <p:nvPr>
            <p:ph type="sldNum" sz="quarter" idx="4"/>
          </p:nvPr>
        </p:nvSpPr>
        <p:spPr>
          <a:xfrm>
            <a:off x="11582400" y="6553206"/>
            <a:ext cx="609600" cy="365125"/>
          </a:xfrm>
          <a:prstGeom prst="rect">
            <a:avLst/>
          </a:prstGeom>
        </p:spPr>
        <p:txBody>
          <a:bodyPr/>
          <a:lstStyle>
            <a:lvl1pPr>
              <a:defRPr sz="1050">
                <a:latin typeface="+mn-lt"/>
                <a:cs typeface="Arial" panose="020B0604020202020204" pitchFamily="34" charset="0"/>
              </a:defRPr>
            </a:lvl1pPr>
          </a:lstStyle>
          <a:p>
            <a:fld id="{B8F530B6-E45B-469F-97D2-DCF3B0D9E57B}" type="slidenum">
              <a:rPr lang="en-US" smtClean="0"/>
              <a:pPr/>
              <a:t>‹#›</a:t>
            </a:fld>
            <a:endParaRPr lang="en-US"/>
          </a:p>
        </p:txBody>
      </p:sp>
      <p:sp>
        <p:nvSpPr>
          <p:cNvPr id="21" name="Rectangle 20">
            <a:extLst>
              <a:ext uri="{FF2B5EF4-FFF2-40B4-BE49-F238E27FC236}">
                <a16:creationId xmlns:a16="http://schemas.microsoft.com/office/drawing/2014/main" id="{BA23F11D-33AE-4A64-A711-6EBAF09E54E2}"/>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DC073C4-69F7-4DE1-B59D-217CE60740C1}"/>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A6EECE0-06E2-4FE6-A88A-97168EFB9251}"/>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4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7" name="Rectangle 6">
            <a:extLst>
              <a:ext uri="{FF2B5EF4-FFF2-40B4-BE49-F238E27FC236}">
                <a16:creationId xmlns:a16="http://schemas.microsoft.com/office/drawing/2014/main" id="{D9A4672D-544B-4822-B16E-6165EFEA4FBA}"/>
              </a:ext>
            </a:extLst>
          </p:cNvPr>
          <p:cNvSpPr/>
          <p:nvPr userDrawn="1"/>
        </p:nvSpPr>
        <p:spPr>
          <a:xfrm>
            <a:off x="0" y="232158"/>
            <a:ext cx="39840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CB60AF0C-8F20-4468-9E59-EC66283E6DCD}"/>
              </a:ext>
            </a:extLst>
          </p:cNvPr>
          <p:cNvSpPr/>
          <p:nvPr userDrawn="1"/>
        </p:nvSpPr>
        <p:spPr>
          <a:xfrm>
            <a:off x="8208000" y="227958"/>
            <a:ext cx="3984000" cy="3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3090389-CB40-48AA-B8D2-333D18F4AF12}"/>
              </a:ext>
            </a:extLst>
          </p:cNvPr>
          <p:cNvSpPr/>
          <p:nvPr userDrawn="1"/>
        </p:nvSpPr>
        <p:spPr>
          <a:xfrm>
            <a:off x="4104000" y="232158"/>
            <a:ext cx="3984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993CAB76-EDC9-4159-B947-A1BB80703A80}"/>
              </a:ext>
            </a:extLst>
          </p:cNvPr>
          <p:cNvSpPr txBox="1"/>
          <p:nvPr userDrawn="1"/>
        </p:nvSpPr>
        <p:spPr>
          <a:xfrm>
            <a:off x="298231" y="924395"/>
            <a:ext cx="11491722" cy="2279598"/>
          </a:xfrm>
          <a:prstGeom prst="rect">
            <a:avLst/>
          </a:prstGeom>
          <a:noFill/>
        </p:spPr>
        <p:txBody>
          <a:bodyPr wrap="square" rtlCol="0">
            <a:spAutoFit/>
          </a:bodyPr>
          <a:lstStyle/>
          <a:p>
            <a:pPr algn="just">
              <a:lnSpc>
                <a:spcPct val="150000"/>
              </a:lnSpc>
            </a:pPr>
            <a:r>
              <a:rPr lang="en-US" sz="1200" kern="1200">
                <a:solidFill>
                  <a:schemeClr val="tx1"/>
                </a:solidFill>
                <a:effectLst/>
                <a:latin typeface="Assistant" panose="00000500000000000000" pitchFamily="2" charset="-79"/>
                <a:ea typeface="+mn-ea"/>
                <a:cs typeface="Assistant" panose="00000500000000000000" pitchFamily="2" charset="-79"/>
              </a:rPr>
              <a:t>This document does not constitute financial product advice and is provided for information purposes only. This document has been prepared without taking into account any investor's objectives, financial situation or needs. This document does not constitute an offer or invitation to invest in any financial product. Any such offer will only be made in an offer document prepared for the financial product. This document must not be circulated and is confidential in nature. The information provided in this document is current only at the date recorded on the document and has been prepared based on information believed to be accurate as of this date. Past performance is not indicative of future performance. Assumptions and estimates may have been made which may prove not to be accurate. MST Financial Services Pty Ltd (ACN. 617 475 180, AFSL 500557) undertakes no responsibility to correct any such inaccuracy. Subsequent changes in circumstances may occur at any time and may impact the accuracy of the information. To the full extent permitted by law, neither MST Financial or its related entities makes any warranty as to the accuracy or completeness of the information in this document and disclaims all liability that may arise due to any information contained in this document being inaccurate, unreliable or incomplete. </a:t>
            </a:r>
            <a:endParaRPr lang="en-US" sz="1200">
              <a:latin typeface="Assistant" panose="00000500000000000000" pitchFamily="2" charset="-79"/>
              <a:cs typeface="Assistant" panose="00000500000000000000" pitchFamily="2" charset="-79"/>
            </a:endParaRPr>
          </a:p>
        </p:txBody>
      </p:sp>
      <p:sp>
        <p:nvSpPr>
          <p:cNvPr id="9" name="Title 1">
            <a:extLst>
              <a:ext uri="{FF2B5EF4-FFF2-40B4-BE49-F238E27FC236}">
                <a16:creationId xmlns:a16="http://schemas.microsoft.com/office/drawing/2014/main" id="{1D34FADD-DA0D-4009-8FBC-773A5D1DA20C}"/>
              </a:ext>
            </a:extLst>
          </p:cNvPr>
          <p:cNvSpPr txBox="1">
            <a:spLocks/>
          </p:cNvSpPr>
          <p:nvPr userDrawn="1"/>
        </p:nvSpPr>
        <p:spPr>
          <a:xfrm>
            <a:off x="298229" y="329681"/>
            <a:ext cx="11271022" cy="533197"/>
          </a:xfrm>
          <a:prstGeom prst="rect">
            <a:avLst/>
          </a:prstGeom>
        </p:spPr>
        <p:txBody>
          <a:bodyPr vert="horz" lIns="91440" tIns="45720" rIns="91440" bIns="45720" rtlCol="0" anchor="b">
            <a:normAutofit/>
          </a:bodyPr>
          <a:lstStyle>
            <a:lvl1pPr marL="0" indent="0" algn="l" defTabSz="342900" rtl="0" eaLnBrk="1" latinLnBrk="0" hangingPunct="1">
              <a:lnSpc>
                <a:spcPct val="100000"/>
              </a:lnSpc>
              <a:spcBef>
                <a:spcPct val="0"/>
              </a:spcBef>
              <a:buNone/>
              <a:defRPr sz="2400" b="0" u="none" kern="1200" cap="all" baseline="0">
                <a:solidFill>
                  <a:schemeClr val="tx1">
                    <a:lumMod val="75000"/>
                    <a:lumOff val="25000"/>
                  </a:schemeClr>
                </a:solidFill>
                <a:latin typeface="Gilroy" panose="00000500000000000000"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100" cap="none"/>
              <a:t>Disclaimer</a:t>
            </a:r>
          </a:p>
        </p:txBody>
      </p:sp>
    </p:spTree>
    <p:extLst>
      <p:ext uri="{BB962C8B-B14F-4D97-AF65-F5344CB8AC3E}">
        <p14:creationId xmlns:p14="http://schemas.microsoft.com/office/powerpoint/2010/main" val="18083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081" y="705124"/>
            <a:ext cx="11431759"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83081" y="2336007"/>
            <a:ext cx="11431759" cy="365204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21871" y="6372400"/>
            <a:ext cx="45896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Assistant" panose="00000500000000000000" pitchFamily="2" charset="-79"/>
                <a:cs typeface="Assistant" panose="00000500000000000000" pitchFamily="2" charset="-79"/>
              </a:defRPr>
            </a:lvl1pPr>
          </a:lstStyle>
          <a:p>
            <a:fld id="{3A98EE3D-8CD1-4C3F-BD1C-C98C9596463C}" type="slidenum">
              <a:rPr lang="en-US" smtClean="0"/>
              <a:pPr/>
              <a:t>‹#›</a:t>
            </a:fld>
            <a:endParaRPr lang="en-US"/>
          </a:p>
        </p:txBody>
      </p:sp>
      <p:sp>
        <p:nvSpPr>
          <p:cNvPr id="13" name="TextBox 12">
            <a:extLst>
              <a:ext uri="{FF2B5EF4-FFF2-40B4-BE49-F238E27FC236}">
                <a16:creationId xmlns:a16="http://schemas.microsoft.com/office/drawing/2014/main" id="{92E1D2B0-D083-4CA5-9251-0AE7C779E92C}"/>
              </a:ext>
            </a:extLst>
          </p:cNvPr>
          <p:cNvSpPr txBox="1"/>
          <p:nvPr userDrawn="1"/>
        </p:nvSpPr>
        <p:spPr>
          <a:xfrm>
            <a:off x="928801" y="6427501"/>
            <a:ext cx="108035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rPr>
              <a:t> a business name of MST FINANCIAL SERVICES   </a:t>
            </a:r>
            <a:r>
              <a:rPr kumimoji="0" lang="en-US" sz="7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sym typeface="Wingdings"/>
              </a:rPr>
              <a:t> </a:t>
            </a:r>
            <a:r>
              <a:rPr kumimoji="0" lang="en-US" sz="9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sym typeface="Wingdings"/>
              </a:rPr>
              <a:t>  </a:t>
            </a:r>
            <a:r>
              <a:rPr kumimoji="0" lang="en-US" sz="800" b="1" i="0" u="none" strike="noStrike" kern="1200" cap="none" spc="0" normalizeH="0" baseline="0" noProof="0">
                <a:ln>
                  <a:noFill/>
                </a:ln>
                <a:solidFill>
                  <a:schemeClr val="accent2"/>
                </a:solidFill>
                <a:effectLst/>
                <a:uLnTx/>
                <a:uFillTx/>
                <a:latin typeface="Assistant" panose="00000500000000000000" pitchFamily="2" charset="-79"/>
                <a:ea typeface="+mn-ea"/>
                <a:cs typeface="Assistant" panose="00000500000000000000" pitchFamily="2" charset="-79"/>
              </a:rPr>
              <a:t>www.mstmarquee.com.au</a:t>
            </a:r>
            <a:r>
              <a:rPr kumimoji="0" lang="en-US" sz="800" b="0" i="0" u="none" strike="noStrike" kern="1200" cap="none" spc="0" normalizeH="0" baseline="0" noProof="0">
                <a:ln>
                  <a:noFill/>
                </a:ln>
                <a:solidFill>
                  <a:schemeClr val="accent1"/>
                </a:solidFill>
                <a:effectLst/>
                <a:uLnTx/>
                <a:uFillTx/>
                <a:latin typeface="Assistant" panose="00000500000000000000" pitchFamily="2" charset="-79"/>
                <a:ea typeface="+mn-ea"/>
                <a:cs typeface="Assistant" panose="00000500000000000000" pitchFamily="2" charset="-79"/>
              </a:rPr>
              <a:t>    </a:t>
            </a:r>
            <a:r>
              <a:rPr kumimoji="0" lang="en-US" sz="7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sym typeface="Wingdings"/>
              </a:rPr>
              <a:t> </a:t>
            </a:r>
            <a:r>
              <a:rPr kumimoji="0" lang="en-US" sz="6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sym typeface="Wingdings"/>
              </a:rPr>
              <a:t>  </a:t>
            </a:r>
            <a:r>
              <a:rPr kumimoji="0" lang="en-US" sz="6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rPr>
              <a:t> </a:t>
            </a:r>
            <a:r>
              <a:rPr kumimoji="0" lang="en-US" sz="700" b="0" i="0" u="none" strike="noStrike" kern="1200" cap="none" spc="0" normalizeH="0" baseline="0" noProof="0">
                <a:ln>
                  <a:noFill/>
                </a:ln>
                <a:solidFill>
                  <a:prstClr val="black"/>
                </a:solidFill>
                <a:effectLst/>
                <a:uLnTx/>
                <a:uFillTx/>
                <a:latin typeface="Assistant" panose="00000500000000000000" pitchFamily="2" charset="-79"/>
                <a:ea typeface="+mn-ea"/>
                <a:cs typeface="Assistant" panose="00000500000000000000" pitchFamily="2" charset="-79"/>
              </a:rPr>
              <a:t>This product does not constitute financial advice and is provided for information purposes only.</a:t>
            </a:r>
            <a:endParaRPr kumimoji="0" lang="en-US" sz="800" b="0" i="0" u="none" strike="noStrike" kern="1200" cap="none" spc="0" normalizeH="0" baseline="0" noProof="0">
              <a:ln>
                <a:noFill/>
              </a:ln>
              <a:solidFill>
                <a:prstClr val="black">
                  <a:tint val="75000"/>
                </a:prstClr>
              </a:solidFill>
              <a:effectLst/>
              <a:uLnTx/>
              <a:uFillTx/>
              <a:latin typeface="Assistant" panose="00000500000000000000" pitchFamily="2" charset="-79"/>
              <a:ea typeface="+mn-ea"/>
              <a:cs typeface="Assistant" panose="00000500000000000000" pitchFamily="2" charset="-79"/>
            </a:endParaRPr>
          </a:p>
        </p:txBody>
      </p:sp>
      <p:pic>
        <p:nvPicPr>
          <p:cNvPr id="7" name="Picture 6" descr="A close up of a sign&#10;&#10;Description automatically generated">
            <a:extLst>
              <a:ext uri="{FF2B5EF4-FFF2-40B4-BE49-F238E27FC236}">
                <a16:creationId xmlns:a16="http://schemas.microsoft.com/office/drawing/2014/main" id="{96364CFD-2FD0-4547-A529-9D97CBD3CCB8}"/>
              </a:ext>
            </a:extLst>
          </p:cNvPr>
          <p:cNvPicPr>
            <a:picLocks noChangeAspect="1"/>
          </p:cNvPicPr>
          <p:nvPr userDrawn="1"/>
        </p:nvPicPr>
        <p:blipFill rotWithShape="1">
          <a:blip r:embed="rId12"/>
          <a:srcRect r="70056"/>
          <a:stretch/>
        </p:blipFill>
        <p:spPr>
          <a:xfrm>
            <a:off x="211173" y="6274149"/>
            <a:ext cx="741055" cy="537536"/>
          </a:xfrm>
          <a:prstGeom prst="rect">
            <a:avLst/>
          </a:prstGeom>
        </p:spPr>
      </p:pic>
    </p:spTree>
    <p:extLst>
      <p:ext uri="{BB962C8B-B14F-4D97-AF65-F5344CB8AC3E}">
        <p14:creationId xmlns:p14="http://schemas.microsoft.com/office/powerpoint/2010/main" val="2379076617"/>
      </p:ext>
    </p:extLst>
  </p:cSld>
  <p:clrMap bg1="lt1" tx1="dk1" bg2="lt2" tx2="dk2" accent1="accent1" accent2="accent2" accent3="accent3" accent4="accent4" accent5="accent5" accent6="accent6" hlink="hlink" folHlink="folHlink"/>
  <p:sldLayoutIdLst>
    <p:sldLayoutId id="2147483775"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p:hf hdr="0" ftr="0" dt="0"/>
  <p:txStyles>
    <p:titleStyle>
      <a:lvl1pPr marL="0" indent="0" algn="l" defTabSz="342900" rtl="0" eaLnBrk="1" latinLnBrk="0" hangingPunct="1">
        <a:lnSpc>
          <a:spcPct val="100000"/>
        </a:lnSpc>
        <a:spcBef>
          <a:spcPct val="0"/>
        </a:spcBef>
        <a:buNone/>
        <a:defRPr sz="2100" b="0" kern="1200" cap="all">
          <a:solidFill>
            <a:schemeClr val="tx1">
              <a:lumMod val="75000"/>
              <a:lumOff val="25000"/>
            </a:schemeClr>
          </a:solidFill>
          <a:latin typeface="Gilroy" panose="00000500000000000000"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lnSpc>
          <a:spcPct val="110000"/>
        </a:lnSpc>
        <a:spcBef>
          <a:spcPct val="20000"/>
        </a:spcBef>
        <a:spcAft>
          <a:spcPts val="450"/>
        </a:spcAft>
        <a:buClr>
          <a:schemeClr val="accent1"/>
        </a:buClr>
        <a:buSzPct val="92000"/>
        <a:buFont typeface="Arial" panose="020B0604020202020204" pitchFamily="34" charset="0"/>
        <a:buChar char="•"/>
        <a:defRPr sz="1275"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tailmosaic.com.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retailmosaic.com.au/"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mailto:craig.woolford@mstmarquee.com.a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74A7-1F58-41F6-8423-1D13D07F8C53}"/>
              </a:ext>
            </a:extLst>
          </p:cNvPr>
          <p:cNvSpPr>
            <a:spLocks noGrp="1"/>
          </p:cNvSpPr>
          <p:nvPr>
            <p:ph type="ctrTitle"/>
          </p:nvPr>
        </p:nvSpPr>
        <p:spPr>
          <a:xfrm>
            <a:off x="516220" y="1991762"/>
            <a:ext cx="10235516" cy="796704"/>
          </a:xfrm>
        </p:spPr>
        <p:txBody>
          <a:bodyPr>
            <a:noAutofit/>
          </a:bodyPr>
          <a:lstStyle/>
          <a:p>
            <a:r>
              <a:rPr lang="en-AU" sz="4400" dirty="0">
                <a:solidFill>
                  <a:schemeClr val="tx1">
                    <a:lumMod val="85000"/>
                    <a:lumOff val="15000"/>
                  </a:schemeClr>
                </a:solidFill>
              </a:rPr>
              <a:t>A better 12 months for Australian retail </a:t>
            </a:r>
          </a:p>
        </p:txBody>
      </p:sp>
      <p:sp>
        <p:nvSpPr>
          <p:cNvPr id="7" name="Subtitle 6">
            <a:extLst>
              <a:ext uri="{FF2B5EF4-FFF2-40B4-BE49-F238E27FC236}">
                <a16:creationId xmlns:a16="http://schemas.microsoft.com/office/drawing/2014/main" id="{89F5C9EC-AE59-4E63-B16B-52891091CDE4}"/>
              </a:ext>
            </a:extLst>
          </p:cNvPr>
          <p:cNvSpPr>
            <a:spLocks noGrp="1"/>
          </p:cNvSpPr>
          <p:nvPr>
            <p:ph type="subTitle" idx="1"/>
          </p:nvPr>
        </p:nvSpPr>
        <p:spPr>
          <a:xfrm>
            <a:off x="536213" y="3245668"/>
            <a:ext cx="6855408" cy="2522786"/>
          </a:xfrm>
        </p:spPr>
        <p:txBody>
          <a:bodyPr>
            <a:noAutofit/>
          </a:bodyPr>
          <a:lstStyle/>
          <a:p>
            <a:r>
              <a:rPr lang="en-GB" dirty="0">
                <a:solidFill>
                  <a:schemeClr val="tx1">
                    <a:lumMod val="85000"/>
                    <a:lumOff val="15000"/>
                  </a:schemeClr>
                </a:solidFill>
              </a:rPr>
              <a:t>March 2025</a:t>
            </a:r>
          </a:p>
          <a:p>
            <a:endParaRPr lang="en-GB" dirty="0">
              <a:solidFill>
                <a:schemeClr val="tx1">
                  <a:lumMod val="85000"/>
                  <a:lumOff val="15000"/>
                </a:schemeClr>
              </a:solidFill>
            </a:endParaRPr>
          </a:p>
          <a:p>
            <a:endParaRPr lang="en-GB" dirty="0">
              <a:solidFill>
                <a:schemeClr val="tx1">
                  <a:lumMod val="85000"/>
                  <a:lumOff val="15000"/>
                </a:schemeClr>
              </a:solidFill>
            </a:endParaRPr>
          </a:p>
          <a:p>
            <a:endParaRPr lang="en-GB" dirty="0">
              <a:solidFill>
                <a:schemeClr val="tx1">
                  <a:lumMod val="85000"/>
                  <a:lumOff val="15000"/>
                </a:schemeClr>
              </a:solidFill>
            </a:endParaRPr>
          </a:p>
          <a:p>
            <a:endParaRPr lang="en-AU" dirty="0">
              <a:solidFill>
                <a:schemeClr val="tx1">
                  <a:lumMod val="85000"/>
                  <a:lumOff val="15000"/>
                </a:schemeClr>
              </a:solidFill>
            </a:endParaRPr>
          </a:p>
        </p:txBody>
      </p:sp>
      <p:sp>
        <p:nvSpPr>
          <p:cNvPr id="3" name="TextBox 2">
            <a:extLst>
              <a:ext uri="{FF2B5EF4-FFF2-40B4-BE49-F238E27FC236}">
                <a16:creationId xmlns:a16="http://schemas.microsoft.com/office/drawing/2014/main" id="{CA19C308-E77E-4333-B96B-047829669042}"/>
              </a:ext>
            </a:extLst>
          </p:cNvPr>
          <p:cNvSpPr txBox="1"/>
          <p:nvPr/>
        </p:nvSpPr>
        <p:spPr>
          <a:xfrm>
            <a:off x="505720" y="387739"/>
            <a:ext cx="5637654" cy="552587"/>
          </a:xfrm>
          <a:prstGeom prst="rect">
            <a:avLst/>
          </a:prstGeom>
          <a:solidFill>
            <a:schemeClr val="bg1"/>
          </a:solidFill>
        </p:spPr>
        <p:txBody>
          <a:bodyPr wrap="square" rtlCol="0">
            <a:spAutoFit/>
          </a:bodyPr>
          <a:lstStyle/>
          <a:p>
            <a:pPr>
              <a:lnSpc>
                <a:spcPts val="3800"/>
              </a:lnSpc>
            </a:pPr>
            <a:r>
              <a:rPr lang="en-GB" sz="2800" b="1" dirty="0">
                <a:latin typeface="Gilroy" panose="00000500000000000000" pitchFamily="50" charset="0"/>
              </a:rPr>
              <a:t>Australian </a:t>
            </a:r>
            <a:r>
              <a:rPr lang="en-GB" sz="2800" b="1" dirty="0">
                <a:solidFill>
                  <a:schemeClr val="accent2"/>
                </a:solidFill>
                <a:latin typeface="Gilroy" panose="00000500000000000000" pitchFamily="50" charset="0"/>
              </a:rPr>
              <a:t>Consumer Sector</a:t>
            </a:r>
            <a:endParaRPr lang="en-AU" sz="2800" b="1" dirty="0">
              <a:solidFill>
                <a:schemeClr val="accent2"/>
              </a:solidFill>
              <a:latin typeface="Gilroy" panose="00000500000000000000" pitchFamily="50" charset="0"/>
            </a:endParaRPr>
          </a:p>
        </p:txBody>
      </p:sp>
      <p:sp>
        <p:nvSpPr>
          <p:cNvPr id="4" name="Slide Number Placeholder 3">
            <a:extLst>
              <a:ext uri="{FF2B5EF4-FFF2-40B4-BE49-F238E27FC236}">
                <a16:creationId xmlns:a16="http://schemas.microsoft.com/office/drawing/2014/main" id="{39DDBF19-DC5B-44B2-94B3-723AA87BCA79}"/>
              </a:ext>
            </a:extLst>
          </p:cNvPr>
          <p:cNvSpPr>
            <a:spLocks noGrp="1"/>
          </p:cNvSpPr>
          <p:nvPr>
            <p:ph type="sldNum" sz="quarter" idx="12"/>
          </p:nvPr>
        </p:nvSpPr>
        <p:spPr/>
        <p:txBody>
          <a:bodyPr/>
          <a:lstStyle/>
          <a:p>
            <a:fld id="{3A98EE3D-8CD1-4C3F-BD1C-C98C9596463C}" type="slidenum">
              <a:rPr lang="en-US" smtClean="0"/>
              <a:t>1</a:t>
            </a:fld>
            <a:endParaRPr lang="en-US"/>
          </a:p>
        </p:txBody>
      </p:sp>
      <p:sp>
        <p:nvSpPr>
          <p:cNvPr id="6" name="Title 1">
            <a:extLst>
              <a:ext uri="{FF2B5EF4-FFF2-40B4-BE49-F238E27FC236}">
                <a16:creationId xmlns:a16="http://schemas.microsoft.com/office/drawing/2014/main" id="{37F3771E-39DB-46F5-94FB-1D27417EB72A}"/>
              </a:ext>
            </a:extLst>
          </p:cNvPr>
          <p:cNvSpPr txBox="1">
            <a:spLocks/>
          </p:cNvSpPr>
          <p:nvPr/>
        </p:nvSpPr>
        <p:spPr>
          <a:xfrm>
            <a:off x="505720" y="2734148"/>
            <a:ext cx="9626094" cy="528889"/>
          </a:xfrm>
          <a:prstGeom prst="rect">
            <a:avLst/>
          </a:prstGeom>
          <a:effectLst/>
        </p:spPr>
        <p:txBody>
          <a:bodyPr vert="horz" lIns="91440" tIns="45720" rIns="91440" bIns="45720" rtlCol="0" anchor="b">
            <a:noAutofit/>
          </a:bodyPr>
          <a:lstStyle>
            <a:lvl1pPr marL="0" indent="0" algn="l" defTabSz="342900" rtl="0" eaLnBrk="1" latinLnBrk="0" hangingPunct="1">
              <a:lnSpc>
                <a:spcPct val="100000"/>
              </a:lnSpc>
              <a:spcBef>
                <a:spcPct val="0"/>
              </a:spcBef>
              <a:buNone/>
              <a:defRPr sz="2700" b="0" kern="1200" cap="none">
                <a:solidFill>
                  <a:schemeClr val="tx1">
                    <a:lumMod val="75000"/>
                    <a:lumOff val="25000"/>
                  </a:schemeClr>
                </a:solidFill>
                <a:latin typeface="Gilroy" panose="00000500000000000000" pitchFamily="50"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lumMod val="85000"/>
                    <a:lumOff val="15000"/>
                  </a:schemeClr>
                </a:solidFill>
              </a:rPr>
              <a:t>ARA CEO Forum </a:t>
            </a:r>
            <a:endParaRPr lang="en-AU" dirty="0">
              <a:solidFill>
                <a:schemeClr val="tx1">
                  <a:lumMod val="85000"/>
                  <a:lumOff val="15000"/>
                </a:schemeClr>
              </a:solidFill>
            </a:endParaRPr>
          </a:p>
        </p:txBody>
      </p:sp>
      <p:pic>
        <p:nvPicPr>
          <p:cNvPr id="9" name="Picture 8" descr="A logo for a retail store&#10;&#10;Description automatically generated">
            <a:hlinkClick r:id="rId3"/>
            <a:extLst>
              <a:ext uri="{FF2B5EF4-FFF2-40B4-BE49-F238E27FC236}">
                <a16:creationId xmlns:a16="http://schemas.microsoft.com/office/drawing/2014/main" id="{E45BC447-E29C-0826-E84F-1B59C98157BD}"/>
              </a:ext>
            </a:extLst>
          </p:cNvPr>
          <p:cNvPicPr>
            <a:picLocks noChangeAspect="1"/>
          </p:cNvPicPr>
          <p:nvPr/>
        </p:nvPicPr>
        <p:blipFill rotWithShape="1">
          <a:blip r:embed="rId4"/>
          <a:srcRect r="7356"/>
          <a:stretch/>
        </p:blipFill>
        <p:spPr>
          <a:xfrm>
            <a:off x="297860" y="4005423"/>
            <a:ext cx="3013647" cy="1706426"/>
          </a:xfrm>
          <a:prstGeom prst="rect">
            <a:avLst/>
          </a:prstGeom>
        </p:spPr>
      </p:pic>
      <p:sp>
        <p:nvSpPr>
          <p:cNvPr id="10" name="TextBox 9">
            <a:extLst>
              <a:ext uri="{FF2B5EF4-FFF2-40B4-BE49-F238E27FC236}">
                <a16:creationId xmlns:a16="http://schemas.microsoft.com/office/drawing/2014/main" id="{D0DDB912-B4AF-951F-D6D7-507EAF7C55DF}"/>
              </a:ext>
            </a:extLst>
          </p:cNvPr>
          <p:cNvSpPr txBox="1"/>
          <p:nvPr/>
        </p:nvSpPr>
        <p:spPr>
          <a:xfrm>
            <a:off x="592420" y="5538083"/>
            <a:ext cx="5002618" cy="307777"/>
          </a:xfrm>
          <a:prstGeom prst="rect">
            <a:avLst/>
          </a:prstGeom>
          <a:noFill/>
        </p:spPr>
        <p:txBody>
          <a:bodyPr wrap="square">
            <a:spAutoFit/>
          </a:bodyPr>
          <a:lstStyle/>
          <a:p>
            <a:r>
              <a:rPr lang="en-GB" sz="1400">
                <a:solidFill>
                  <a:schemeClr val="tx1">
                    <a:lumMod val="85000"/>
                    <a:lumOff val="15000"/>
                  </a:schemeClr>
                </a:solidFill>
                <a:hlinkClick r:id="rId3"/>
              </a:rPr>
              <a:t>www.retailmosaic.com.au</a:t>
            </a:r>
            <a:r>
              <a:rPr lang="en-GB" sz="1400">
                <a:solidFill>
                  <a:schemeClr val="tx1">
                    <a:lumMod val="85000"/>
                    <a:lumOff val="15000"/>
                  </a:schemeClr>
                </a:solidFill>
              </a:rPr>
              <a:t> </a:t>
            </a:r>
            <a:endParaRPr lang="en-AU" sz="1400"/>
          </a:p>
        </p:txBody>
      </p:sp>
    </p:spTree>
    <p:extLst>
      <p:ext uri="{BB962C8B-B14F-4D97-AF65-F5344CB8AC3E}">
        <p14:creationId xmlns:p14="http://schemas.microsoft.com/office/powerpoint/2010/main" val="187007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Household goods leading the recovery</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10</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590038"/>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566587"/>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Household goods sales and housing churn</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56669"/>
            <a:ext cx="10823212" cy="1430081"/>
          </a:xfrm>
        </p:spPr>
        <p:txBody>
          <a:bodyPr>
            <a:noAutofit/>
          </a:bodyPr>
          <a:lstStyle/>
          <a:p>
            <a:pPr>
              <a:lnSpc>
                <a:spcPct val="110000"/>
              </a:lnSpc>
              <a:spcAft>
                <a:spcPts val="600"/>
              </a:spcAft>
            </a:pPr>
            <a:r>
              <a:rPr lang="en-US" sz="1800" dirty="0">
                <a:solidFill>
                  <a:schemeClr val="tx1"/>
                </a:solidFill>
              </a:rPr>
              <a:t>Household goods sales turned positive in June 2024 and have shown further improvement late 2024. </a:t>
            </a:r>
          </a:p>
          <a:p>
            <a:pPr>
              <a:lnSpc>
                <a:spcPct val="110000"/>
              </a:lnSpc>
              <a:spcAft>
                <a:spcPts val="600"/>
              </a:spcAft>
            </a:pPr>
            <a:r>
              <a:rPr lang="en-US" sz="1800" dirty="0">
                <a:solidFill>
                  <a:schemeClr val="tx1"/>
                </a:solidFill>
              </a:rPr>
              <a:t>Furniture, electronics and hardware sales are all tied to housing churn activity, which is likely to increase in the next 12 months. </a:t>
            </a:r>
          </a:p>
          <a:p>
            <a:pPr>
              <a:lnSpc>
                <a:spcPct val="110000"/>
              </a:lnSpc>
              <a:spcAft>
                <a:spcPts val="600"/>
              </a:spcAft>
            </a:pPr>
            <a:r>
              <a:rPr lang="en-US" sz="1800" dirty="0">
                <a:solidFill>
                  <a:schemeClr val="tx1"/>
                </a:solidFill>
              </a:rPr>
              <a:t>Electronics may see a more noticeable uplift, but furniture tends to move first when interest rates are cut.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8" name="Picture 7">
            <a:extLst>
              <a:ext uri="{FF2B5EF4-FFF2-40B4-BE49-F238E27FC236}">
                <a16:creationId xmlns:a16="http://schemas.microsoft.com/office/drawing/2014/main" id="{61B98A95-5B86-D1EF-F7CE-B472C050C718}"/>
              </a:ext>
            </a:extLst>
          </p:cNvPr>
          <p:cNvPicPr>
            <a:picLocks noChangeAspect="1"/>
          </p:cNvPicPr>
          <p:nvPr/>
        </p:nvPicPr>
        <p:blipFill>
          <a:blip r:embed="rId3"/>
          <a:stretch>
            <a:fillRect/>
          </a:stretch>
        </p:blipFill>
        <p:spPr>
          <a:xfrm>
            <a:off x="1108748" y="2935919"/>
            <a:ext cx="6885432" cy="3233928"/>
          </a:xfrm>
          <a:prstGeom prst="rect">
            <a:avLst/>
          </a:prstGeom>
        </p:spPr>
      </p:pic>
    </p:spTree>
    <p:extLst>
      <p:ext uri="{BB962C8B-B14F-4D97-AF65-F5344CB8AC3E}">
        <p14:creationId xmlns:p14="http://schemas.microsoft.com/office/powerpoint/2010/main" val="154281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D33FEF-9D2C-EBB2-B8AC-8D82F1614CBA}"/>
              </a:ext>
            </a:extLst>
          </p:cNvPr>
          <p:cNvPicPr>
            <a:picLocks noChangeAspect="1"/>
          </p:cNvPicPr>
          <p:nvPr/>
        </p:nvPicPr>
        <p:blipFill>
          <a:blip r:embed="rId3"/>
          <a:stretch>
            <a:fillRect/>
          </a:stretch>
        </p:blipFill>
        <p:spPr>
          <a:xfrm>
            <a:off x="1060982" y="3021644"/>
            <a:ext cx="6975348" cy="3250692"/>
          </a:xfrm>
          <a:prstGeom prst="rect">
            <a:avLst/>
          </a:prstGeom>
        </p:spPr>
      </p:pic>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Fashion may lag the recovery in 2025 </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11</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713863"/>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690412"/>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Five-year compound annual growth in retail sales</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75719"/>
            <a:ext cx="10823212" cy="1430081"/>
          </a:xfrm>
        </p:spPr>
        <p:txBody>
          <a:bodyPr>
            <a:noAutofit/>
          </a:bodyPr>
          <a:lstStyle/>
          <a:p>
            <a:pPr>
              <a:lnSpc>
                <a:spcPct val="110000"/>
              </a:lnSpc>
              <a:spcAft>
                <a:spcPts val="600"/>
              </a:spcAft>
            </a:pPr>
            <a:r>
              <a:rPr lang="en-US" sz="1800" dirty="0">
                <a:solidFill>
                  <a:schemeClr val="tx1"/>
                </a:solidFill>
              </a:rPr>
              <a:t>Retail sales growth has been strong for fashion categories over the past five years. They did not experience as much of a downturn in 2023/24. </a:t>
            </a:r>
          </a:p>
          <a:p>
            <a:pPr>
              <a:lnSpc>
                <a:spcPct val="110000"/>
              </a:lnSpc>
              <a:spcAft>
                <a:spcPts val="600"/>
              </a:spcAft>
            </a:pPr>
            <a:r>
              <a:rPr lang="en-US" sz="1800" dirty="0">
                <a:solidFill>
                  <a:schemeClr val="tx1"/>
                </a:solidFill>
              </a:rPr>
              <a:t>We expect clothing, footwear and accessories sales to rise by 2-3% in 2025 compared with 1.3% growth in 2024.  </a:t>
            </a:r>
          </a:p>
          <a:p>
            <a:pPr>
              <a:lnSpc>
                <a:spcPct val="110000"/>
              </a:lnSpc>
              <a:spcAft>
                <a:spcPts val="600"/>
              </a:spcAft>
            </a:pPr>
            <a:r>
              <a:rPr lang="en-US" sz="1800" dirty="0">
                <a:solidFill>
                  <a:schemeClr val="tx1"/>
                </a:solidFill>
              </a:rPr>
              <a:t>The COVID-19 period was good for clothing and represents a high baseline to leap over.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spTree>
    <p:extLst>
      <p:ext uri="{BB962C8B-B14F-4D97-AF65-F5344CB8AC3E}">
        <p14:creationId xmlns:p14="http://schemas.microsoft.com/office/powerpoint/2010/main" val="180752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12</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2826454" y="1921206"/>
            <a:ext cx="6281974" cy="2080260"/>
          </a:xfrm>
        </p:spPr>
        <p:txBody>
          <a:bodyPr>
            <a:noAutofit/>
          </a:bodyPr>
          <a:lstStyle/>
          <a:p>
            <a:pPr marL="0" indent="0" algn="ctr">
              <a:buNone/>
            </a:pPr>
            <a:r>
              <a:rPr lang="en-US" sz="3900" dirty="0">
                <a:solidFill>
                  <a:schemeClr val="tx1">
                    <a:lumMod val="85000"/>
                    <a:lumOff val="15000"/>
                  </a:schemeClr>
                </a:solidFill>
              </a:rPr>
              <a:t>Reporting season </a:t>
            </a:r>
            <a:br>
              <a:rPr lang="en-US" sz="3900" dirty="0">
                <a:solidFill>
                  <a:schemeClr val="tx1">
                    <a:lumMod val="85000"/>
                    <a:lumOff val="15000"/>
                  </a:schemeClr>
                </a:solidFill>
              </a:rPr>
            </a:br>
            <a:r>
              <a:rPr lang="en-US" sz="3900" dirty="0">
                <a:solidFill>
                  <a:schemeClr val="tx1">
                    <a:lumMod val="85000"/>
                    <a:lumOff val="15000"/>
                  </a:schemeClr>
                </a:solidFill>
              </a:rPr>
              <a:t>insights</a:t>
            </a:r>
          </a:p>
          <a:p>
            <a:pPr marL="0" indent="0" algn="ctr">
              <a:buNone/>
            </a:pPr>
            <a:endParaRPr lang="en-US" sz="3900" dirty="0">
              <a:solidFill>
                <a:schemeClr val="tx1">
                  <a:lumMod val="85000"/>
                  <a:lumOff val="15000"/>
                </a:schemeClr>
              </a:solidFill>
            </a:endParaRPr>
          </a:p>
        </p:txBody>
      </p:sp>
    </p:spTree>
    <p:extLst>
      <p:ext uri="{BB962C8B-B14F-4D97-AF65-F5344CB8AC3E}">
        <p14:creationId xmlns:p14="http://schemas.microsoft.com/office/powerpoint/2010/main" val="117184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55B549-FC0C-616E-EBAB-DD74FABBB943}"/>
              </a:ext>
            </a:extLst>
          </p:cNvPr>
          <p:cNvPicPr>
            <a:picLocks noChangeAspect="1"/>
          </p:cNvPicPr>
          <p:nvPr/>
        </p:nvPicPr>
        <p:blipFill>
          <a:blip r:embed="rId3"/>
          <a:stretch>
            <a:fillRect/>
          </a:stretch>
        </p:blipFill>
        <p:spPr>
          <a:xfrm>
            <a:off x="1080173" y="2850822"/>
            <a:ext cx="7148662" cy="3528000"/>
          </a:xfrm>
          <a:prstGeom prst="rect">
            <a:avLst/>
          </a:prstGeom>
        </p:spPr>
      </p:pic>
      <p:sp>
        <p:nvSpPr>
          <p:cNvPr id="6" name="TextBox 5">
            <a:extLst>
              <a:ext uri="{FF2B5EF4-FFF2-40B4-BE49-F238E27FC236}">
                <a16:creationId xmlns:a16="http://schemas.microsoft.com/office/drawing/2014/main" id="{D685129D-C533-48C5-A3BF-1998626BDC39}"/>
              </a:ext>
            </a:extLst>
          </p:cNvPr>
          <p:cNvSpPr txBox="1"/>
          <p:nvPr/>
        </p:nvSpPr>
        <p:spPr>
          <a:xfrm>
            <a:off x="1042073" y="6191081"/>
            <a:ext cx="6835102" cy="3693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Where possible comparable sales is shown. Represents fiscal period to 31 Dec and 31 Jan for some such as Premier </a:t>
            </a:r>
            <a:br>
              <a:rPr lang="en-AU" sz="900" i="1" dirty="0">
                <a:latin typeface="Arial Narrow" panose="020B0606020202030204" pitchFamily="34" charset="0"/>
                <a:cs typeface="Arial" panose="020B0604020202020204" pitchFamily="34" charset="0"/>
              </a:rPr>
            </a:br>
            <a:r>
              <a:rPr lang="en-AU" sz="900" i="1" dirty="0">
                <a:latin typeface="Arial Narrow" panose="020B0606020202030204" pitchFamily="34" charset="0"/>
                <a:cs typeface="Arial" panose="020B0604020202020204" pitchFamily="34" charset="0"/>
              </a:rPr>
              <a:t>Source: Company reports,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Sales trends vary widely</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13</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18613"/>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595162"/>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Comparable sales growth for retailers for first-half 2025</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18569"/>
            <a:ext cx="11148348" cy="1679087"/>
          </a:xfrm>
        </p:spPr>
        <p:txBody>
          <a:bodyPr>
            <a:noAutofit/>
          </a:bodyPr>
          <a:lstStyle/>
          <a:p>
            <a:pPr>
              <a:lnSpc>
                <a:spcPct val="110000"/>
              </a:lnSpc>
              <a:spcAft>
                <a:spcPts val="600"/>
              </a:spcAft>
            </a:pPr>
            <a:r>
              <a:rPr lang="en-US" sz="1800" dirty="0">
                <a:solidFill>
                  <a:schemeClr val="tx1"/>
                </a:solidFill>
              </a:rPr>
              <a:t>The range of sales outcomes is wide in 1H25. </a:t>
            </a:r>
          </a:p>
          <a:p>
            <a:pPr lvl="1">
              <a:lnSpc>
                <a:spcPct val="110000"/>
              </a:lnSpc>
              <a:spcAft>
                <a:spcPts val="600"/>
              </a:spcAft>
            </a:pPr>
            <a:r>
              <a:rPr lang="en-US" sz="1550" dirty="0">
                <a:solidFill>
                  <a:schemeClr val="tx1"/>
                </a:solidFill>
              </a:rPr>
              <a:t>Temple &amp; Webster, Universal Stores and </a:t>
            </a:r>
            <a:r>
              <a:rPr lang="en-US" sz="1550" dirty="0" err="1">
                <a:solidFill>
                  <a:schemeClr val="tx1"/>
                </a:solidFill>
              </a:rPr>
              <a:t>Adairs</a:t>
            </a:r>
            <a:r>
              <a:rPr lang="en-US" sz="1550" dirty="0">
                <a:solidFill>
                  <a:schemeClr val="tx1"/>
                </a:solidFill>
              </a:rPr>
              <a:t> top the list.  </a:t>
            </a:r>
          </a:p>
          <a:p>
            <a:pPr lvl="1">
              <a:lnSpc>
                <a:spcPct val="110000"/>
              </a:lnSpc>
              <a:spcAft>
                <a:spcPts val="600"/>
              </a:spcAft>
            </a:pPr>
            <a:r>
              <a:rPr lang="en-US" sz="1550" dirty="0">
                <a:solidFill>
                  <a:schemeClr val="tx1"/>
                </a:solidFill>
              </a:rPr>
              <a:t>Weaker retail sales for NZ retailers, Nick Scali and liquor retailers.</a:t>
            </a:r>
          </a:p>
          <a:p>
            <a:pPr>
              <a:lnSpc>
                <a:spcPct val="110000"/>
              </a:lnSpc>
              <a:spcAft>
                <a:spcPts val="600"/>
              </a:spcAft>
            </a:pPr>
            <a:r>
              <a:rPr lang="en-US" sz="1800" dirty="0">
                <a:solidFill>
                  <a:schemeClr val="tx1"/>
                </a:solidFill>
              </a:rPr>
              <a:t>Household goods recovering, but wide divergence to continue for largely product specific and company-specific reasons.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spTree>
    <p:extLst>
      <p:ext uri="{BB962C8B-B14F-4D97-AF65-F5344CB8AC3E}">
        <p14:creationId xmlns:p14="http://schemas.microsoft.com/office/powerpoint/2010/main" val="320886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52981"/>
            <a:ext cx="3590925" cy="2308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Source: Company reports, Visible Alpha,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Earnings growth has been harder to achieve</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14</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47188"/>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623737"/>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EBIT earnings change for first-half 2025</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75719"/>
            <a:ext cx="11282172" cy="1430081"/>
          </a:xfrm>
        </p:spPr>
        <p:txBody>
          <a:bodyPr>
            <a:noAutofit/>
          </a:bodyPr>
          <a:lstStyle/>
          <a:p>
            <a:pPr>
              <a:lnSpc>
                <a:spcPct val="110000"/>
              </a:lnSpc>
              <a:spcAft>
                <a:spcPts val="600"/>
              </a:spcAft>
            </a:pPr>
            <a:r>
              <a:rPr lang="en-US" sz="1800" dirty="0">
                <a:solidFill>
                  <a:schemeClr val="tx1"/>
                </a:solidFill>
              </a:rPr>
              <a:t>While sales growth has improved, more than half the companies we have </a:t>
            </a:r>
            <a:r>
              <a:rPr lang="en-US" sz="1800" dirty="0" err="1">
                <a:solidFill>
                  <a:schemeClr val="tx1"/>
                </a:solidFill>
              </a:rPr>
              <a:t>analysed</a:t>
            </a:r>
            <a:r>
              <a:rPr lang="en-US" sz="1800" dirty="0">
                <a:solidFill>
                  <a:schemeClr val="tx1"/>
                </a:solidFill>
              </a:rPr>
              <a:t> may have an earnings decline in 1H25. </a:t>
            </a:r>
          </a:p>
          <a:p>
            <a:pPr lvl="1">
              <a:lnSpc>
                <a:spcPct val="110000"/>
              </a:lnSpc>
              <a:spcAft>
                <a:spcPts val="600"/>
              </a:spcAft>
            </a:pPr>
            <a:r>
              <a:rPr lang="en-US" sz="1550" dirty="0">
                <a:solidFill>
                  <a:schemeClr val="tx1"/>
                </a:solidFill>
              </a:rPr>
              <a:t>Kogan and Baby Bunting are lifting margins from low levels. </a:t>
            </a:r>
          </a:p>
          <a:p>
            <a:pPr lvl="1">
              <a:lnSpc>
                <a:spcPct val="110000"/>
              </a:lnSpc>
              <a:spcAft>
                <a:spcPts val="600"/>
              </a:spcAft>
            </a:pPr>
            <a:r>
              <a:rPr lang="en-US" sz="1550" dirty="0">
                <a:solidFill>
                  <a:schemeClr val="tx1"/>
                </a:solidFill>
              </a:rPr>
              <a:t>Some retailers have cut costs in prior years and therefore leverage to weak sales looks larger now. Nick Scali and Premier notable.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11" name="Picture 10">
            <a:extLst>
              <a:ext uri="{FF2B5EF4-FFF2-40B4-BE49-F238E27FC236}">
                <a16:creationId xmlns:a16="http://schemas.microsoft.com/office/drawing/2014/main" id="{0BCD7675-AD6F-740A-C6E2-5D05205650C6}"/>
              </a:ext>
            </a:extLst>
          </p:cNvPr>
          <p:cNvPicPr>
            <a:picLocks noChangeAspect="1"/>
          </p:cNvPicPr>
          <p:nvPr/>
        </p:nvPicPr>
        <p:blipFill>
          <a:blip r:embed="rId3"/>
          <a:stretch>
            <a:fillRect/>
          </a:stretch>
        </p:blipFill>
        <p:spPr>
          <a:xfrm>
            <a:off x="1106180" y="2974019"/>
            <a:ext cx="7350252" cy="3229356"/>
          </a:xfrm>
          <a:prstGeom prst="rect">
            <a:avLst/>
          </a:prstGeom>
        </p:spPr>
      </p:pic>
    </p:spTree>
    <p:extLst>
      <p:ext uri="{BB962C8B-B14F-4D97-AF65-F5344CB8AC3E}">
        <p14:creationId xmlns:p14="http://schemas.microsoft.com/office/powerpoint/2010/main" val="20019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3AD5A2-83D4-17A2-3E29-C87D4D98F53C}"/>
              </a:ext>
            </a:extLst>
          </p:cNvPr>
          <p:cNvPicPr>
            <a:picLocks noChangeAspect="1"/>
          </p:cNvPicPr>
          <p:nvPr/>
        </p:nvPicPr>
        <p:blipFill>
          <a:blip r:embed="rId3"/>
          <a:stretch>
            <a:fillRect/>
          </a:stretch>
        </p:blipFill>
        <p:spPr>
          <a:xfrm>
            <a:off x="1100606" y="2932133"/>
            <a:ext cx="6896100" cy="3218688"/>
          </a:xfrm>
          <a:prstGeom prst="rect">
            <a:avLst/>
          </a:prstGeom>
        </p:spPr>
      </p:pic>
      <p:sp>
        <p:nvSpPr>
          <p:cNvPr id="6" name="TextBox 5">
            <a:extLst>
              <a:ext uri="{FF2B5EF4-FFF2-40B4-BE49-F238E27FC236}">
                <a16:creationId xmlns:a16="http://schemas.microsoft.com/office/drawing/2014/main" id="{D685129D-C533-48C5-A3BF-1998626BDC39}"/>
              </a:ext>
            </a:extLst>
          </p:cNvPr>
          <p:cNvSpPr txBox="1"/>
          <p:nvPr/>
        </p:nvSpPr>
        <p:spPr>
          <a:xfrm>
            <a:off x="1042073" y="6152981"/>
            <a:ext cx="3590925" cy="2308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Source: Company reports,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Retailers are still looking to hold gross margins to manage higher costs</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15</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532888"/>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509437"/>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Source of EBIT growth for 1H25 </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75719"/>
            <a:ext cx="10823212" cy="1430081"/>
          </a:xfrm>
        </p:spPr>
        <p:txBody>
          <a:bodyPr>
            <a:noAutofit/>
          </a:bodyPr>
          <a:lstStyle/>
          <a:p>
            <a:pPr>
              <a:lnSpc>
                <a:spcPct val="110000"/>
              </a:lnSpc>
              <a:spcAft>
                <a:spcPts val="600"/>
              </a:spcAft>
            </a:pPr>
            <a:r>
              <a:rPr lang="en-US" sz="1800" dirty="0">
                <a:solidFill>
                  <a:schemeClr val="tx1"/>
                </a:solidFill>
              </a:rPr>
              <a:t>Retailers are focused on securing gross margin gains to offset elevated operating cost growth. </a:t>
            </a:r>
          </a:p>
          <a:p>
            <a:pPr>
              <a:lnSpc>
                <a:spcPct val="110000"/>
              </a:lnSpc>
              <a:spcAft>
                <a:spcPts val="600"/>
              </a:spcAft>
            </a:pPr>
            <a:r>
              <a:rPr lang="en-US" sz="1800" dirty="0">
                <a:solidFill>
                  <a:schemeClr val="tx1"/>
                </a:solidFill>
              </a:rPr>
              <a:t>However, the number of retailers with gross margin increases has reduced in the past six months.</a:t>
            </a:r>
          </a:p>
          <a:p>
            <a:pPr>
              <a:lnSpc>
                <a:spcPct val="110000"/>
              </a:lnSpc>
              <a:spcAft>
                <a:spcPts val="600"/>
              </a:spcAft>
            </a:pPr>
            <a:r>
              <a:rPr lang="en-US" sz="1800" dirty="0">
                <a:solidFill>
                  <a:schemeClr val="tx1"/>
                </a:solidFill>
              </a:rPr>
              <a:t>Retailers looking for discounts to drive volume and market share gains.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spTree>
    <p:extLst>
      <p:ext uri="{BB962C8B-B14F-4D97-AF65-F5344CB8AC3E}">
        <p14:creationId xmlns:p14="http://schemas.microsoft.com/office/powerpoint/2010/main" val="54612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2D86B9-8CE0-FC86-3649-AEB207D5DEFD}"/>
              </a:ext>
            </a:extLst>
          </p:cNvPr>
          <p:cNvPicPr>
            <a:picLocks noChangeAspect="1"/>
          </p:cNvPicPr>
          <p:nvPr/>
        </p:nvPicPr>
        <p:blipFill>
          <a:blip r:embed="rId3"/>
          <a:stretch>
            <a:fillRect/>
          </a:stretch>
        </p:blipFill>
        <p:spPr>
          <a:xfrm>
            <a:off x="1134755" y="3009731"/>
            <a:ext cx="6330696" cy="3124200"/>
          </a:xfrm>
          <a:prstGeom prst="rect">
            <a:avLst/>
          </a:prstGeom>
        </p:spPr>
      </p:pic>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6920484" cy="3693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Cost of doing business (CODB) is staffing, rent, overheads, marketing and deprecation and amortisation.   Analysis done on post AASB-16 basis. </a:t>
            </a:r>
            <a:br>
              <a:rPr lang="en-AU" sz="900" i="1" dirty="0">
                <a:latin typeface="Arial Narrow" panose="020B0606020202030204" pitchFamily="34" charset="0"/>
                <a:cs typeface="Arial" panose="020B0604020202020204" pitchFamily="34" charset="0"/>
              </a:rPr>
            </a:br>
            <a:r>
              <a:rPr lang="en-AU" sz="900" i="1" dirty="0">
                <a:latin typeface="Arial Narrow" panose="020B0606020202030204" pitchFamily="34" charset="0"/>
                <a:cs typeface="Arial" panose="020B0604020202020204" pitchFamily="34" charset="0"/>
              </a:rPr>
              <a:t>Source: Company reports,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Some retailers have flexibility on their cost base</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16</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713863"/>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690412"/>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Operating cost growth per store from 1H20 to 1H25</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75719"/>
            <a:ext cx="10823212" cy="1430081"/>
          </a:xfrm>
        </p:spPr>
        <p:txBody>
          <a:bodyPr>
            <a:noAutofit/>
          </a:bodyPr>
          <a:lstStyle/>
          <a:p>
            <a:pPr>
              <a:lnSpc>
                <a:spcPct val="110000"/>
              </a:lnSpc>
              <a:spcAft>
                <a:spcPts val="600"/>
              </a:spcAft>
            </a:pPr>
            <a:r>
              <a:rPr lang="en-US" sz="1800" dirty="0">
                <a:solidFill>
                  <a:schemeClr val="tx1"/>
                </a:solidFill>
              </a:rPr>
              <a:t>Operating cost inflation is trending at 4%-6% per store for most retailers, which is ahead of sales growth. </a:t>
            </a:r>
          </a:p>
          <a:p>
            <a:pPr>
              <a:lnSpc>
                <a:spcPct val="110000"/>
              </a:lnSpc>
              <a:spcAft>
                <a:spcPts val="600"/>
              </a:spcAft>
            </a:pPr>
            <a:r>
              <a:rPr lang="en-US" sz="1800" dirty="0">
                <a:solidFill>
                  <a:schemeClr val="tx1"/>
                </a:solidFill>
              </a:rPr>
              <a:t>Some retailers have taken a tough stance on operating costs in the past two years given slowing sales. </a:t>
            </a:r>
          </a:p>
          <a:p>
            <a:pPr>
              <a:lnSpc>
                <a:spcPct val="110000"/>
              </a:lnSpc>
              <a:spcAft>
                <a:spcPts val="600"/>
              </a:spcAft>
            </a:pPr>
            <a:r>
              <a:rPr lang="en-US" sz="1800" dirty="0">
                <a:solidFill>
                  <a:schemeClr val="tx1"/>
                </a:solidFill>
              </a:rPr>
              <a:t>There is still significant room to optimize costs through </a:t>
            </a:r>
            <a:r>
              <a:rPr lang="en-US" sz="1800" dirty="0" err="1">
                <a:solidFill>
                  <a:schemeClr val="tx1"/>
                </a:solidFill>
              </a:rPr>
              <a:t>labour</a:t>
            </a:r>
            <a:r>
              <a:rPr lang="en-US" sz="1800" dirty="0">
                <a:solidFill>
                  <a:schemeClr val="tx1"/>
                </a:solidFill>
              </a:rPr>
              <a:t> efficiency and store network planning.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spTree>
    <p:extLst>
      <p:ext uri="{BB962C8B-B14F-4D97-AF65-F5344CB8AC3E}">
        <p14:creationId xmlns:p14="http://schemas.microsoft.com/office/powerpoint/2010/main" val="396337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D607C-D888-EEAC-27CC-3C844D1A49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52" y="3040901"/>
            <a:ext cx="6762502" cy="3204000"/>
          </a:xfrm>
          <a:prstGeom prst="rect">
            <a:avLst/>
          </a:prstGeom>
          <a:noFill/>
          <a:ln>
            <a:noFill/>
          </a:ln>
        </p:spPr>
      </p:pic>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Source: MST Marquee estimates </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Offshore sourcing costs to fluctuate</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17</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37663"/>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614212"/>
            <a:ext cx="7938641"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Proportion of cost of goods sourced from China (FY24)</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75719"/>
            <a:ext cx="10823212" cy="1430081"/>
          </a:xfrm>
        </p:spPr>
        <p:txBody>
          <a:bodyPr>
            <a:noAutofit/>
          </a:bodyPr>
          <a:lstStyle/>
          <a:p>
            <a:pPr>
              <a:lnSpc>
                <a:spcPct val="110000"/>
              </a:lnSpc>
              <a:spcAft>
                <a:spcPts val="600"/>
              </a:spcAft>
            </a:pPr>
            <a:r>
              <a:rPr lang="en-US" sz="1800" dirty="0">
                <a:solidFill>
                  <a:schemeClr val="tx1"/>
                </a:solidFill>
              </a:rPr>
              <a:t>The lower Australian dollar will add to sourcing costs over next 12 months.</a:t>
            </a:r>
          </a:p>
          <a:p>
            <a:pPr>
              <a:lnSpc>
                <a:spcPct val="110000"/>
              </a:lnSpc>
              <a:spcAft>
                <a:spcPts val="600"/>
              </a:spcAft>
            </a:pPr>
            <a:r>
              <a:rPr lang="en-US" sz="1800" dirty="0">
                <a:solidFill>
                  <a:schemeClr val="tx1"/>
                </a:solidFill>
              </a:rPr>
              <a:t>The uncertainty about tariffs will  add to volatility in supply chains. So far freight rates are only up marginally. </a:t>
            </a:r>
          </a:p>
          <a:p>
            <a:pPr>
              <a:lnSpc>
                <a:spcPct val="110000"/>
              </a:lnSpc>
              <a:spcAft>
                <a:spcPts val="600"/>
              </a:spcAft>
            </a:pPr>
            <a:r>
              <a:rPr lang="en-US" sz="1800" dirty="0">
                <a:solidFill>
                  <a:schemeClr val="tx1"/>
                </a:solidFill>
              </a:rPr>
              <a:t>Broadly, sourcing costs from China have been dropping for Australian retailers.  </a:t>
            </a:r>
          </a:p>
          <a:p>
            <a:pPr>
              <a:lnSpc>
                <a:spcPct val="110000"/>
              </a:lnSpc>
              <a:spcAft>
                <a:spcPts val="600"/>
              </a:spcAft>
            </a:pPr>
            <a:endParaRPr lang="en-US" sz="1800" dirty="0">
              <a:solidFill>
                <a:schemeClr val="tx1"/>
              </a:solidFill>
            </a:endParaRP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spTree>
    <p:extLst>
      <p:ext uri="{BB962C8B-B14F-4D97-AF65-F5344CB8AC3E}">
        <p14:creationId xmlns:p14="http://schemas.microsoft.com/office/powerpoint/2010/main" val="269554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18</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2655003" y="1759280"/>
            <a:ext cx="6669971" cy="2793669"/>
          </a:xfrm>
        </p:spPr>
        <p:txBody>
          <a:bodyPr>
            <a:normAutofit/>
          </a:bodyPr>
          <a:lstStyle/>
          <a:p>
            <a:pPr marL="0" indent="0" algn="ctr">
              <a:buNone/>
            </a:pPr>
            <a:r>
              <a:rPr lang="en-US" sz="3900">
                <a:solidFill>
                  <a:schemeClr val="tx1">
                    <a:lumMod val="85000"/>
                    <a:lumOff val="15000"/>
                  </a:schemeClr>
                </a:solidFill>
              </a:rPr>
              <a:t>Interest rate cuts </a:t>
            </a:r>
            <a:br>
              <a:rPr lang="en-US" sz="3900">
                <a:solidFill>
                  <a:schemeClr val="tx1">
                    <a:lumMod val="85000"/>
                    <a:lumOff val="15000"/>
                  </a:schemeClr>
                </a:solidFill>
              </a:rPr>
            </a:br>
            <a:r>
              <a:rPr lang="en-US" sz="3900">
                <a:solidFill>
                  <a:schemeClr val="tx1">
                    <a:lumMod val="85000"/>
                    <a:lumOff val="15000"/>
                  </a:schemeClr>
                </a:solidFill>
              </a:rPr>
              <a:t>&amp; </a:t>
            </a:r>
            <a:br>
              <a:rPr lang="en-US" sz="3900">
                <a:solidFill>
                  <a:schemeClr val="tx1">
                    <a:lumMod val="85000"/>
                    <a:lumOff val="15000"/>
                  </a:schemeClr>
                </a:solidFill>
              </a:rPr>
            </a:br>
            <a:r>
              <a:rPr lang="en-US" sz="3900">
                <a:solidFill>
                  <a:schemeClr val="tx1">
                    <a:lumMod val="85000"/>
                    <a:lumOff val="15000"/>
                  </a:schemeClr>
                </a:solidFill>
              </a:rPr>
              <a:t>elections</a:t>
            </a:r>
          </a:p>
        </p:txBody>
      </p:sp>
    </p:spTree>
    <p:extLst>
      <p:ext uri="{BB962C8B-B14F-4D97-AF65-F5344CB8AC3E}">
        <p14:creationId xmlns:p14="http://schemas.microsoft.com/office/powerpoint/2010/main" val="427383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5947815"/>
            <a:ext cx="3590925" cy="230832"/>
          </a:xfrm>
          <a:prstGeom prst="rect">
            <a:avLst/>
          </a:prstGeom>
          <a:noFill/>
        </p:spPr>
        <p:txBody>
          <a:bodyPr wrap="square" rtlCol="0">
            <a:spAutoFit/>
          </a:bodyPr>
          <a:lstStyle/>
          <a:p>
            <a:r>
              <a:rPr lang="en-AU" sz="900" i="1" dirty="0">
                <a:latin typeface="Arial Narrow" panose="020B0606020202030204" pitchFamily="34" charset="0"/>
                <a:cs typeface="Arial" panose="020B0604020202020204" pitchFamily="34" charset="0"/>
              </a:rPr>
              <a:t>Source: RBA,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The episodes of rate cuts in the past</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19</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flipV="1">
            <a:off x="1134755" y="2671743"/>
            <a:ext cx="7076557" cy="2345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680887"/>
            <a:ext cx="6730327"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Episodes of interest rate cuts for Australia since the mid 1980s</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870969"/>
            <a:ext cx="10823212" cy="1430081"/>
          </a:xfrm>
        </p:spPr>
        <p:txBody>
          <a:bodyPr>
            <a:noAutofit/>
          </a:bodyPr>
          <a:lstStyle/>
          <a:p>
            <a:pPr>
              <a:lnSpc>
                <a:spcPct val="110000"/>
              </a:lnSpc>
              <a:spcAft>
                <a:spcPts val="600"/>
              </a:spcAft>
            </a:pPr>
            <a:r>
              <a:rPr lang="en-US" sz="1800" dirty="0">
                <a:solidFill>
                  <a:schemeClr val="tx1"/>
                </a:solidFill>
              </a:rPr>
              <a:t>Previous rate-cutting cycles have been lengthy and meaningful. </a:t>
            </a:r>
          </a:p>
          <a:p>
            <a:pPr>
              <a:lnSpc>
                <a:spcPct val="110000"/>
              </a:lnSpc>
              <a:spcAft>
                <a:spcPts val="600"/>
              </a:spcAft>
            </a:pPr>
            <a:r>
              <a:rPr lang="en-US" sz="1800" dirty="0">
                <a:solidFill>
                  <a:schemeClr val="tx1"/>
                </a:solidFill>
              </a:rPr>
              <a:t>This rate cutting cycle starts at a low prevailing cash rate with low unemployment. </a:t>
            </a:r>
          </a:p>
          <a:p>
            <a:pPr>
              <a:lnSpc>
                <a:spcPct val="110000"/>
              </a:lnSpc>
              <a:spcAft>
                <a:spcPts val="600"/>
              </a:spcAft>
            </a:pPr>
            <a:r>
              <a:rPr lang="en-US" sz="1800" dirty="0">
                <a:solidFill>
                  <a:schemeClr val="tx1"/>
                </a:solidFill>
              </a:rPr>
              <a:t>Therefore, we expect a smaller rate cutting cycle this time and less stimulus to spending.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graphicFrame>
        <p:nvGraphicFramePr>
          <p:cNvPr id="5" name="Table 4">
            <a:extLst>
              <a:ext uri="{FF2B5EF4-FFF2-40B4-BE49-F238E27FC236}">
                <a16:creationId xmlns:a16="http://schemas.microsoft.com/office/drawing/2014/main" id="{0062B8D2-1E20-3C7C-E7C7-546BCC3647F6}"/>
              </a:ext>
            </a:extLst>
          </p:cNvPr>
          <p:cNvGraphicFramePr>
            <a:graphicFrameLocks noGrp="1"/>
          </p:cNvGraphicFramePr>
          <p:nvPr>
            <p:custDataLst>
              <p:tags r:id="rId1"/>
            </p:custDataLst>
          </p:nvPr>
        </p:nvGraphicFramePr>
        <p:xfrm>
          <a:off x="1182380" y="3167073"/>
          <a:ext cx="7158855" cy="2622033"/>
        </p:xfrm>
        <a:graphic>
          <a:graphicData uri="http://schemas.openxmlformats.org/drawingml/2006/table">
            <a:tbl>
              <a:tblPr firstRow="1" firstCol="1" bandRow="1"/>
              <a:tblGrid>
                <a:gridCol w="1431771">
                  <a:extLst>
                    <a:ext uri="{9D8B030D-6E8A-4147-A177-3AD203B41FA5}">
                      <a16:colId xmlns:a16="http://schemas.microsoft.com/office/drawing/2014/main" val="1935445786"/>
                    </a:ext>
                  </a:extLst>
                </a:gridCol>
                <a:gridCol w="1431771">
                  <a:extLst>
                    <a:ext uri="{9D8B030D-6E8A-4147-A177-3AD203B41FA5}">
                      <a16:colId xmlns:a16="http://schemas.microsoft.com/office/drawing/2014/main" val="171374893"/>
                    </a:ext>
                  </a:extLst>
                </a:gridCol>
                <a:gridCol w="1431771">
                  <a:extLst>
                    <a:ext uri="{9D8B030D-6E8A-4147-A177-3AD203B41FA5}">
                      <a16:colId xmlns:a16="http://schemas.microsoft.com/office/drawing/2014/main" val="626621828"/>
                    </a:ext>
                  </a:extLst>
                </a:gridCol>
                <a:gridCol w="1431771">
                  <a:extLst>
                    <a:ext uri="{9D8B030D-6E8A-4147-A177-3AD203B41FA5}">
                      <a16:colId xmlns:a16="http://schemas.microsoft.com/office/drawing/2014/main" val="3248267918"/>
                    </a:ext>
                  </a:extLst>
                </a:gridCol>
                <a:gridCol w="1431771">
                  <a:extLst>
                    <a:ext uri="{9D8B030D-6E8A-4147-A177-3AD203B41FA5}">
                      <a16:colId xmlns:a16="http://schemas.microsoft.com/office/drawing/2014/main" val="1447344490"/>
                    </a:ext>
                  </a:extLst>
                </a:gridCol>
              </a:tblGrid>
              <a:tr h="544803">
                <a:tc>
                  <a:txBody>
                    <a:bodyPr/>
                    <a:lstStyle/>
                    <a:p>
                      <a:pPr algn="r">
                        <a:lnSpc>
                          <a:spcPct val="110000"/>
                        </a:lnSpc>
                        <a:spcBef>
                          <a:spcPts val="100"/>
                        </a:spcBef>
                        <a:spcAft>
                          <a:spcPts val="600"/>
                        </a:spcAft>
                      </a:pPr>
                      <a:r>
                        <a:rPr lang="en-AU"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Month rate cuts commence</a:t>
                      </a:r>
                      <a:endParaRPr lang="en-AU" sz="1200" b="1" kern="1200" dirty="0">
                        <a:solidFill>
                          <a:srgbClr val="38A9A6"/>
                        </a:solidFill>
                        <a:effectLst/>
                        <a:latin typeface="Arial" panose="020B0604020202020204" pitchFamily="34" charset="0"/>
                        <a:ea typeface="SimHei" panose="02010609060101010101" pitchFamily="49" charset="-122"/>
                        <a:cs typeface="Arial" panose="020B0604020202020204" pitchFamily="34" charset="0"/>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Month of rate </a:t>
                      </a:r>
                      <a:b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b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trough</a:t>
                      </a:r>
                      <a:endParaRPr lang="en-AU" sz="1200" b="1" kern="1200" dirty="0">
                        <a:solidFill>
                          <a:srgbClr val="38A9A6"/>
                        </a:solidFill>
                        <a:effectLst/>
                        <a:latin typeface="Arial" panose="020B0604020202020204" pitchFamily="34" charset="0"/>
                        <a:ea typeface="SimHei" panose="02010609060101010101" pitchFamily="49" charset="-122"/>
                        <a:cs typeface="Arial" panose="020B0604020202020204" pitchFamily="34" charset="0"/>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Magnitude of </a:t>
                      </a:r>
                      <a:b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b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rate fall</a:t>
                      </a:r>
                      <a:endParaRPr lang="en-AU" sz="1200" b="1" kern="1200" dirty="0">
                        <a:solidFill>
                          <a:srgbClr val="38A9A6"/>
                        </a:solidFill>
                        <a:effectLst/>
                        <a:latin typeface="Arial" panose="020B0604020202020204" pitchFamily="34" charset="0"/>
                        <a:ea typeface="SimHei" panose="02010609060101010101" pitchFamily="49" charset="-122"/>
                        <a:cs typeface="Arial" panose="020B0604020202020204" pitchFamily="34" charset="0"/>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kern="1200"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Months</a:t>
                      </a:r>
                      <a:endParaRPr lang="en-AU" sz="1200" b="1" kern="1200" dirty="0">
                        <a:solidFill>
                          <a:srgbClr val="38A9A6"/>
                        </a:solidFill>
                        <a:effectLst/>
                        <a:latin typeface="Arial" panose="020B0604020202020204" pitchFamily="34" charset="0"/>
                        <a:ea typeface="SimHei" panose="02010609060101010101" pitchFamily="49" charset="-122"/>
                        <a:cs typeface="Arial" panose="020B0604020202020204" pitchFamily="34" charset="0"/>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57259376"/>
                  </a:ext>
                </a:extLst>
              </a:tr>
              <a:tr h="346205">
                <a:tc>
                  <a:txBody>
                    <a:bodyPr/>
                    <a:lstStyle/>
                    <a:p>
                      <a:pP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1</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Nov-89</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Jun-94</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14377559"/>
                  </a:ext>
                </a:extLst>
              </a:tr>
              <a:tr h="346205">
                <a:tc>
                  <a:txBody>
                    <a:bodyPr/>
                    <a:lstStyle/>
                    <a:p>
                      <a:pP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2</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Jan-96</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Oct-99</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extLst>
                  <a:ext uri="{0D108BD9-81ED-4DB2-BD59-A6C34878D82A}">
                    <a16:rowId xmlns:a16="http://schemas.microsoft.com/office/drawing/2014/main" val="1493144878"/>
                  </a:ext>
                </a:extLst>
              </a:tr>
              <a:tr h="346205">
                <a:tc>
                  <a:txBody>
                    <a:bodyPr/>
                    <a:lstStyle/>
                    <a:p>
                      <a:pP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3</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Jan-01</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Oct-03</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48504717"/>
                  </a:ext>
                </a:extLst>
              </a:tr>
              <a:tr h="346205">
                <a:tc>
                  <a:txBody>
                    <a:bodyPr/>
                    <a:lstStyle/>
                    <a:p>
                      <a:pP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4</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Aug-08</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Oct-09</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extLst>
                  <a:ext uri="{0D108BD9-81ED-4DB2-BD59-A6C34878D82A}">
                    <a16:rowId xmlns:a16="http://schemas.microsoft.com/office/drawing/2014/main" val="3267706698"/>
                  </a:ext>
                </a:extLst>
              </a:tr>
              <a:tr h="346205">
                <a:tc>
                  <a:txBody>
                    <a:bodyPr/>
                    <a:lstStyle/>
                    <a:p>
                      <a:pP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Oct-11</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Mar-20</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4.50%</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500306531"/>
                  </a:ext>
                </a:extLst>
              </a:tr>
              <a:tr h="346205">
                <a:tc>
                  <a:txBody>
                    <a:bodyPr/>
                    <a:lstStyle/>
                    <a:p>
                      <a:pP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Episode 6 (MST est)</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Feb-25</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Nov-25</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extLst>
                  <a:ext uri="{0D108BD9-81ED-4DB2-BD59-A6C34878D82A}">
                    <a16:rowId xmlns:a16="http://schemas.microsoft.com/office/drawing/2014/main" val="2537862569"/>
                  </a:ext>
                </a:extLst>
              </a:tr>
            </a:tbl>
          </a:graphicData>
        </a:graphic>
      </p:graphicFrame>
    </p:spTree>
    <p:extLst>
      <p:ext uri="{BB962C8B-B14F-4D97-AF65-F5344CB8AC3E}">
        <p14:creationId xmlns:p14="http://schemas.microsoft.com/office/powerpoint/2010/main" val="420553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64352" y="375669"/>
            <a:ext cx="7359985" cy="409500"/>
          </a:xfrm>
        </p:spPr>
        <p:txBody>
          <a:bodyPr>
            <a:noAutofit/>
          </a:bodyPr>
          <a:lstStyle/>
          <a:p>
            <a:r>
              <a:rPr lang="en-AU" sz="2800">
                <a:solidFill>
                  <a:schemeClr val="tx1">
                    <a:lumMod val="85000"/>
                    <a:lumOff val="15000"/>
                  </a:schemeClr>
                </a:solidFill>
              </a:rPr>
              <a:t>Discussion topics</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64352" y="868566"/>
            <a:ext cx="11183700" cy="5234314"/>
          </a:xfrm>
        </p:spPr>
        <p:txBody>
          <a:bodyPr>
            <a:noAutofit/>
          </a:bodyPr>
          <a:lstStyle/>
          <a:p>
            <a:pPr marL="361950" indent="-361950">
              <a:lnSpc>
                <a:spcPct val="130000"/>
              </a:lnSpc>
              <a:buFont typeface="+mj-lt"/>
              <a:buAutoNum type="arabicPeriod"/>
            </a:pPr>
            <a:r>
              <a:rPr lang="en-US" sz="2000" b="1" dirty="0">
                <a:solidFill>
                  <a:schemeClr val="tx1">
                    <a:lumMod val="85000"/>
                    <a:lumOff val="15000"/>
                  </a:schemeClr>
                </a:solidFill>
              </a:rPr>
              <a:t>A better year for retail in 2025</a:t>
            </a:r>
            <a:endParaRPr lang="en-US" sz="2000" b="1" dirty="0">
              <a:solidFill>
                <a:schemeClr val="accent3"/>
              </a:solidFill>
              <a:highlight>
                <a:srgbClr val="FFFF00"/>
              </a:highlight>
            </a:endParaRPr>
          </a:p>
          <a:p>
            <a:pPr lvl="1">
              <a:lnSpc>
                <a:spcPct val="130000"/>
              </a:lnSpc>
            </a:pPr>
            <a:r>
              <a:rPr lang="en-AU" sz="1600" dirty="0">
                <a:solidFill>
                  <a:schemeClr val="tx1">
                    <a:lumMod val="85000"/>
                    <a:lumOff val="15000"/>
                  </a:schemeClr>
                </a:solidFill>
              </a:rPr>
              <a:t>Retail spending has exited 2024 with a much better run-rate than it started the year. Tax cuts, lower inflation and steady rates have all helped.</a:t>
            </a:r>
          </a:p>
          <a:p>
            <a:pPr lvl="1">
              <a:lnSpc>
                <a:spcPct val="130000"/>
              </a:lnSpc>
            </a:pPr>
            <a:r>
              <a:rPr lang="en-AU" sz="1600" dirty="0">
                <a:solidFill>
                  <a:schemeClr val="tx1">
                    <a:lumMod val="85000"/>
                    <a:lumOff val="15000"/>
                  </a:schemeClr>
                </a:solidFill>
              </a:rPr>
              <a:t>We forecast retail spending to rise 3.6% in 2025, up from 2.8% growth in 2024. We will see a more noticeable improvement in furniture, electronics and hardware. </a:t>
            </a:r>
          </a:p>
          <a:p>
            <a:pPr lvl="1">
              <a:lnSpc>
                <a:spcPct val="130000"/>
              </a:lnSpc>
            </a:pPr>
            <a:endParaRPr lang="en-AU" sz="600" dirty="0">
              <a:solidFill>
                <a:schemeClr val="tx1">
                  <a:lumMod val="85000"/>
                  <a:lumOff val="15000"/>
                </a:schemeClr>
              </a:solidFill>
            </a:endParaRPr>
          </a:p>
          <a:p>
            <a:pPr marL="445488" indent="-445488">
              <a:lnSpc>
                <a:spcPct val="130000"/>
              </a:lnSpc>
              <a:buFont typeface="+mj-lt"/>
              <a:buAutoNum type="arabicPeriod"/>
            </a:pPr>
            <a:r>
              <a:rPr lang="en-AU" sz="2000" b="1" dirty="0">
                <a:solidFill>
                  <a:schemeClr val="tx1">
                    <a:lumMod val="85000"/>
                    <a:lumOff val="15000"/>
                  </a:schemeClr>
                </a:solidFill>
              </a:rPr>
              <a:t>Retail profitability insights</a:t>
            </a:r>
          </a:p>
          <a:p>
            <a:pPr lvl="1">
              <a:lnSpc>
                <a:spcPct val="130000"/>
              </a:lnSpc>
            </a:pPr>
            <a:r>
              <a:rPr lang="en-AU" sz="1600" dirty="0">
                <a:solidFill>
                  <a:schemeClr val="tx1">
                    <a:lumMod val="85000"/>
                    <a:lumOff val="15000"/>
                  </a:schemeClr>
                </a:solidFill>
              </a:rPr>
              <a:t>The divergence in sales trends has been wide and more companies had margins down, than had margins up. </a:t>
            </a:r>
          </a:p>
          <a:p>
            <a:pPr lvl="1">
              <a:lnSpc>
                <a:spcPct val="130000"/>
              </a:lnSpc>
            </a:pPr>
            <a:r>
              <a:rPr lang="en-AU" sz="1600" dirty="0">
                <a:solidFill>
                  <a:schemeClr val="tx1">
                    <a:lumMod val="85000"/>
                    <a:lumOff val="15000"/>
                  </a:schemeClr>
                </a:solidFill>
              </a:rPr>
              <a:t>The challenge remains cost growth is running ahead of sales growth. Smaller gross margin gains for most in first-half 2025. </a:t>
            </a:r>
          </a:p>
          <a:p>
            <a:pPr lvl="1">
              <a:lnSpc>
                <a:spcPct val="130000"/>
              </a:lnSpc>
            </a:pPr>
            <a:endParaRPr lang="en-AU" sz="800" dirty="0">
              <a:solidFill>
                <a:schemeClr val="tx1">
                  <a:lumMod val="85000"/>
                  <a:lumOff val="15000"/>
                </a:schemeClr>
              </a:solidFill>
              <a:highlight>
                <a:srgbClr val="FFFF00"/>
              </a:highlight>
            </a:endParaRPr>
          </a:p>
          <a:p>
            <a:pPr marL="445488" indent="-445488">
              <a:lnSpc>
                <a:spcPct val="130000"/>
              </a:lnSpc>
              <a:buFont typeface="+mj-lt"/>
              <a:buAutoNum type="arabicPeriod"/>
            </a:pPr>
            <a:r>
              <a:rPr lang="en-AU" sz="2000" b="1" dirty="0">
                <a:solidFill>
                  <a:schemeClr val="tx1">
                    <a:lumMod val="85000"/>
                    <a:lumOff val="15000"/>
                  </a:schemeClr>
                </a:solidFill>
              </a:rPr>
              <a:t>Interest rates and elections </a:t>
            </a:r>
          </a:p>
          <a:p>
            <a:pPr lvl="1">
              <a:lnSpc>
                <a:spcPct val="130000"/>
              </a:lnSpc>
            </a:pPr>
            <a:r>
              <a:rPr lang="en-AU" sz="1600" dirty="0">
                <a:solidFill>
                  <a:schemeClr val="tx1">
                    <a:lumMod val="85000"/>
                    <a:lumOff val="15000"/>
                  </a:schemeClr>
                </a:solidFill>
              </a:rPr>
              <a:t>Rate cuts have begun. While retail will benefit, it will take time and the rate-cutting cycle will be shallow. </a:t>
            </a:r>
          </a:p>
          <a:p>
            <a:pPr lvl="1">
              <a:lnSpc>
                <a:spcPct val="130000"/>
              </a:lnSpc>
            </a:pPr>
            <a:r>
              <a:rPr lang="en-AU" sz="1600" dirty="0">
                <a:solidFill>
                  <a:schemeClr val="tx1">
                    <a:lumMod val="85000"/>
                    <a:lumOff val="15000"/>
                  </a:schemeClr>
                </a:solidFill>
              </a:rPr>
              <a:t>Elections are perceived as a drag on retail spending. The evidence is less clear cut, albeit at-home food &amp; liquor sales can have a few months of softer sales. </a:t>
            </a:r>
          </a:p>
          <a:p>
            <a:pPr lvl="1">
              <a:lnSpc>
                <a:spcPct val="130000"/>
              </a:lnSpc>
            </a:pPr>
            <a:endParaRPr lang="en-AU" sz="600" dirty="0">
              <a:solidFill>
                <a:schemeClr val="tx1">
                  <a:lumMod val="85000"/>
                  <a:lumOff val="15000"/>
                </a:schemeClr>
              </a:solidFill>
              <a:highlight>
                <a:srgbClr val="FFFF00"/>
              </a:highlight>
            </a:endParaRPr>
          </a:p>
        </p:txBody>
      </p:sp>
    </p:spTree>
    <p:extLst>
      <p:ext uri="{BB962C8B-B14F-4D97-AF65-F5344CB8AC3E}">
        <p14:creationId xmlns:p14="http://schemas.microsoft.com/office/powerpoint/2010/main" val="24373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5858849"/>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The timeline of interest rate impacts on retail spending</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20</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82240"/>
            <a:ext cx="789037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57313" y="2699220"/>
            <a:ext cx="8397583"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Timeframe for retail sales to improve when interest rates are cut (by category)</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56669"/>
            <a:ext cx="10823212" cy="1430081"/>
          </a:xfrm>
        </p:spPr>
        <p:txBody>
          <a:bodyPr>
            <a:noAutofit/>
          </a:bodyPr>
          <a:lstStyle/>
          <a:p>
            <a:pPr>
              <a:lnSpc>
                <a:spcPct val="110000"/>
              </a:lnSpc>
              <a:spcAft>
                <a:spcPts val="600"/>
              </a:spcAft>
            </a:pPr>
            <a:r>
              <a:rPr lang="en-US" sz="1800" dirty="0">
                <a:solidFill>
                  <a:schemeClr val="tx1"/>
                </a:solidFill>
              </a:rPr>
              <a:t>The delay of interest rate impacts on retail varies by retail category.</a:t>
            </a:r>
          </a:p>
          <a:p>
            <a:pPr>
              <a:lnSpc>
                <a:spcPct val="110000"/>
              </a:lnSpc>
              <a:spcAft>
                <a:spcPts val="600"/>
              </a:spcAft>
            </a:pPr>
            <a:r>
              <a:rPr lang="en-US" sz="1800" dirty="0">
                <a:solidFill>
                  <a:schemeClr val="tx1"/>
                </a:solidFill>
              </a:rPr>
              <a:t>Housing-related retail categories benefit first. Lower interest rates trigger higher housing churn. </a:t>
            </a:r>
          </a:p>
          <a:p>
            <a:pPr>
              <a:lnSpc>
                <a:spcPct val="110000"/>
              </a:lnSpc>
              <a:spcAft>
                <a:spcPts val="600"/>
              </a:spcAft>
            </a:pPr>
            <a:r>
              <a:rPr lang="en-US" sz="1800" dirty="0">
                <a:solidFill>
                  <a:schemeClr val="tx1"/>
                </a:solidFill>
              </a:rPr>
              <a:t>There can be a lengthy delay for any impact on department stores, discount department stores and supermarkets.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5" name="Picture 4">
            <a:extLst>
              <a:ext uri="{FF2B5EF4-FFF2-40B4-BE49-F238E27FC236}">
                <a16:creationId xmlns:a16="http://schemas.microsoft.com/office/drawing/2014/main" id="{0CDF80B5-CCD6-4525-FA55-530C7F6BDC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55" y="3277384"/>
            <a:ext cx="6827802" cy="2379450"/>
          </a:xfrm>
          <a:prstGeom prst="rect">
            <a:avLst/>
          </a:prstGeom>
          <a:noFill/>
          <a:ln>
            <a:noFill/>
          </a:ln>
        </p:spPr>
      </p:pic>
    </p:spTree>
    <p:extLst>
      <p:ext uri="{BB962C8B-B14F-4D97-AF65-F5344CB8AC3E}">
        <p14:creationId xmlns:p14="http://schemas.microsoft.com/office/powerpoint/2010/main" val="60152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AEC,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How are retail sales impacted by an election? </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21</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417064"/>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439333"/>
            <a:ext cx="793864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Australian retail sales growth – the years of elections</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56669"/>
            <a:ext cx="10823212" cy="1430081"/>
          </a:xfrm>
        </p:spPr>
        <p:txBody>
          <a:bodyPr>
            <a:noAutofit/>
          </a:bodyPr>
          <a:lstStyle/>
          <a:p>
            <a:pPr>
              <a:lnSpc>
                <a:spcPct val="110000"/>
              </a:lnSpc>
              <a:spcAft>
                <a:spcPts val="600"/>
              </a:spcAft>
            </a:pPr>
            <a:r>
              <a:rPr lang="en-US" sz="1800" dirty="0">
                <a:solidFill>
                  <a:schemeClr val="tx1"/>
                </a:solidFill>
              </a:rPr>
              <a:t>Federal elections are perceived as bad for retail. The data suggests mixed impacts. Of the past 12 elections: </a:t>
            </a:r>
          </a:p>
          <a:p>
            <a:pPr lvl="1">
              <a:lnSpc>
                <a:spcPct val="110000"/>
              </a:lnSpc>
              <a:spcAft>
                <a:spcPts val="600"/>
              </a:spcAft>
            </a:pPr>
            <a:r>
              <a:rPr lang="en-US" sz="1550" dirty="0">
                <a:solidFill>
                  <a:schemeClr val="tx1"/>
                </a:solidFill>
              </a:rPr>
              <a:t>Seven election years had below average retail spending</a:t>
            </a:r>
          </a:p>
          <a:p>
            <a:pPr lvl="1">
              <a:lnSpc>
                <a:spcPct val="110000"/>
              </a:lnSpc>
              <a:spcAft>
                <a:spcPts val="600"/>
              </a:spcAft>
            </a:pPr>
            <a:r>
              <a:rPr lang="en-US" sz="1550" dirty="0">
                <a:solidFill>
                  <a:schemeClr val="tx1"/>
                </a:solidFill>
              </a:rPr>
              <a:t>Five election years had above average retail spending</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5" name="Picture 4">
            <a:extLst>
              <a:ext uri="{FF2B5EF4-FFF2-40B4-BE49-F238E27FC236}">
                <a16:creationId xmlns:a16="http://schemas.microsoft.com/office/drawing/2014/main" id="{81F0D13B-2C69-B12A-EF21-B3293EDC1D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55" y="2978420"/>
            <a:ext cx="7172209" cy="3082596"/>
          </a:xfrm>
          <a:prstGeom prst="rect">
            <a:avLst/>
          </a:prstGeom>
          <a:noFill/>
          <a:ln>
            <a:noFill/>
          </a:ln>
        </p:spPr>
      </p:pic>
    </p:spTree>
    <p:extLst>
      <p:ext uri="{BB962C8B-B14F-4D97-AF65-F5344CB8AC3E}">
        <p14:creationId xmlns:p14="http://schemas.microsoft.com/office/powerpoint/2010/main" val="179813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AEC,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Near-term noise around elections </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22</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188464"/>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60361" y="2232470"/>
            <a:ext cx="793864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Total retail growth into and post elections (T0 = election month)</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56669"/>
            <a:ext cx="10823212" cy="1430081"/>
          </a:xfrm>
        </p:spPr>
        <p:txBody>
          <a:bodyPr>
            <a:noAutofit/>
          </a:bodyPr>
          <a:lstStyle/>
          <a:p>
            <a:pPr>
              <a:lnSpc>
                <a:spcPct val="110000"/>
              </a:lnSpc>
              <a:spcAft>
                <a:spcPts val="600"/>
              </a:spcAft>
            </a:pPr>
            <a:r>
              <a:rPr lang="en-US" sz="1800" dirty="0">
                <a:solidFill>
                  <a:schemeClr val="tx1"/>
                </a:solidFill>
              </a:rPr>
              <a:t>If we take a short-term perspective, retail spending can slow in the 2-3 months before an election. </a:t>
            </a:r>
          </a:p>
          <a:p>
            <a:pPr>
              <a:lnSpc>
                <a:spcPct val="110000"/>
              </a:lnSpc>
              <a:spcAft>
                <a:spcPts val="600"/>
              </a:spcAft>
            </a:pPr>
            <a:r>
              <a:rPr lang="en-US" sz="1800" dirty="0">
                <a:solidFill>
                  <a:schemeClr val="tx1"/>
                </a:solidFill>
              </a:rPr>
              <a:t>However, past experience indicates wide ranging outcomes, that we would suggest could be non-related factors impacting retail. </a:t>
            </a:r>
          </a:p>
          <a:p>
            <a:pPr>
              <a:lnSpc>
                <a:spcPct val="110000"/>
              </a:lnSpc>
              <a:spcAft>
                <a:spcPts val="600"/>
              </a:spcAft>
            </a:pPr>
            <a:endParaRPr lang="en-US" sz="1800" dirty="0">
              <a:solidFill>
                <a:schemeClr val="tx1"/>
              </a:solidFill>
            </a:endParaRP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5" name="Picture 4">
            <a:extLst>
              <a:ext uri="{FF2B5EF4-FFF2-40B4-BE49-F238E27FC236}">
                <a16:creationId xmlns:a16="http://schemas.microsoft.com/office/drawing/2014/main" id="{1400E102-70D7-ADB1-A91D-A39F8E2EBB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55" y="2766023"/>
            <a:ext cx="7186285" cy="3335308"/>
          </a:xfrm>
          <a:prstGeom prst="rect">
            <a:avLst/>
          </a:prstGeom>
          <a:noFill/>
          <a:ln>
            <a:noFill/>
          </a:ln>
        </p:spPr>
      </p:pic>
    </p:spTree>
    <p:extLst>
      <p:ext uri="{BB962C8B-B14F-4D97-AF65-F5344CB8AC3E}">
        <p14:creationId xmlns:p14="http://schemas.microsoft.com/office/powerpoint/2010/main" val="82082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125611" y="6031635"/>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AEC,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634548" y="350574"/>
            <a:ext cx="11116803" cy="409500"/>
          </a:xfrm>
        </p:spPr>
        <p:txBody>
          <a:bodyPr>
            <a:noAutofit/>
          </a:bodyPr>
          <a:lstStyle/>
          <a:p>
            <a:r>
              <a:rPr lang="en-AU" sz="2800" dirty="0">
                <a:effectLst/>
                <a:latin typeface="Calibri" panose="020F0502020204030204" pitchFamily="34" charset="0"/>
                <a:ea typeface="Times New Roman" panose="02020603050405020304" pitchFamily="18" charset="0"/>
              </a:rPr>
              <a:t>The near-term noise around elections – food &amp; liquor</a:t>
            </a:r>
            <a:endParaRPr lang="en-AU" sz="28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23</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25611" y="2252472"/>
            <a:ext cx="814640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87793" y="2302173"/>
            <a:ext cx="884259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At-home food &amp; liquor retail growth into and post elections (T0 = election month)</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89515" y="710949"/>
            <a:ext cx="10823212" cy="1430081"/>
          </a:xfrm>
        </p:spPr>
        <p:txBody>
          <a:bodyPr>
            <a:noAutofit/>
          </a:bodyPr>
          <a:lstStyle/>
          <a:p>
            <a:pPr>
              <a:lnSpc>
                <a:spcPct val="110000"/>
              </a:lnSpc>
              <a:spcAft>
                <a:spcPts val="600"/>
              </a:spcAft>
            </a:pPr>
            <a:r>
              <a:rPr lang="en-US" sz="1800" dirty="0">
                <a:solidFill>
                  <a:schemeClr val="tx1"/>
                </a:solidFill>
              </a:rPr>
              <a:t>At-home food and liquor retailing does show a more consistent slowdown an sales around the time of an election. </a:t>
            </a:r>
          </a:p>
          <a:p>
            <a:pPr>
              <a:lnSpc>
                <a:spcPct val="110000"/>
              </a:lnSpc>
              <a:spcAft>
                <a:spcPts val="600"/>
              </a:spcAft>
            </a:pPr>
            <a:r>
              <a:rPr lang="en-US" sz="1800" dirty="0">
                <a:solidFill>
                  <a:schemeClr val="tx1"/>
                </a:solidFill>
              </a:rPr>
              <a:t>Sales slow by 0.8% for the three  months leading into the election and then a further 0.6% in the two months after an election.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5" name="Picture 4">
            <a:extLst>
              <a:ext uri="{FF2B5EF4-FFF2-40B4-BE49-F238E27FC236}">
                <a16:creationId xmlns:a16="http://schemas.microsoft.com/office/drawing/2014/main" id="{A28DFC53-7A71-DA79-B80C-6BDA5A2C9E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126" y="2853308"/>
            <a:ext cx="7051034" cy="3171694"/>
          </a:xfrm>
          <a:prstGeom prst="rect">
            <a:avLst/>
          </a:prstGeom>
          <a:noFill/>
          <a:ln>
            <a:noFill/>
          </a:ln>
        </p:spPr>
      </p:pic>
    </p:spTree>
    <p:extLst>
      <p:ext uri="{BB962C8B-B14F-4D97-AF65-F5344CB8AC3E}">
        <p14:creationId xmlns:p14="http://schemas.microsoft.com/office/powerpoint/2010/main" val="112370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68702" y="388103"/>
            <a:ext cx="6955486" cy="409500"/>
          </a:xfrm>
        </p:spPr>
        <p:txBody>
          <a:bodyPr>
            <a:noAutofit/>
          </a:bodyPr>
          <a:lstStyle/>
          <a:p>
            <a:r>
              <a:rPr lang="en-AU" sz="2800">
                <a:solidFill>
                  <a:schemeClr val="tx1">
                    <a:lumMod val="85000"/>
                    <a:lumOff val="15000"/>
                  </a:schemeClr>
                </a:solidFill>
              </a:rPr>
              <a:t>Key conclusions</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24</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68703" y="790914"/>
            <a:ext cx="11299448" cy="5028326"/>
          </a:xfrm>
        </p:spPr>
        <p:txBody>
          <a:bodyPr>
            <a:noAutofit/>
          </a:bodyPr>
          <a:lstStyle/>
          <a:p>
            <a:pPr marL="229235" indent="-229235">
              <a:lnSpc>
                <a:spcPts val="2462"/>
              </a:lnSpc>
              <a:spcAft>
                <a:spcPts val="0"/>
              </a:spcAft>
            </a:pPr>
            <a:r>
              <a:rPr lang="en-GB" sz="1800" b="1" dirty="0">
                <a:solidFill>
                  <a:schemeClr val="tx1">
                    <a:lumMod val="85000"/>
                    <a:lumOff val="15000"/>
                  </a:schemeClr>
                </a:solidFill>
                <a:latin typeface="Assistant"/>
                <a:cs typeface="Assistant"/>
              </a:rPr>
              <a:t>Retail sales growth will be better in 2025 </a:t>
            </a:r>
            <a:endParaRPr lang="en-GB" sz="1600" dirty="0">
              <a:solidFill>
                <a:schemeClr val="tx1">
                  <a:lumMod val="85000"/>
                  <a:lumOff val="15000"/>
                </a:schemeClr>
              </a:solidFill>
              <a:latin typeface="Assistant"/>
              <a:cs typeface="Assistant"/>
            </a:endParaRPr>
          </a:p>
          <a:p>
            <a:pPr marL="471870" lvl="1" indent="-201930" defTabSz="314325">
              <a:lnSpc>
                <a:spcPts val="1800"/>
              </a:lnSpc>
              <a:spcBef>
                <a:spcPts val="738"/>
              </a:spcBef>
              <a:spcAft>
                <a:spcPts val="738"/>
              </a:spcAft>
            </a:pPr>
            <a:r>
              <a:rPr lang="en-AU" sz="1600" dirty="0">
                <a:solidFill>
                  <a:schemeClr val="tx1"/>
                </a:solidFill>
                <a:latin typeface="Assistant"/>
                <a:cs typeface="Assistant"/>
              </a:rPr>
              <a:t>Retail spending will improve in 2025. Retail sales growth is on an improvement path from 2.8% last year to 3.6% this year and close to 4% after that. </a:t>
            </a:r>
          </a:p>
          <a:p>
            <a:pPr marL="471870" lvl="1" indent="-201930" defTabSz="314325">
              <a:lnSpc>
                <a:spcPts val="1800"/>
              </a:lnSpc>
              <a:spcBef>
                <a:spcPts val="738"/>
              </a:spcBef>
              <a:spcAft>
                <a:spcPts val="738"/>
              </a:spcAft>
            </a:pPr>
            <a:r>
              <a:rPr lang="en-GB" sz="1600" dirty="0">
                <a:solidFill>
                  <a:schemeClr val="tx1"/>
                </a:solidFill>
                <a:latin typeface="Assistant"/>
                <a:cs typeface="Assistant"/>
              </a:rPr>
              <a:t>Lower interest rates benefit furniture first and volumes should improve in electronics. Liquor should have a better year. Food sales recovery may be tempered by lower inflation, while fashion has had a strong five years and therefore muted rebound. </a:t>
            </a:r>
            <a:endParaRPr lang="en-AU" sz="1600" dirty="0">
              <a:solidFill>
                <a:schemeClr val="tx1"/>
              </a:solidFill>
              <a:latin typeface="Assistant"/>
              <a:cs typeface="Assistant"/>
            </a:endParaRPr>
          </a:p>
          <a:p>
            <a:pPr marL="503555" lvl="2" indent="0">
              <a:spcBef>
                <a:spcPts val="0"/>
              </a:spcBef>
              <a:spcAft>
                <a:spcPts val="0"/>
              </a:spcAft>
            </a:pPr>
            <a:endParaRPr lang="en-GB" sz="1200" dirty="0">
              <a:solidFill>
                <a:schemeClr val="tx1"/>
              </a:solidFill>
            </a:endParaRPr>
          </a:p>
          <a:p>
            <a:pPr marL="229235" indent="-229235">
              <a:spcAft>
                <a:spcPts val="0"/>
              </a:spcAft>
            </a:pPr>
            <a:r>
              <a:rPr lang="en-AU" sz="1800" b="1" dirty="0">
                <a:solidFill>
                  <a:schemeClr val="tx1">
                    <a:lumMod val="85000"/>
                    <a:lumOff val="15000"/>
                  </a:schemeClr>
                </a:solidFill>
                <a:latin typeface="Assistant"/>
                <a:cs typeface="Assistant"/>
              </a:rPr>
              <a:t>Retailer profitability slipping from good levels</a:t>
            </a:r>
          </a:p>
          <a:p>
            <a:pPr marL="471870" lvl="1" indent="-201930">
              <a:lnSpc>
                <a:spcPts val="1800"/>
              </a:lnSpc>
              <a:spcBef>
                <a:spcPts val="738"/>
              </a:spcBef>
              <a:spcAft>
                <a:spcPts val="738"/>
              </a:spcAft>
            </a:pPr>
            <a:r>
              <a:rPr lang="en-GB" sz="1600" dirty="0">
                <a:solidFill>
                  <a:schemeClr val="tx1"/>
                </a:solidFill>
                <a:latin typeface="Assistant"/>
                <a:cs typeface="Assistant"/>
              </a:rPr>
              <a:t>Most retailers face cost growth ahead of sales growth. This challenge should ease in FY26e, but does require a focus on productivity. </a:t>
            </a:r>
          </a:p>
          <a:p>
            <a:pPr marL="471870" lvl="1" indent="-201930">
              <a:lnSpc>
                <a:spcPts val="1800"/>
              </a:lnSpc>
              <a:spcBef>
                <a:spcPts val="738"/>
              </a:spcBef>
              <a:spcAft>
                <a:spcPts val="738"/>
              </a:spcAft>
            </a:pPr>
            <a:r>
              <a:rPr lang="en-GB" sz="1600" dirty="0">
                <a:solidFill>
                  <a:schemeClr val="tx1"/>
                </a:solidFill>
                <a:latin typeface="Assistant"/>
                <a:cs typeface="Assistant"/>
              </a:rPr>
              <a:t>Strategic focus will increasingly shift towards sales driven growth opportunities and eliminating non-core activities. </a:t>
            </a:r>
          </a:p>
          <a:p>
            <a:pPr marL="647700" lvl="2" indent="0">
              <a:spcBef>
                <a:spcPts val="0"/>
              </a:spcBef>
              <a:spcAft>
                <a:spcPts val="0"/>
              </a:spcAft>
            </a:pPr>
            <a:endParaRPr lang="en-GB" sz="1200" dirty="0">
              <a:solidFill>
                <a:schemeClr val="tx1"/>
              </a:solidFill>
              <a:highlight>
                <a:srgbClr val="FFFF00"/>
              </a:highlight>
            </a:endParaRPr>
          </a:p>
          <a:p>
            <a:pPr marL="229235" indent="-229235">
              <a:spcAft>
                <a:spcPts val="0"/>
              </a:spcAft>
            </a:pPr>
            <a:r>
              <a:rPr lang="en-AU" sz="1800" b="1" dirty="0">
                <a:solidFill>
                  <a:schemeClr val="tx1">
                    <a:lumMod val="85000"/>
                    <a:lumOff val="15000"/>
                  </a:schemeClr>
                </a:solidFill>
                <a:latin typeface="Assistant"/>
                <a:cs typeface="Assistant"/>
              </a:rPr>
              <a:t>Interest rates will help eventually and elections are just a distraction </a:t>
            </a:r>
          </a:p>
          <a:p>
            <a:pPr marL="471870" lvl="1" indent="-201930">
              <a:lnSpc>
                <a:spcPts val="1800"/>
              </a:lnSpc>
              <a:spcBef>
                <a:spcPts val="738"/>
              </a:spcBef>
              <a:spcAft>
                <a:spcPts val="738"/>
              </a:spcAft>
            </a:pPr>
            <a:r>
              <a:rPr lang="en-US" sz="1600" dirty="0">
                <a:solidFill>
                  <a:schemeClr val="tx1"/>
                </a:solidFill>
                <a:latin typeface="Assistant"/>
                <a:cs typeface="Assistant"/>
              </a:rPr>
              <a:t>Lower interest rates are good news for retail, but the boost is somewhere between 0.5% and 1.5%. Expect a 12 month delay. </a:t>
            </a:r>
          </a:p>
          <a:p>
            <a:pPr marL="471870" lvl="1" indent="-201930">
              <a:lnSpc>
                <a:spcPts val="2400"/>
              </a:lnSpc>
              <a:spcBef>
                <a:spcPts val="738"/>
              </a:spcBef>
              <a:spcAft>
                <a:spcPts val="738"/>
              </a:spcAft>
            </a:pPr>
            <a:r>
              <a:rPr lang="en-US" sz="1600" dirty="0">
                <a:solidFill>
                  <a:schemeClr val="tx1"/>
                </a:solidFill>
                <a:latin typeface="Assistant"/>
                <a:cs typeface="Assistant"/>
              </a:rPr>
              <a:t>Elections often worry retailers. Unless there is major tax or stimulus shifts as part of the election, then the impact on spending is small. If anything, we may see some stimulus for “cost of living” relief from both sides.  </a:t>
            </a:r>
          </a:p>
        </p:txBody>
      </p:sp>
    </p:spTree>
    <p:extLst>
      <p:ext uri="{BB962C8B-B14F-4D97-AF65-F5344CB8AC3E}">
        <p14:creationId xmlns:p14="http://schemas.microsoft.com/office/powerpoint/2010/main" val="108664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25</a:t>
            </a:fld>
            <a:endParaRPr lang="en-US"/>
          </a:p>
        </p:txBody>
      </p:sp>
      <p:pic>
        <p:nvPicPr>
          <p:cNvPr id="2" name="Picture 1" descr="A logo for a retail store&#10;&#10;Description automatically generated">
            <a:hlinkClick r:id="rId2"/>
            <a:extLst>
              <a:ext uri="{FF2B5EF4-FFF2-40B4-BE49-F238E27FC236}">
                <a16:creationId xmlns:a16="http://schemas.microsoft.com/office/drawing/2014/main" id="{01EB82E1-BC98-735A-C02B-39E907666AE8}"/>
              </a:ext>
            </a:extLst>
          </p:cNvPr>
          <p:cNvPicPr>
            <a:picLocks noChangeAspect="1"/>
          </p:cNvPicPr>
          <p:nvPr/>
        </p:nvPicPr>
        <p:blipFill rotWithShape="1">
          <a:blip r:embed="rId3"/>
          <a:srcRect r="7356"/>
          <a:stretch/>
        </p:blipFill>
        <p:spPr>
          <a:xfrm>
            <a:off x="4784810" y="4217392"/>
            <a:ext cx="2268620" cy="1284566"/>
          </a:xfrm>
          <a:prstGeom prst="rect">
            <a:avLst/>
          </a:prstGeom>
        </p:spPr>
      </p:pic>
      <p:sp>
        <p:nvSpPr>
          <p:cNvPr id="5" name="TextBox 4">
            <a:extLst>
              <a:ext uri="{FF2B5EF4-FFF2-40B4-BE49-F238E27FC236}">
                <a16:creationId xmlns:a16="http://schemas.microsoft.com/office/drawing/2014/main" id="{2E702C6E-4429-76E2-542A-6A3B4277CEC6}"/>
              </a:ext>
            </a:extLst>
          </p:cNvPr>
          <p:cNvSpPr txBox="1"/>
          <p:nvPr/>
        </p:nvSpPr>
        <p:spPr>
          <a:xfrm>
            <a:off x="2547679" y="821982"/>
            <a:ext cx="6782637" cy="3504036"/>
          </a:xfrm>
          <a:prstGeom prst="rect">
            <a:avLst/>
          </a:prstGeom>
          <a:noFill/>
        </p:spPr>
        <p:txBody>
          <a:bodyPr wrap="square">
            <a:spAutoFit/>
          </a:bodyPr>
          <a:lstStyle/>
          <a:p>
            <a:pPr marL="0" indent="0" algn="ctr">
              <a:lnSpc>
                <a:spcPct val="150000"/>
              </a:lnSpc>
              <a:buNone/>
            </a:pPr>
            <a:r>
              <a:rPr lang="en-AU" sz="4200" b="1"/>
              <a:t>Questions</a:t>
            </a:r>
            <a:endParaRPr lang="en-US" sz="4200" b="1"/>
          </a:p>
          <a:p>
            <a:pPr marL="0" indent="0" algn="ctr">
              <a:lnSpc>
                <a:spcPct val="150000"/>
              </a:lnSpc>
              <a:buNone/>
            </a:pPr>
            <a:endParaRPr lang="en-US" sz="3600" b="1"/>
          </a:p>
          <a:p>
            <a:pPr marL="0" indent="0" algn="ctr">
              <a:lnSpc>
                <a:spcPct val="150000"/>
              </a:lnSpc>
              <a:buNone/>
            </a:pPr>
            <a:r>
              <a:rPr lang="en-US"/>
              <a:t>If you would like a copy of the presentation, please email </a:t>
            </a:r>
            <a:r>
              <a:rPr lang="en-US">
                <a:hlinkClick r:id="rId4"/>
              </a:rPr>
              <a:t>craig.woolford@mstmarquee.com.au</a:t>
            </a:r>
            <a:r>
              <a:rPr lang="en-US"/>
              <a:t> </a:t>
            </a:r>
          </a:p>
          <a:p>
            <a:pPr marL="0" indent="0" algn="ctr">
              <a:lnSpc>
                <a:spcPct val="150000"/>
              </a:lnSpc>
              <a:buNone/>
            </a:pPr>
            <a:endParaRPr lang="en-US"/>
          </a:p>
          <a:p>
            <a:pPr marL="0" indent="0" algn="ctr">
              <a:lnSpc>
                <a:spcPct val="150000"/>
              </a:lnSpc>
              <a:buNone/>
            </a:pPr>
            <a:endParaRPr lang="en-AU"/>
          </a:p>
        </p:txBody>
      </p:sp>
      <p:sp>
        <p:nvSpPr>
          <p:cNvPr id="4" name="TextBox 3">
            <a:extLst>
              <a:ext uri="{FF2B5EF4-FFF2-40B4-BE49-F238E27FC236}">
                <a16:creationId xmlns:a16="http://schemas.microsoft.com/office/drawing/2014/main" id="{09414CE5-6008-A24B-FF2A-7D1B864E6D01}"/>
              </a:ext>
            </a:extLst>
          </p:cNvPr>
          <p:cNvSpPr txBox="1"/>
          <p:nvPr/>
        </p:nvSpPr>
        <p:spPr>
          <a:xfrm>
            <a:off x="5325107" y="5895074"/>
            <a:ext cx="3083616" cy="307777"/>
          </a:xfrm>
          <a:prstGeom prst="rect">
            <a:avLst/>
          </a:prstGeom>
          <a:noFill/>
        </p:spPr>
        <p:txBody>
          <a:bodyPr wrap="square">
            <a:spAutoFit/>
          </a:bodyPr>
          <a:lstStyle/>
          <a:p>
            <a:r>
              <a:rPr lang="en-GB" sz="1400">
                <a:solidFill>
                  <a:schemeClr val="tx1">
                    <a:lumMod val="85000"/>
                    <a:lumOff val="15000"/>
                  </a:schemeClr>
                </a:solidFill>
              </a:rPr>
              <a:t>Follow us on LinkedIn</a:t>
            </a:r>
            <a:endParaRPr lang="en-AU" sz="1400"/>
          </a:p>
        </p:txBody>
      </p:sp>
      <p:pic>
        <p:nvPicPr>
          <p:cNvPr id="6" name="Picture 5">
            <a:extLst>
              <a:ext uri="{FF2B5EF4-FFF2-40B4-BE49-F238E27FC236}">
                <a16:creationId xmlns:a16="http://schemas.microsoft.com/office/drawing/2014/main" id="{1422550B-1ADB-C27B-A60B-B055C3B84375}"/>
              </a:ext>
            </a:extLst>
          </p:cNvPr>
          <p:cNvPicPr>
            <a:picLocks noChangeAspect="1"/>
          </p:cNvPicPr>
          <p:nvPr/>
        </p:nvPicPr>
        <p:blipFill>
          <a:blip r:embed="rId5"/>
          <a:stretch>
            <a:fillRect/>
          </a:stretch>
        </p:blipFill>
        <p:spPr>
          <a:xfrm>
            <a:off x="5045207" y="5906760"/>
            <a:ext cx="299778" cy="292466"/>
          </a:xfrm>
          <a:prstGeom prst="rect">
            <a:avLst/>
          </a:prstGeom>
        </p:spPr>
      </p:pic>
    </p:spTree>
    <p:extLst>
      <p:ext uri="{BB962C8B-B14F-4D97-AF65-F5344CB8AC3E}">
        <p14:creationId xmlns:p14="http://schemas.microsoft.com/office/powerpoint/2010/main" val="319079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26</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2826454" y="1921206"/>
            <a:ext cx="6281974" cy="2080260"/>
          </a:xfrm>
        </p:spPr>
        <p:txBody>
          <a:bodyPr>
            <a:normAutofit/>
          </a:bodyPr>
          <a:lstStyle/>
          <a:p>
            <a:pPr marL="0" indent="0" algn="ctr">
              <a:buNone/>
            </a:pPr>
            <a:r>
              <a:rPr lang="en-US" sz="3900">
                <a:solidFill>
                  <a:schemeClr val="tx1">
                    <a:lumMod val="85000"/>
                    <a:lumOff val="15000"/>
                  </a:schemeClr>
                </a:solidFill>
              </a:rPr>
              <a:t>Appendix</a:t>
            </a:r>
          </a:p>
        </p:txBody>
      </p:sp>
    </p:spTree>
    <p:extLst>
      <p:ext uri="{BB962C8B-B14F-4D97-AF65-F5344CB8AC3E}">
        <p14:creationId xmlns:p14="http://schemas.microsoft.com/office/powerpoint/2010/main" val="223344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14133" y="391884"/>
            <a:ext cx="10880904" cy="390686"/>
          </a:xfrm>
        </p:spPr>
        <p:txBody>
          <a:bodyPr>
            <a:noAutofit/>
          </a:bodyPr>
          <a:lstStyle/>
          <a:p>
            <a:r>
              <a:rPr lang="en-AU" sz="2800">
                <a:solidFill>
                  <a:schemeClr val="tx1">
                    <a:lumMod val="85000"/>
                    <a:lumOff val="15000"/>
                  </a:schemeClr>
                </a:solidFill>
              </a:rPr>
              <a:t>Household income growth will be above trend in the next 12 months</a:t>
            </a:r>
          </a:p>
        </p:txBody>
      </p:sp>
      <p:sp>
        <p:nvSpPr>
          <p:cNvPr id="6" name="TextBox 5">
            <a:extLst>
              <a:ext uri="{FF2B5EF4-FFF2-40B4-BE49-F238E27FC236}">
                <a16:creationId xmlns:a16="http://schemas.microsoft.com/office/drawing/2014/main" id="{D685129D-C533-48C5-A3BF-1998626BDC39}"/>
              </a:ext>
            </a:extLst>
          </p:cNvPr>
          <p:cNvSpPr txBox="1"/>
          <p:nvPr/>
        </p:nvSpPr>
        <p:spPr>
          <a:xfrm>
            <a:off x="1008881" y="6275539"/>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27</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008881" y="2483393"/>
            <a:ext cx="711235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957584" y="2520953"/>
            <a:ext cx="695753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Australian household income growth drivers </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14134" y="748934"/>
            <a:ext cx="10915378" cy="1377822"/>
          </a:xfrm>
        </p:spPr>
        <p:txBody>
          <a:bodyPr>
            <a:noAutofit/>
          </a:bodyPr>
          <a:lstStyle/>
          <a:p>
            <a:pPr>
              <a:lnSpc>
                <a:spcPts val="3000"/>
              </a:lnSpc>
            </a:pPr>
            <a:r>
              <a:rPr lang="en-AU" sz="1800">
                <a:effectLst/>
                <a:ea typeface="SimHei" panose="02010609060101010101" pitchFamily="49" charset="-122"/>
              </a:rPr>
              <a:t>FY25e disposable income growth is likely to be very strong at close to 7% supported by income tax cuts and good wages growth.  Number of people employed is growing at 3% per annum. </a:t>
            </a:r>
          </a:p>
          <a:p>
            <a:pPr>
              <a:lnSpc>
                <a:spcPts val="3000"/>
              </a:lnSpc>
            </a:pPr>
            <a:r>
              <a:rPr lang="en-AU" sz="1800">
                <a:effectLst/>
                <a:ea typeface="SimHei" panose="02010609060101010101" pitchFamily="49" charset="-122"/>
              </a:rPr>
              <a:t>Income growth may slow beyond FY26e with less government stimulus. Interest rate cuts will help, but are likely to be small. </a:t>
            </a:r>
          </a:p>
        </p:txBody>
      </p:sp>
      <p:pic>
        <p:nvPicPr>
          <p:cNvPr id="8" name="Picture 7">
            <a:extLst>
              <a:ext uri="{FF2B5EF4-FFF2-40B4-BE49-F238E27FC236}">
                <a16:creationId xmlns:a16="http://schemas.microsoft.com/office/drawing/2014/main" id="{0594A07B-665E-F70B-E768-E791E9DA76DE}"/>
              </a:ext>
            </a:extLst>
          </p:cNvPr>
          <p:cNvPicPr>
            <a:picLocks noChangeAspect="1"/>
          </p:cNvPicPr>
          <p:nvPr/>
        </p:nvPicPr>
        <p:blipFill>
          <a:blip r:embed="rId3"/>
          <a:stretch>
            <a:fillRect/>
          </a:stretch>
        </p:blipFill>
        <p:spPr>
          <a:xfrm>
            <a:off x="1038911" y="2853038"/>
            <a:ext cx="6851323" cy="3435980"/>
          </a:xfrm>
          <a:prstGeom prst="rect">
            <a:avLst/>
          </a:prstGeom>
        </p:spPr>
      </p:pic>
    </p:spTree>
    <p:extLst>
      <p:ext uri="{BB962C8B-B14F-4D97-AF65-F5344CB8AC3E}">
        <p14:creationId xmlns:p14="http://schemas.microsoft.com/office/powerpoint/2010/main" val="19242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480236" y="305743"/>
            <a:ext cx="8560598" cy="504000"/>
          </a:xfrm>
        </p:spPr>
        <p:txBody>
          <a:bodyPr>
            <a:noAutofit/>
          </a:bodyPr>
          <a:lstStyle/>
          <a:p>
            <a:r>
              <a:rPr lang="en-US" sz="2800" dirty="0" err="1">
                <a:solidFill>
                  <a:schemeClr val="tx1">
                    <a:lumMod val="85000"/>
                    <a:lumOff val="15000"/>
                  </a:schemeClr>
                </a:solidFill>
                <a:latin typeface="Gilroy" panose="00000500000000000000"/>
                <a:cs typeface="Arial" panose="020B0604020202020204" pitchFamily="34" charset="0"/>
              </a:rPr>
              <a:t>Contextualising</a:t>
            </a:r>
            <a:r>
              <a:rPr lang="en-US" sz="2800" dirty="0">
                <a:solidFill>
                  <a:schemeClr val="tx1">
                    <a:lumMod val="85000"/>
                    <a:lumOff val="15000"/>
                  </a:schemeClr>
                </a:solidFill>
                <a:latin typeface="Gilroy" panose="00000500000000000000"/>
                <a:cs typeface="Arial" panose="020B0604020202020204" pitchFamily="34" charset="0"/>
              </a:rPr>
              <a:t> the interest rate impact</a:t>
            </a:r>
            <a:endParaRPr lang="en-AU" sz="2800" dirty="0">
              <a:solidFill>
                <a:schemeClr val="tx1">
                  <a:lumMod val="85000"/>
                  <a:lumOff val="15000"/>
                </a:schemeClr>
              </a:solidFill>
              <a:latin typeface="Gilroy" panose="00000500000000000000"/>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28</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010802" y="3190390"/>
            <a:ext cx="806230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898024" y="3183225"/>
            <a:ext cx="9140498"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Impact of lower interest rates and petrol prices				</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753050" y="809743"/>
            <a:ext cx="10958714" cy="1910394"/>
          </a:xfrm>
        </p:spPr>
        <p:txBody>
          <a:bodyPr>
            <a:noAutofit/>
          </a:bodyPr>
          <a:lstStyle/>
          <a:p>
            <a:r>
              <a:rPr lang="en-AU" sz="1800" dirty="0">
                <a:solidFill>
                  <a:schemeClr val="tx1"/>
                </a:solidFill>
                <a:ea typeface="SimHei" panose="02010609060101010101" pitchFamily="49" charset="-122"/>
              </a:rPr>
              <a:t>Every 25bp interest rate cuts could boost average </a:t>
            </a:r>
            <a:r>
              <a:rPr lang="en-AU" sz="1800" u="sng" dirty="0">
                <a:solidFill>
                  <a:schemeClr val="tx1"/>
                </a:solidFill>
                <a:ea typeface="SimHei" panose="02010609060101010101" pitchFamily="49" charset="-122"/>
              </a:rPr>
              <a:t>mortgaged</a:t>
            </a:r>
            <a:r>
              <a:rPr lang="en-AU" sz="1800" dirty="0">
                <a:solidFill>
                  <a:schemeClr val="tx1"/>
                </a:solidFill>
                <a:ea typeface="SimHei" panose="02010609060101010101" pitchFamily="49" charset="-122"/>
              </a:rPr>
              <a:t> household income by $538 per week. However, the benefit could be as low as $168 per week if net impact, which incorporates the loss of deposit income.</a:t>
            </a:r>
          </a:p>
          <a:p>
            <a:r>
              <a:rPr lang="en-AU" sz="1800" dirty="0">
                <a:solidFill>
                  <a:schemeClr val="tx1"/>
                </a:solidFill>
                <a:ea typeface="SimHei" panose="02010609060101010101" pitchFamily="49" charset="-122"/>
              </a:rPr>
              <a:t>Petrol price movements are just as impactful as interest rate movements. A 28-cent rise in petrol prices is the same dollar impact as a 25bp rate hike. </a:t>
            </a:r>
            <a:endParaRPr lang="en-AU" sz="1800" dirty="0">
              <a:solidFill>
                <a:schemeClr val="tx1"/>
              </a:solidFill>
              <a:effectLst/>
              <a:ea typeface="SimHei" panose="02010609060101010101" pitchFamily="49" charset="-122"/>
            </a:endParaRPr>
          </a:p>
          <a:p>
            <a:endParaRPr lang="en-AU" sz="1800" spc="-10" dirty="0">
              <a:solidFill>
                <a:schemeClr val="tx1"/>
              </a:solidFill>
              <a:effectLst/>
              <a:ea typeface="SimHei" panose="02010609060101010101" pitchFamily="49" charset="-122"/>
            </a:endParaRPr>
          </a:p>
          <a:p>
            <a:endParaRPr lang="en-AU" sz="1800" dirty="0">
              <a:solidFill>
                <a:schemeClr val="tx1"/>
              </a:solidFill>
              <a:effectLst/>
              <a:ea typeface="SimHei" panose="02010609060101010101" pitchFamily="49" charset="-122"/>
            </a:endParaRPr>
          </a:p>
        </p:txBody>
      </p:sp>
      <p:sp>
        <p:nvSpPr>
          <p:cNvPr id="14" name="TextBox 13">
            <a:extLst>
              <a:ext uri="{FF2B5EF4-FFF2-40B4-BE49-F238E27FC236}">
                <a16:creationId xmlns:a16="http://schemas.microsoft.com/office/drawing/2014/main" id="{D5DDBEAD-E7D2-4051-B24A-C24B922EFDD8}"/>
              </a:ext>
            </a:extLst>
          </p:cNvPr>
          <p:cNvSpPr txBox="1"/>
          <p:nvPr/>
        </p:nvSpPr>
        <p:spPr>
          <a:xfrm>
            <a:off x="1010802" y="5626679"/>
            <a:ext cx="4419600" cy="646331"/>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 net of deposits</a:t>
            </a:r>
            <a:br>
              <a:rPr lang="en-AU" sz="900" i="1">
                <a:latin typeface="Arial Narrow" panose="020B0606020202030204" pitchFamily="34" charset="0"/>
                <a:cs typeface="Arial" panose="020B0604020202020204" pitchFamily="34" charset="0"/>
              </a:rPr>
            </a:br>
            <a:r>
              <a:rPr lang="en-AU" sz="900" i="1">
                <a:latin typeface="Arial Narrow" panose="020B0606020202030204" pitchFamily="34" charset="0"/>
                <a:cs typeface="Arial" panose="020B0604020202020204" pitchFamily="34" charset="0"/>
              </a:rPr>
              <a:t>* assumes all areas of spending are impacted proportionally</a:t>
            </a:r>
            <a:br>
              <a:rPr lang="en-AU" sz="900" i="1">
                <a:latin typeface="Arial Narrow" panose="020B0606020202030204" pitchFamily="34" charset="0"/>
                <a:cs typeface="Arial" panose="020B0604020202020204" pitchFamily="34" charset="0"/>
              </a:rPr>
            </a:br>
            <a:r>
              <a:rPr lang="en-AU" sz="900" i="1">
                <a:latin typeface="Arial Narrow" panose="020B0606020202030204" pitchFamily="34" charset="0"/>
                <a:cs typeface="Arial" panose="020B0604020202020204" pitchFamily="34" charset="0"/>
              </a:rPr>
              <a:t>+ assumes no reduction in staples spending.</a:t>
            </a:r>
            <a:br>
              <a:rPr lang="en-AU" sz="900" i="1">
                <a:latin typeface="Arial Narrow" panose="020B0606020202030204" pitchFamily="34" charset="0"/>
                <a:cs typeface="Arial" panose="020B0604020202020204" pitchFamily="34" charset="0"/>
              </a:rPr>
            </a:br>
            <a:r>
              <a:rPr lang="en-AU" sz="900" i="1">
                <a:latin typeface="Arial Narrow" panose="020B0606020202030204" pitchFamily="34" charset="0"/>
                <a:cs typeface="Arial" panose="020B0604020202020204" pitchFamily="34" charset="0"/>
              </a:rPr>
              <a:t>Source: MST Marquee estimates</a:t>
            </a:r>
          </a:p>
        </p:txBody>
      </p:sp>
      <p:graphicFrame>
        <p:nvGraphicFramePr>
          <p:cNvPr id="5" name="Table 4">
            <a:extLst>
              <a:ext uri="{FF2B5EF4-FFF2-40B4-BE49-F238E27FC236}">
                <a16:creationId xmlns:a16="http://schemas.microsoft.com/office/drawing/2014/main" id="{09735113-F909-C0E3-1937-5F7B9DC17370}"/>
              </a:ext>
            </a:extLst>
          </p:cNvPr>
          <p:cNvGraphicFramePr>
            <a:graphicFrameLocks noGrp="1"/>
          </p:cNvGraphicFramePr>
          <p:nvPr>
            <p:custDataLst>
              <p:tags r:id="rId1"/>
            </p:custDataLst>
            <p:extLst>
              <p:ext uri="{D42A27DB-BD31-4B8C-83A1-F6EECF244321}">
                <p14:modId xmlns:p14="http://schemas.microsoft.com/office/powerpoint/2010/main" val="440860150"/>
              </p:ext>
            </p:extLst>
          </p:nvPr>
        </p:nvGraphicFramePr>
        <p:xfrm>
          <a:off x="1058108" y="3559722"/>
          <a:ext cx="8015004" cy="2017983"/>
        </p:xfrm>
        <a:graphic>
          <a:graphicData uri="http://schemas.openxmlformats.org/drawingml/2006/table">
            <a:tbl>
              <a:tblPr firstRow="1" firstCol="1" bandRow="1"/>
              <a:tblGrid>
                <a:gridCol w="2937175">
                  <a:extLst>
                    <a:ext uri="{9D8B030D-6E8A-4147-A177-3AD203B41FA5}">
                      <a16:colId xmlns:a16="http://schemas.microsoft.com/office/drawing/2014/main" val="3254191889"/>
                    </a:ext>
                  </a:extLst>
                </a:gridCol>
                <a:gridCol w="884140">
                  <a:extLst>
                    <a:ext uri="{9D8B030D-6E8A-4147-A177-3AD203B41FA5}">
                      <a16:colId xmlns:a16="http://schemas.microsoft.com/office/drawing/2014/main" val="2704129181"/>
                    </a:ext>
                  </a:extLst>
                </a:gridCol>
                <a:gridCol w="1256513">
                  <a:extLst>
                    <a:ext uri="{9D8B030D-6E8A-4147-A177-3AD203B41FA5}">
                      <a16:colId xmlns:a16="http://schemas.microsoft.com/office/drawing/2014/main" val="420066917"/>
                    </a:ext>
                  </a:extLst>
                </a:gridCol>
                <a:gridCol w="1000632">
                  <a:extLst>
                    <a:ext uri="{9D8B030D-6E8A-4147-A177-3AD203B41FA5}">
                      <a16:colId xmlns:a16="http://schemas.microsoft.com/office/drawing/2014/main" val="3875086277"/>
                    </a:ext>
                  </a:extLst>
                </a:gridCol>
                <a:gridCol w="1936544">
                  <a:extLst>
                    <a:ext uri="{9D8B030D-6E8A-4147-A177-3AD203B41FA5}">
                      <a16:colId xmlns:a16="http://schemas.microsoft.com/office/drawing/2014/main" val="862624642"/>
                    </a:ext>
                  </a:extLst>
                </a:gridCol>
              </a:tblGrid>
              <a:tr h="554706">
                <a:tc>
                  <a:txBody>
                    <a:bodyPr/>
                    <a:lstStyle/>
                    <a:p>
                      <a:pPr>
                        <a:lnSpc>
                          <a:spcPct val="110000"/>
                        </a:lnSpc>
                        <a:spcBef>
                          <a:spcPts val="100"/>
                        </a:spcBef>
                        <a:spcAft>
                          <a:spcPts val="600"/>
                        </a:spcAft>
                      </a:pPr>
                      <a: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t>Item</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dirty="0">
                          <a:solidFill>
                            <a:srgbClr val="38A9A6"/>
                          </a:solidFill>
                          <a:effectLst/>
                          <a:latin typeface="Arial" panose="020B0604020202020204" pitchFamily="34" charset="0"/>
                          <a:ea typeface="Times New Roman" panose="02020603050405020304" pitchFamily="18" charset="0"/>
                          <a:cs typeface="Arial" panose="020B0604020202020204" pitchFamily="34" charset="0"/>
                        </a:rPr>
                        <a:t>$ billion</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t>Per </a:t>
                      </a:r>
                      <a:b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br>
                      <a: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t>household ($)</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t>Impact on spending*</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b="1">
                          <a:solidFill>
                            <a:srgbClr val="38A9A6"/>
                          </a:solidFill>
                          <a:effectLst/>
                          <a:latin typeface="Arial" panose="020B0604020202020204" pitchFamily="34" charset="0"/>
                          <a:ea typeface="Times New Roman" panose="02020603050405020304" pitchFamily="18" charset="0"/>
                          <a:cs typeface="Arial" panose="020B0604020202020204" pitchFamily="34" charset="0"/>
                        </a:rPr>
                        <a:t>Impact on discretionary spending+</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a:noFill/>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82049221"/>
                  </a:ext>
                </a:extLst>
              </a:tr>
              <a:tr h="487759">
                <a:tc>
                  <a:txBody>
                    <a:bodyPr/>
                    <a:lstStyle/>
                    <a:p>
                      <a:pP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25bp drop in interest rates (gross debt)</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538</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61987545"/>
                  </a:ext>
                </a:extLst>
              </a:tr>
              <a:tr h="487759">
                <a:tc>
                  <a:txBody>
                    <a:bodyPr/>
                    <a:lstStyle/>
                    <a:p>
                      <a:pP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25bp drop in interest rates (net) </a:t>
                      </a:r>
                      <a:r>
                        <a:rPr lang="en-AU" sz="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4F4F4"/>
                    </a:solidFill>
                  </a:tcPr>
                </a:tc>
                <a:extLst>
                  <a:ext uri="{0D108BD9-81ED-4DB2-BD59-A6C34878D82A}">
                    <a16:rowId xmlns:a16="http://schemas.microsoft.com/office/drawing/2014/main" val="3670076741"/>
                  </a:ext>
                </a:extLst>
              </a:tr>
              <a:tr h="487759">
                <a:tc>
                  <a:txBody>
                    <a:bodyPr/>
                    <a:lstStyle/>
                    <a:p>
                      <a:pP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25c drop in petrol prices</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475</a:t>
                      </a:r>
                      <a:endParaRPr lang="en-AU" sz="120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r">
                        <a:lnSpc>
                          <a:spcPct val="110000"/>
                        </a:lnSpc>
                        <a:spcBef>
                          <a:spcPts val="100"/>
                        </a:spcBef>
                        <a:spcAft>
                          <a:spcPts val="600"/>
                        </a:spcAft>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AU" sz="1200" dirty="0">
                        <a:effectLst/>
                        <a:latin typeface="Arial" panose="020B0604020202020204" pitchFamily="34" charset="0"/>
                        <a:ea typeface="SimHei" panose="02010609060101010101" pitchFamily="49" charset="-122"/>
                        <a:cs typeface="Cordia New" panose="020B0304020202020204" pitchFamily="34" charset="-34"/>
                      </a:endParaRP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46302925"/>
                  </a:ext>
                </a:extLst>
              </a:tr>
            </a:tbl>
          </a:graphicData>
        </a:graphic>
      </p:graphicFrame>
    </p:spTree>
    <p:extLst>
      <p:ext uri="{BB962C8B-B14F-4D97-AF65-F5344CB8AC3E}">
        <p14:creationId xmlns:p14="http://schemas.microsoft.com/office/powerpoint/2010/main" val="229467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The festive season has simply shifted spending</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29</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476007"/>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4" y="2505824"/>
            <a:ext cx="6920484" cy="369332"/>
          </a:xfrm>
          <a:prstGeom prst="rect">
            <a:avLst/>
          </a:prstGeom>
          <a:noFill/>
        </p:spPr>
        <p:txBody>
          <a:bodyPr wrap="square" rtlCol="0">
            <a:spAutoFit/>
          </a:bodyPr>
          <a:lstStyle/>
          <a:p>
            <a:r>
              <a:rPr lang="en-US">
                <a:latin typeface="Arial" panose="020B0604020202020204" pitchFamily="34" charset="0"/>
                <a:cs typeface="Times New Roman" panose="02020603050405020304" pitchFamily="18" charset="0"/>
              </a:rPr>
              <a:t>Non-food sales share of calendar year sales </a:t>
            </a:r>
            <a:r>
              <a:rPr lang="en-AU">
                <a:latin typeface="Arial" panose="020B0604020202020204" pitchFamily="34" charset="0"/>
                <a:cs typeface="Times New Roman" panose="02020603050405020304" pitchFamily="18" charset="0"/>
              </a:rPr>
              <a:t> </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756669"/>
            <a:ext cx="10823212" cy="1430081"/>
          </a:xfrm>
        </p:spPr>
        <p:txBody>
          <a:bodyPr>
            <a:noAutofit/>
          </a:bodyPr>
          <a:lstStyle/>
          <a:p>
            <a:pPr>
              <a:lnSpc>
                <a:spcPct val="110000"/>
              </a:lnSpc>
              <a:spcAft>
                <a:spcPts val="600"/>
              </a:spcAft>
            </a:pPr>
            <a:r>
              <a:rPr lang="en-US" sz="1800">
                <a:solidFill>
                  <a:schemeClr val="tx1"/>
                </a:solidFill>
              </a:rPr>
              <a:t>Shoppers are embracing major promotional events in a bigger way. </a:t>
            </a:r>
          </a:p>
          <a:p>
            <a:pPr>
              <a:lnSpc>
                <a:spcPct val="110000"/>
              </a:lnSpc>
              <a:spcAft>
                <a:spcPts val="600"/>
              </a:spcAft>
            </a:pPr>
            <a:r>
              <a:rPr lang="en-US" sz="1800">
                <a:solidFill>
                  <a:schemeClr val="tx1"/>
                </a:solidFill>
              </a:rPr>
              <a:t>November has become 6% bigger and December 3% smaller. </a:t>
            </a:r>
          </a:p>
          <a:p>
            <a:pPr>
              <a:lnSpc>
                <a:spcPct val="110000"/>
              </a:lnSpc>
              <a:spcAft>
                <a:spcPts val="600"/>
              </a:spcAft>
            </a:pPr>
            <a:r>
              <a:rPr lang="en-US" sz="1800">
                <a:solidFill>
                  <a:schemeClr val="tx1"/>
                </a:solidFill>
              </a:rPr>
              <a:t>The festive season was very strong in 2024 with all major promotional events doing well, but patches of weakness in between. </a:t>
            </a:r>
            <a:endParaRPr lang="en-US" sz="1800">
              <a:solidFill>
                <a:schemeClr val="tx1"/>
              </a:solidFill>
              <a:highlight>
                <a:srgbClr val="FFFF00"/>
              </a:highlight>
            </a:endParaRP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12" name="Picture 11">
            <a:extLst>
              <a:ext uri="{FF2B5EF4-FFF2-40B4-BE49-F238E27FC236}">
                <a16:creationId xmlns:a16="http://schemas.microsoft.com/office/drawing/2014/main" id="{6EDC700A-1F60-1FAE-5391-1516B1489C1A}"/>
              </a:ext>
            </a:extLst>
          </p:cNvPr>
          <p:cNvPicPr>
            <a:picLocks noChangeAspect="1"/>
          </p:cNvPicPr>
          <p:nvPr/>
        </p:nvPicPr>
        <p:blipFill>
          <a:blip r:embed="rId3"/>
          <a:stretch>
            <a:fillRect/>
          </a:stretch>
        </p:blipFill>
        <p:spPr>
          <a:xfrm>
            <a:off x="1134754" y="2875155"/>
            <a:ext cx="6715677" cy="3226175"/>
          </a:xfrm>
          <a:prstGeom prst="rect">
            <a:avLst/>
          </a:prstGeom>
        </p:spPr>
      </p:pic>
    </p:spTree>
    <p:extLst>
      <p:ext uri="{BB962C8B-B14F-4D97-AF65-F5344CB8AC3E}">
        <p14:creationId xmlns:p14="http://schemas.microsoft.com/office/powerpoint/2010/main" val="197346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3</a:t>
            </a:fld>
            <a:endParaRPr lang="en-US"/>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2826454" y="1921206"/>
            <a:ext cx="6281974" cy="2080260"/>
          </a:xfrm>
        </p:spPr>
        <p:txBody>
          <a:bodyPr>
            <a:normAutofit/>
          </a:bodyPr>
          <a:lstStyle/>
          <a:p>
            <a:pPr marL="0" indent="0" algn="ctr">
              <a:buNone/>
            </a:pPr>
            <a:r>
              <a:rPr lang="en-US" sz="4400">
                <a:solidFill>
                  <a:schemeClr val="tx1">
                    <a:lumMod val="85000"/>
                    <a:lumOff val="15000"/>
                  </a:schemeClr>
                </a:solidFill>
              </a:rPr>
              <a:t>A better year for </a:t>
            </a:r>
            <a:br>
              <a:rPr lang="en-US" sz="4400">
                <a:solidFill>
                  <a:schemeClr val="tx1">
                    <a:lumMod val="85000"/>
                    <a:lumOff val="15000"/>
                  </a:schemeClr>
                </a:solidFill>
              </a:rPr>
            </a:br>
            <a:r>
              <a:rPr lang="en-US" sz="4400">
                <a:solidFill>
                  <a:schemeClr val="tx1">
                    <a:lumMod val="85000"/>
                    <a:lumOff val="15000"/>
                  </a:schemeClr>
                </a:solidFill>
              </a:rPr>
              <a:t>retail in 2025</a:t>
            </a:r>
          </a:p>
        </p:txBody>
      </p:sp>
    </p:spTree>
    <p:extLst>
      <p:ext uri="{BB962C8B-B14F-4D97-AF65-F5344CB8AC3E}">
        <p14:creationId xmlns:p14="http://schemas.microsoft.com/office/powerpoint/2010/main" val="370797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203365" y="6081851"/>
            <a:ext cx="3590925" cy="215444"/>
          </a:xfrm>
          <a:prstGeom prst="rect">
            <a:avLst/>
          </a:prstGeom>
          <a:noFill/>
        </p:spPr>
        <p:txBody>
          <a:bodyPr wrap="square" rtlCol="0">
            <a:spAutoFit/>
          </a:bodyPr>
          <a:lstStyle/>
          <a:p>
            <a:r>
              <a:rPr lang="en-AU" sz="8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60034" y="425516"/>
            <a:ext cx="6955486" cy="409500"/>
          </a:xfrm>
        </p:spPr>
        <p:txBody>
          <a:bodyPr>
            <a:noAutofit/>
          </a:bodyPr>
          <a:lstStyle/>
          <a:p>
            <a:r>
              <a:rPr lang="en-AU" sz="2800" dirty="0">
                <a:solidFill>
                  <a:schemeClr val="tx1">
                    <a:lumMod val="85000"/>
                    <a:lumOff val="15000"/>
                  </a:schemeClr>
                </a:solidFill>
              </a:rPr>
              <a:t>Population growth slowdown for 2025</a:t>
            </a:r>
            <a:endParaRPr lang="en-AU" sz="2800" dirty="0">
              <a:solidFill>
                <a:schemeClr val="tx1">
                  <a:lumMod val="85000"/>
                  <a:lumOff val="15000"/>
                </a:schemeClr>
              </a:solidFill>
              <a:highlight>
                <a:srgbClr val="00FF00"/>
              </a:highlight>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z="1000"/>
              <a:t>30</a:t>
            </a:fld>
            <a:endParaRPr lang="en-US" sz="1000"/>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090243" y="2497557"/>
            <a:ext cx="642527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90242" y="2499556"/>
            <a:ext cx="6425277" cy="369332"/>
          </a:xfrm>
          <a:prstGeom prst="rect">
            <a:avLst/>
          </a:prstGeom>
          <a:noFill/>
        </p:spPr>
        <p:txBody>
          <a:bodyPr wrap="square" rtlCol="0">
            <a:spAutoFit/>
          </a:bodyPr>
          <a:lstStyle/>
          <a:p>
            <a:r>
              <a:rPr lang="en-AU">
                <a:latin typeface="Arial" panose="020B0604020202020204" pitchFamily="34" charset="0"/>
                <a:cs typeface="Arial" panose="020B0604020202020204" pitchFamily="34" charset="0"/>
              </a:rPr>
              <a:t>Australian population growth outlook</a:t>
            </a: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824602" y="842135"/>
            <a:ext cx="10584147" cy="1344236"/>
          </a:xfrm>
        </p:spPr>
        <p:txBody>
          <a:bodyPr>
            <a:normAutofit lnSpcReduction="10000"/>
          </a:bodyPr>
          <a:lstStyle/>
          <a:p>
            <a:r>
              <a:rPr lang="en-AU" sz="1800" dirty="0">
                <a:ea typeface="SimHei" panose="02010609060101010101" pitchFamily="49" charset="-122"/>
              </a:rPr>
              <a:t>P</a:t>
            </a:r>
            <a:r>
              <a:rPr lang="en-AU" sz="1800" dirty="0">
                <a:effectLst/>
                <a:ea typeface="SimHei" panose="02010609060101010101" pitchFamily="49" charset="-122"/>
              </a:rPr>
              <a:t>opulation growth peaked at 2.6% for September quarter of 2023.  We estimate that two-thirds of the net migration was from international student enrolments in 2023. </a:t>
            </a:r>
          </a:p>
          <a:p>
            <a:r>
              <a:rPr lang="en-AU" sz="1800" dirty="0">
                <a:effectLst/>
                <a:ea typeface="SimHei" panose="02010609060101010101" pitchFamily="49" charset="-122"/>
              </a:rPr>
              <a:t>We forecast a slowdown for population growth from 2.5% in FY24e to 1.8% for FY25e. </a:t>
            </a:r>
            <a:endParaRPr lang="en-GB" sz="1800" dirty="0">
              <a:solidFill>
                <a:schemeClr val="tx1">
                  <a:lumMod val="85000"/>
                  <a:lumOff val="15000"/>
                </a:schemeClr>
              </a:solidFill>
              <a:highlight>
                <a:srgbClr val="FFFF00"/>
              </a:highlight>
            </a:endParaRPr>
          </a:p>
        </p:txBody>
      </p:sp>
      <p:pic>
        <p:nvPicPr>
          <p:cNvPr id="4" name="Picture 3">
            <a:extLst>
              <a:ext uri="{FF2B5EF4-FFF2-40B4-BE49-F238E27FC236}">
                <a16:creationId xmlns:a16="http://schemas.microsoft.com/office/drawing/2014/main" id="{672533D7-A210-C1D0-C7B2-28407C0756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040" y="2895605"/>
            <a:ext cx="6409626" cy="3129096"/>
          </a:xfrm>
          <a:prstGeom prst="rect">
            <a:avLst/>
          </a:prstGeom>
          <a:noFill/>
          <a:ln>
            <a:noFill/>
          </a:ln>
        </p:spPr>
      </p:pic>
    </p:spTree>
    <p:extLst>
      <p:ext uri="{BB962C8B-B14F-4D97-AF65-F5344CB8AC3E}">
        <p14:creationId xmlns:p14="http://schemas.microsoft.com/office/powerpoint/2010/main" val="45785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3A9CFE-1999-D4EC-649F-2E96AF9C00DB}"/>
              </a:ext>
            </a:extLst>
          </p:cNvPr>
          <p:cNvPicPr>
            <a:picLocks noChangeAspect="1"/>
          </p:cNvPicPr>
          <p:nvPr/>
        </p:nvPicPr>
        <p:blipFill>
          <a:blip r:embed="rId3"/>
          <a:stretch>
            <a:fillRect/>
          </a:stretch>
        </p:blipFill>
        <p:spPr>
          <a:xfrm>
            <a:off x="760993" y="3046652"/>
            <a:ext cx="4085784" cy="2916000"/>
          </a:xfrm>
          <a:prstGeom prst="rect">
            <a:avLst/>
          </a:prstGeom>
        </p:spPr>
      </p:pic>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66679" y="430941"/>
            <a:ext cx="7430373" cy="332719"/>
          </a:xfrm>
        </p:spPr>
        <p:txBody>
          <a:bodyPr>
            <a:noAutofit/>
          </a:bodyPr>
          <a:lstStyle/>
          <a:p>
            <a:r>
              <a:rPr lang="en-AU" sz="2800" dirty="0">
                <a:solidFill>
                  <a:schemeClr val="tx1">
                    <a:lumMod val="85000"/>
                    <a:lumOff val="15000"/>
                  </a:schemeClr>
                </a:solidFill>
              </a:rPr>
              <a:t>Shift of wallet largely complete</a:t>
            </a:r>
          </a:p>
        </p:txBody>
      </p:sp>
      <p:sp>
        <p:nvSpPr>
          <p:cNvPr id="6" name="TextBox 5">
            <a:extLst>
              <a:ext uri="{FF2B5EF4-FFF2-40B4-BE49-F238E27FC236}">
                <a16:creationId xmlns:a16="http://schemas.microsoft.com/office/drawing/2014/main" id="{D685129D-C533-48C5-A3BF-1998626BDC39}"/>
              </a:ext>
            </a:extLst>
          </p:cNvPr>
          <p:cNvSpPr txBox="1"/>
          <p:nvPr/>
        </p:nvSpPr>
        <p:spPr>
          <a:xfrm>
            <a:off x="1003952" y="5944525"/>
            <a:ext cx="2917627"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z="1050"/>
              <a:t>31</a:t>
            </a:fld>
            <a:endParaRPr lang="en-US" sz="1050"/>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986131" y="2759821"/>
            <a:ext cx="899685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986130" y="2822030"/>
            <a:ext cx="8876222"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Split of consumption expenditure		Spending growth in recent quarters</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726935" y="821110"/>
            <a:ext cx="10794935" cy="1594731"/>
          </a:xfrm>
        </p:spPr>
        <p:txBody>
          <a:bodyPr>
            <a:noAutofit/>
          </a:bodyPr>
          <a:lstStyle/>
          <a:p>
            <a:r>
              <a:rPr lang="en-US" sz="1800" dirty="0">
                <a:solidFill>
                  <a:schemeClr val="tx1">
                    <a:lumMod val="85000"/>
                    <a:lumOff val="15000"/>
                  </a:schemeClr>
                </a:solidFill>
              </a:rPr>
              <a:t>Most of the wallet shift back to pre COVID-19 norms has run its course. </a:t>
            </a:r>
          </a:p>
          <a:p>
            <a:r>
              <a:rPr lang="en-US" sz="1800" dirty="0">
                <a:solidFill>
                  <a:schemeClr val="tx1">
                    <a:lumMod val="85000"/>
                    <a:lumOff val="15000"/>
                  </a:schemeClr>
                </a:solidFill>
              </a:rPr>
              <a:t>Retail spending tends to slightly under-perform total consumer spending, but the differential will be smaller going forward, partly dependent on the relative price inflation paths of various consumer categories. </a:t>
            </a:r>
          </a:p>
        </p:txBody>
      </p:sp>
      <p:sp>
        <p:nvSpPr>
          <p:cNvPr id="15" name="TextBox 14">
            <a:extLst>
              <a:ext uri="{FF2B5EF4-FFF2-40B4-BE49-F238E27FC236}">
                <a16:creationId xmlns:a16="http://schemas.microsoft.com/office/drawing/2014/main" id="{3129B4BC-BD5E-DD9A-06F4-D6FA1B4A14C9}"/>
              </a:ext>
            </a:extLst>
          </p:cNvPr>
          <p:cNvSpPr txBox="1"/>
          <p:nvPr/>
        </p:nvSpPr>
        <p:spPr>
          <a:xfrm>
            <a:off x="1989935" y="3487641"/>
            <a:ext cx="945662" cy="830997"/>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Travel, gambling, communication, entertainment, sport, motor vehicle</a:t>
            </a:r>
            <a:endParaRPr lang="en-AU"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B54DC05-5E93-54F6-466E-DEFDA4ACE885}"/>
              </a:ext>
            </a:extLst>
          </p:cNvPr>
          <p:cNvSpPr txBox="1"/>
          <p:nvPr/>
        </p:nvSpPr>
        <p:spPr>
          <a:xfrm>
            <a:off x="2861035" y="4127173"/>
            <a:ext cx="945662" cy="784830"/>
          </a:xfrm>
          <a:prstGeom prst="rect">
            <a:avLst/>
          </a:prstGeom>
          <a:noFill/>
        </p:spPr>
        <p:txBody>
          <a:bodyPr wrap="square" rtlCol="0">
            <a:spAutoFit/>
          </a:bodyPr>
          <a:lstStyle/>
          <a:p>
            <a:pPr algn="ctr"/>
            <a:r>
              <a:rPr lang="en-US" sz="900">
                <a:latin typeface="Arial" panose="020B0604020202020204" pitchFamily="34" charset="0"/>
                <a:cs typeface="Arial" panose="020B0604020202020204" pitchFamily="34" charset="0"/>
              </a:rPr>
              <a:t>Housing, health, education, insurance, utilities</a:t>
            </a:r>
            <a:endParaRPr lang="en-AU" sz="9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E60F459-F906-4C37-FE7B-A1A78B361846}"/>
              </a:ext>
            </a:extLst>
          </p:cNvPr>
          <p:cNvSpPr txBox="1"/>
          <p:nvPr/>
        </p:nvSpPr>
        <p:spPr>
          <a:xfrm>
            <a:off x="1662654" y="4245688"/>
            <a:ext cx="870481" cy="954107"/>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Electronics, IT, household goods, apparel, footwear, cafes &amp; restaurants</a:t>
            </a:r>
            <a:endParaRPr lang="en-AU" sz="8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FE6A8C4-0A27-171D-8BFF-08163624C412}"/>
              </a:ext>
            </a:extLst>
          </p:cNvPr>
          <p:cNvSpPr txBox="1"/>
          <p:nvPr/>
        </p:nvSpPr>
        <p:spPr>
          <a:xfrm>
            <a:off x="2363104" y="4843331"/>
            <a:ext cx="622115" cy="646331"/>
          </a:xfrm>
          <a:prstGeom prst="rect">
            <a:avLst/>
          </a:prstGeom>
          <a:no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Food, alcohol and tobacco</a:t>
            </a:r>
            <a:endParaRPr lang="en-AU" sz="90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BA4F535-0BF3-B334-7E05-9D4DD6805B83}"/>
              </a:ext>
            </a:extLst>
          </p:cNvPr>
          <p:cNvPicPr>
            <a:picLocks noChangeAspect="1"/>
          </p:cNvPicPr>
          <p:nvPr/>
        </p:nvPicPr>
        <p:blipFill>
          <a:blip r:embed="rId4"/>
          <a:stretch>
            <a:fillRect/>
          </a:stretch>
        </p:blipFill>
        <p:spPr>
          <a:xfrm>
            <a:off x="5105837" y="3253570"/>
            <a:ext cx="6329172" cy="2983992"/>
          </a:xfrm>
          <a:prstGeom prst="rect">
            <a:avLst/>
          </a:prstGeom>
        </p:spPr>
      </p:pic>
    </p:spTree>
    <p:extLst>
      <p:ext uri="{BB962C8B-B14F-4D97-AF65-F5344CB8AC3E}">
        <p14:creationId xmlns:p14="http://schemas.microsoft.com/office/powerpoint/2010/main" val="1913978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407B4-1E0E-4EAC-AFA4-0A7EBBCF2E19}"/>
              </a:ext>
            </a:extLst>
          </p:cNvPr>
          <p:cNvSpPr>
            <a:spLocks noGrp="1"/>
          </p:cNvSpPr>
          <p:nvPr>
            <p:ph type="sldNum" sz="quarter" idx="12"/>
          </p:nvPr>
        </p:nvSpPr>
        <p:spPr/>
        <p:txBody>
          <a:bodyPr/>
          <a:lstStyle/>
          <a:p>
            <a:fld id="{3A98EE3D-8CD1-4C3F-BD1C-C98C9596463C}" type="slidenum">
              <a:rPr lang="en-US" smtClean="0"/>
              <a:t>32</a:t>
            </a:fld>
            <a:endParaRPr lang="en-US"/>
          </a:p>
        </p:txBody>
      </p:sp>
    </p:spTree>
    <p:extLst>
      <p:ext uri="{BB962C8B-B14F-4D97-AF65-F5344CB8AC3E}">
        <p14:creationId xmlns:p14="http://schemas.microsoft.com/office/powerpoint/2010/main" val="4554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Retail sales improved through 2024 </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4</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09088"/>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585637"/>
            <a:ext cx="793864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Retail sales growth by calendar quarter</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870969"/>
            <a:ext cx="10823212" cy="1430081"/>
          </a:xfrm>
        </p:spPr>
        <p:txBody>
          <a:bodyPr>
            <a:noAutofit/>
          </a:bodyPr>
          <a:lstStyle/>
          <a:p>
            <a:pPr>
              <a:lnSpc>
                <a:spcPct val="110000"/>
              </a:lnSpc>
              <a:spcAft>
                <a:spcPts val="600"/>
              </a:spcAft>
            </a:pPr>
            <a:r>
              <a:rPr lang="en-US" sz="1800" dirty="0">
                <a:solidFill>
                  <a:schemeClr val="tx1"/>
                </a:solidFill>
              </a:rPr>
              <a:t>Retail sales growth in the December quarter 4.0% compared with the March quarter up 1.4%. </a:t>
            </a:r>
          </a:p>
          <a:p>
            <a:pPr>
              <a:lnSpc>
                <a:spcPct val="110000"/>
              </a:lnSpc>
              <a:spcAft>
                <a:spcPts val="600"/>
              </a:spcAft>
            </a:pPr>
            <a:r>
              <a:rPr lang="en-US" sz="1800" dirty="0">
                <a:solidFill>
                  <a:schemeClr val="tx1"/>
                </a:solidFill>
              </a:rPr>
              <a:t>The exit run-rate was strongest in non-food retail including household goods, pharmacy and online retail. </a:t>
            </a:r>
          </a:p>
          <a:p>
            <a:pPr>
              <a:lnSpc>
                <a:spcPct val="110000"/>
              </a:lnSpc>
              <a:spcAft>
                <a:spcPts val="600"/>
              </a:spcAft>
            </a:pPr>
            <a:r>
              <a:rPr lang="en-US" sz="1800" dirty="0">
                <a:solidFill>
                  <a:schemeClr val="tx1"/>
                </a:solidFill>
              </a:rPr>
              <a:t>The December quarter may be a little inflated by more promotions and better weather patterns.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11" name="Picture 10">
            <a:extLst>
              <a:ext uri="{FF2B5EF4-FFF2-40B4-BE49-F238E27FC236}">
                <a16:creationId xmlns:a16="http://schemas.microsoft.com/office/drawing/2014/main" id="{A13CE7A8-BA4C-E0B0-EDB3-2505DA0B2211}"/>
              </a:ext>
            </a:extLst>
          </p:cNvPr>
          <p:cNvPicPr>
            <a:picLocks noChangeAspect="1"/>
          </p:cNvPicPr>
          <p:nvPr/>
        </p:nvPicPr>
        <p:blipFill>
          <a:blip r:embed="rId3"/>
          <a:stretch>
            <a:fillRect/>
          </a:stretch>
        </p:blipFill>
        <p:spPr>
          <a:xfrm>
            <a:off x="1106179" y="2987945"/>
            <a:ext cx="6960623" cy="3136461"/>
          </a:xfrm>
          <a:prstGeom prst="rect">
            <a:avLst/>
          </a:prstGeom>
        </p:spPr>
      </p:pic>
    </p:spTree>
    <p:extLst>
      <p:ext uri="{BB962C8B-B14F-4D97-AF65-F5344CB8AC3E}">
        <p14:creationId xmlns:p14="http://schemas.microsoft.com/office/powerpoint/2010/main" val="75200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Retail sales growth returning towards likely trend level</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5</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2609088"/>
            <a:ext cx="682780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2585637"/>
            <a:ext cx="7938641"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Retail sales growth by fiscal year</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813819"/>
            <a:ext cx="10823212" cy="1430081"/>
          </a:xfrm>
        </p:spPr>
        <p:txBody>
          <a:bodyPr>
            <a:noAutofit/>
          </a:bodyPr>
          <a:lstStyle/>
          <a:p>
            <a:pPr>
              <a:lnSpc>
                <a:spcPct val="110000"/>
              </a:lnSpc>
              <a:spcAft>
                <a:spcPts val="600"/>
              </a:spcAft>
            </a:pPr>
            <a:r>
              <a:rPr lang="en-US" sz="1800" dirty="0">
                <a:solidFill>
                  <a:schemeClr val="tx1"/>
                </a:solidFill>
              </a:rPr>
              <a:t>Growth is getting back to “normal”. What’s normal? </a:t>
            </a:r>
          </a:p>
          <a:p>
            <a:pPr lvl="1">
              <a:lnSpc>
                <a:spcPct val="110000"/>
              </a:lnSpc>
              <a:spcAft>
                <a:spcPts val="600"/>
              </a:spcAft>
            </a:pPr>
            <a:r>
              <a:rPr lang="en-US" sz="1550" dirty="0">
                <a:solidFill>
                  <a:schemeClr val="tx1"/>
                </a:solidFill>
              </a:rPr>
              <a:t>Growth from 2000-2009 averaged 6.1%. </a:t>
            </a:r>
          </a:p>
          <a:p>
            <a:pPr lvl="1">
              <a:lnSpc>
                <a:spcPct val="110000"/>
              </a:lnSpc>
              <a:spcAft>
                <a:spcPts val="600"/>
              </a:spcAft>
            </a:pPr>
            <a:r>
              <a:rPr lang="en-US" sz="1550" dirty="0">
                <a:solidFill>
                  <a:schemeClr val="tx1"/>
                </a:solidFill>
              </a:rPr>
              <a:t>Growth from 2010 to 2019 averaged 3.4%. </a:t>
            </a:r>
          </a:p>
          <a:p>
            <a:pPr>
              <a:lnSpc>
                <a:spcPct val="110000"/>
              </a:lnSpc>
              <a:spcAft>
                <a:spcPts val="600"/>
              </a:spcAft>
            </a:pPr>
            <a:r>
              <a:rPr lang="en-US" sz="1800" dirty="0">
                <a:solidFill>
                  <a:schemeClr val="tx1"/>
                </a:solidFill>
              </a:rPr>
              <a:t>In order to see growth closer to 5%, we would need a stronger product cycle for most retail categories.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pic>
        <p:nvPicPr>
          <p:cNvPr id="8" name="Picture 7">
            <a:extLst>
              <a:ext uri="{FF2B5EF4-FFF2-40B4-BE49-F238E27FC236}">
                <a16:creationId xmlns:a16="http://schemas.microsoft.com/office/drawing/2014/main" id="{A662AA3A-33E1-3FB1-27E2-E0AB0F552767}"/>
              </a:ext>
            </a:extLst>
          </p:cNvPr>
          <p:cNvPicPr>
            <a:picLocks noChangeAspect="1"/>
          </p:cNvPicPr>
          <p:nvPr/>
        </p:nvPicPr>
        <p:blipFill>
          <a:blip r:embed="rId3"/>
          <a:stretch>
            <a:fillRect/>
          </a:stretch>
        </p:blipFill>
        <p:spPr>
          <a:xfrm>
            <a:off x="1020318" y="2976206"/>
            <a:ext cx="6694932" cy="3182275"/>
          </a:xfrm>
          <a:prstGeom prst="rect">
            <a:avLst/>
          </a:prstGeom>
        </p:spPr>
      </p:pic>
    </p:spTree>
    <p:extLst>
      <p:ext uri="{BB962C8B-B14F-4D97-AF65-F5344CB8AC3E}">
        <p14:creationId xmlns:p14="http://schemas.microsoft.com/office/powerpoint/2010/main" val="295812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923246" y="6074163"/>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459750" y="384878"/>
            <a:ext cx="9145074" cy="409500"/>
          </a:xfrm>
        </p:spPr>
        <p:txBody>
          <a:bodyPr>
            <a:noAutofit/>
          </a:bodyPr>
          <a:lstStyle/>
          <a:p>
            <a:r>
              <a:rPr lang="en-AU" sz="2800">
                <a:effectLst/>
                <a:latin typeface="Calibri" panose="020F0502020204030204" pitchFamily="34" charset="0"/>
                <a:ea typeface="Times New Roman" panose="02020603050405020304" pitchFamily="18" charset="0"/>
              </a:rPr>
              <a:t>Outlook for consumer and retail spending in Australia </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6</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927362" y="2575816"/>
            <a:ext cx="649546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847831" y="2566389"/>
            <a:ext cx="7172127" cy="369332"/>
          </a:xfrm>
          <a:prstGeom prst="rect">
            <a:avLst/>
          </a:prstGeom>
          <a:noFill/>
        </p:spPr>
        <p:txBody>
          <a:bodyPr wrap="square" rtlCol="0">
            <a:spAutoFit/>
          </a:bodyPr>
          <a:lstStyle/>
          <a:p>
            <a:r>
              <a:rPr lang="en-AU" dirty="0">
                <a:latin typeface="Arial" panose="020B0604020202020204" pitchFamily="34" charset="0"/>
                <a:ea typeface="Calibri" panose="020F0502020204030204" pitchFamily="34" charset="0"/>
                <a:cs typeface="Times New Roman" panose="02020603050405020304" pitchFamily="18" charset="0"/>
              </a:rPr>
              <a:t>Forecast for Australian consumer spending and retail spending </a:t>
            </a:r>
            <a:endParaRPr lang="en-AU"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69653" y="794378"/>
            <a:ext cx="11344180" cy="1649579"/>
          </a:xfrm>
        </p:spPr>
        <p:txBody>
          <a:bodyPr>
            <a:noAutofit/>
          </a:bodyPr>
          <a:lstStyle/>
          <a:p>
            <a:r>
              <a:rPr lang="en-AU" sz="1800" dirty="0">
                <a:solidFill>
                  <a:schemeClr val="tx1"/>
                </a:solidFill>
              </a:rPr>
              <a:t>We forecast consumption expenditure to grow 5.7% in the 12 months to June 2025 then settle between 4.0%-5.0%. </a:t>
            </a:r>
          </a:p>
          <a:p>
            <a:r>
              <a:rPr lang="en-AU" sz="1800" dirty="0">
                <a:solidFill>
                  <a:schemeClr val="tx1"/>
                </a:solidFill>
              </a:rPr>
              <a:t>We forecast retail spending to </a:t>
            </a:r>
            <a:r>
              <a:rPr lang="en-AU" sz="1800">
                <a:solidFill>
                  <a:schemeClr val="tx1"/>
                </a:solidFill>
              </a:rPr>
              <a:t>rise 3.6% </a:t>
            </a:r>
            <a:r>
              <a:rPr lang="en-AU" sz="1800" dirty="0">
                <a:solidFill>
                  <a:schemeClr val="tx1"/>
                </a:solidFill>
              </a:rPr>
              <a:t>in FY25e then improve towards 4% beyond that. </a:t>
            </a:r>
            <a:endParaRPr lang="en-US" sz="1800" dirty="0">
              <a:solidFill>
                <a:schemeClr val="tx1"/>
              </a:solidFill>
            </a:endParaRPr>
          </a:p>
        </p:txBody>
      </p:sp>
      <p:pic>
        <p:nvPicPr>
          <p:cNvPr id="5" name="Picture 4">
            <a:extLst>
              <a:ext uri="{FF2B5EF4-FFF2-40B4-BE49-F238E27FC236}">
                <a16:creationId xmlns:a16="http://schemas.microsoft.com/office/drawing/2014/main" id="{15FDC150-2864-D4B3-2054-D7731B790F2B}"/>
              </a:ext>
            </a:extLst>
          </p:cNvPr>
          <p:cNvPicPr>
            <a:picLocks noChangeAspect="1"/>
          </p:cNvPicPr>
          <p:nvPr/>
        </p:nvPicPr>
        <p:blipFill>
          <a:blip r:embed="rId3"/>
          <a:stretch>
            <a:fillRect/>
          </a:stretch>
        </p:blipFill>
        <p:spPr>
          <a:xfrm>
            <a:off x="923245" y="2948707"/>
            <a:ext cx="6512813" cy="3087191"/>
          </a:xfrm>
          <a:prstGeom prst="rect">
            <a:avLst/>
          </a:prstGeom>
        </p:spPr>
      </p:pic>
    </p:spTree>
    <p:extLst>
      <p:ext uri="{BB962C8B-B14F-4D97-AF65-F5344CB8AC3E}">
        <p14:creationId xmlns:p14="http://schemas.microsoft.com/office/powerpoint/2010/main" val="405855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79084A-90E4-A17E-8441-62826BAAB8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042" y="2946591"/>
            <a:ext cx="6424851" cy="3336932"/>
          </a:xfrm>
          <a:prstGeom prst="rect">
            <a:avLst/>
          </a:prstGeom>
          <a:noFill/>
          <a:ln>
            <a:noFill/>
          </a:ln>
        </p:spPr>
      </p:pic>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455656" y="427811"/>
            <a:ext cx="10454956" cy="409500"/>
          </a:xfrm>
        </p:spPr>
        <p:txBody>
          <a:bodyPr>
            <a:noAutofit/>
          </a:bodyPr>
          <a:lstStyle/>
          <a:p>
            <a:br>
              <a:rPr lang="en-AU" sz="2800">
                <a:solidFill>
                  <a:schemeClr val="tx1">
                    <a:lumMod val="85000"/>
                    <a:lumOff val="15000"/>
                  </a:schemeClr>
                </a:solidFill>
              </a:rPr>
            </a:br>
            <a:r>
              <a:rPr lang="en-AU" sz="2800">
                <a:solidFill>
                  <a:schemeClr val="tx1">
                    <a:lumMod val="85000"/>
                    <a:lumOff val="15000"/>
                  </a:schemeClr>
                </a:solidFill>
              </a:rPr>
              <a:t>Low savings rate likely to remain a feature this year</a:t>
            </a:r>
          </a:p>
        </p:txBody>
      </p:sp>
      <p:sp>
        <p:nvSpPr>
          <p:cNvPr id="6" name="TextBox 5">
            <a:extLst>
              <a:ext uri="{FF2B5EF4-FFF2-40B4-BE49-F238E27FC236}">
                <a16:creationId xmlns:a16="http://schemas.microsoft.com/office/drawing/2014/main" id="{D685129D-C533-48C5-A3BF-1998626BDC39}"/>
              </a:ext>
            </a:extLst>
          </p:cNvPr>
          <p:cNvSpPr txBox="1"/>
          <p:nvPr/>
        </p:nvSpPr>
        <p:spPr>
          <a:xfrm>
            <a:off x="1084184" y="6226372"/>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7</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997994" y="2628573"/>
            <a:ext cx="716686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950911" y="2628573"/>
            <a:ext cx="7172127"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Household savings rate outlook </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68086" y="749811"/>
            <a:ext cx="11262526" cy="1326320"/>
          </a:xfrm>
        </p:spPr>
        <p:txBody>
          <a:bodyPr>
            <a:noAutofit/>
          </a:bodyPr>
          <a:lstStyle/>
          <a:p>
            <a:r>
              <a:rPr lang="en-US" sz="1800" dirty="0">
                <a:solidFill>
                  <a:schemeClr val="tx1"/>
                </a:solidFill>
              </a:rPr>
              <a:t>Household savings sitting at 3% of income currently, which is reinforcing a budget-conscious mindset. Consumer more focused on price discounts and more sensitive to price rises. </a:t>
            </a:r>
          </a:p>
          <a:p>
            <a:r>
              <a:rPr lang="en-US" sz="1800" dirty="0">
                <a:solidFill>
                  <a:schemeClr val="tx1"/>
                </a:solidFill>
              </a:rPr>
              <a:t>Savings rate likely to gradually rise over next two years, resulting in similar value-focused mindset persisting. Upside risk is higher house prices. </a:t>
            </a:r>
          </a:p>
          <a:p>
            <a:endParaRPr lang="en-US" sz="1800" dirty="0">
              <a:solidFill>
                <a:schemeClr val="tx1"/>
              </a:solidFill>
            </a:endParaRPr>
          </a:p>
        </p:txBody>
      </p:sp>
    </p:spTree>
    <p:extLst>
      <p:ext uri="{BB962C8B-B14F-4D97-AF65-F5344CB8AC3E}">
        <p14:creationId xmlns:p14="http://schemas.microsoft.com/office/powerpoint/2010/main" val="118712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361388" y="363088"/>
            <a:ext cx="10454956" cy="409500"/>
          </a:xfrm>
        </p:spPr>
        <p:txBody>
          <a:bodyPr>
            <a:noAutofit/>
          </a:bodyPr>
          <a:lstStyle/>
          <a:p>
            <a:r>
              <a:rPr lang="en-US" sz="2800">
                <a:solidFill>
                  <a:schemeClr val="tx1">
                    <a:lumMod val="85000"/>
                    <a:lumOff val="15000"/>
                  </a:schemeClr>
                </a:solidFill>
              </a:rPr>
              <a:t>Online retail rebounding </a:t>
            </a:r>
            <a:endParaRPr lang="en-AU" sz="2800">
              <a:solidFill>
                <a:schemeClr val="tx1">
                  <a:lumMod val="85000"/>
                  <a:lumOff val="15000"/>
                </a:schemeClr>
              </a:solidFill>
            </a:endParaRPr>
          </a:p>
        </p:txBody>
      </p:sp>
      <p:sp>
        <p:nvSpPr>
          <p:cNvPr id="6" name="TextBox 5">
            <a:extLst>
              <a:ext uri="{FF2B5EF4-FFF2-40B4-BE49-F238E27FC236}">
                <a16:creationId xmlns:a16="http://schemas.microsoft.com/office/drawing/2014/main" id="{D685129D-C533-48C5-A3BF-1998626BDC39}"/>
              </a:ext>
            </a:extLst>
          </p:cNvPr>
          <p:cNvSpPr txBox="1"/>
          <p:nvPr/>
        </p:nvSpPr>
        <p:spPr>
          <a:xfrm>
            <a:off x="1050490" y="6036688"/>
            <a:ext cx="7550179" cy="3693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Represents both food and non-food online retail. Emphasis is on how the sale is transacted. Some online sales will include click &amp; collect from stores. </a:t>
            </a:r>
            <a:br>
              <a:rPr lang="en-AU" sz="900" i="1">
                <a:latin typeface="Arial Narrow" panose="020B0606020202030204" pitchFamily="34" charset="0"/>
                <a:cs typeface="Arial" panose="020B0604020202020204" pitchFamily="34" charset="0"/>
              </a:rPr>
            </a:br>
            <a:r>
              <a:rPr lang="en-AU" sz="900" i="1">
                <a:latin typeface="Arial Narrow" panose="020B0606020202030204" pitchFamily="34" charset="0"/>
                <a:cs typeface="Arial" panose="020B0604020202020204" pitchFamily="34" charset="0"/>
              </a:rPr>
              <a:t>Source: ABS, MST Marquee</a:t>
            </a: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8</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979140" y="2680267"/>
            <a:ext cx="670370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932057" y="2680267"/>
            <a:ext cx="7172127"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MST Marquee outlook for online retail vs bricks &amp; mortar</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568085" y="719478"/>
            <a:ext cx="11412745" cy="1629555"/>
          </a:xfrm>
        </p:spPr>
        <p:txBody>
          <a:bodyPr>
            <a:noAutofit/>
          </a:bodyPr>
          <a:lstStyle/>
          <a:p>
            <a:r>
              <a:rPr lang="en-US" sz="1800" dirty="0">
                <a:solidFill>
                  <a:schemeClr val="tx1"/>
                </a:solidFill>
              </a:rPr>
              <a:t>Online resurgence - a</a:t>
            </a:r>
            <a:r>
              <a:rPr lang="en-AU" sz="1800" dirty="0">
                <a:solidFill>
                  <a:schemeClr val="tx1"/>
                </a:solidFill>
              </a:rPr>
              <a:t>cross 2024, total online retail grew 9.0%, while in the six months to June growth was only 6.8%. </a:t>
            </a:r>
            <a:r>
              <a:rPr lang="en-US" sz="1800" dirty="0">
                <a:solidFill>
                  <a:schemeClr val="tx1"/>
                </a:solidFill>
              </a:rPr>
              <a:t>  </a:t>
            </a:r>
          </a:p>
          <a:p>
            <a:r>
              <a:rPr lang="en-AU" sz="1800" dirty="0">
                <a:solidFill>
                  <a:schemeClr val="tx1"/>
                </a:solidFill>
              </a:rPr>
              <a:t>Online penetration in Australia is slightly higher than the US in food. In non-food, it is much higher in the UK and US. </a:t>
            </a:r>
            <a:endParaRPr lang="en-US" sz="1800" dirty="0">
              <a:solidFill>
                <a:schemeClr val="tx1"/>
              </a:solidFill>
            </a:endParaRPr>
          </a:p>
          <a:p>
            <a:r>
              <a:rPr lang="en-US" sz="1800" dirty="0">
                <a:solidFill>
                  <a:schemeClr val="tx1"/>
                </a:solidFill>
              </a:rPr>
              <a:t>Online likely to grow 10%-13% for next few years. Without a presence online, a retailer’s growth may be 1pp slower. </a:t>
            </a:r>
          </a:p>
          <a:p>
            <a:endParaRPr lang="en-US" sz="1800" dirty="0">
              <a:solidFill>
                <a:schemeClr val="tx1"/>
              </a:solidFill>
            </a:endParaRPr>
          </a:p>
        </p:txBody>
      </p:sp>
      <p:pic>
        <p:nvPicPr>
          <p:cNvPr id="4" name="Picture 3">
            <a:extLst>
              <a:ext uri="{FF2B5EF4-FFF2-40B4-BE49-F238E27FC236}">
                <a16:creationId xmlns:a16="http://schemas.microsoft.com/office/drawing/2014/main" id="{5BB02085-C6E5-0257-15BA-3F3D39C4B4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15" y="3031945"/>
            <a:ext cx="6302810" cy="3042844"/>
          </a:xfrm>
          <a:prstGeom prst="rect">
            <a:avLst/>
          </a:prstGeom>
          <a:noFill/>
          <a:ln>
            <a:noFill/>
          </a:ln>
        </p:spPr>
      </p:pic>
    </p:spTree>
    <p:extLst>
      <p:ext uri="{BB962C8B-B14F-4D97-AF65-F5344CB8AC3E}">
        <p14:creationId xmlns:p14="http://schemas.microsoft.com/office/powerpoint/2010/main" val="115266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85129D-C533-48C5-A3BF-1998626BDC39}"/>
              </a:ext>
            </a:extLst>
          </p:cNvPr>
          <p:cNvSpPr txBox="1"/>
          <p:nvPr/>
        </p:nvSpPr>
        <p:spPr>
          <a:xfrm>
            <a:off x="1042073" y="6114881"/>
            <a:ext cx="3590925" cy="230832"/>
          </a:xfrm>
          <a:prstGeom prst="rect">
            <a:avLst/>
          </a:prstGeom>
          <a:noFill/>
        </p:spPr>
        <p:txBody>
          <a:bodyPr wrap="square" rtlCol="0">
            <a:spAutoFit/>
          </a:bodyPr>
          <a:lstStyle/>
          <a:p>
            <a:r>
              <a:rPr lang="en-AU" sz="900" i="1">
                <a:latin typeface="Arial Narrow" panose="020B0606020202030204" pitchFamily="34" charset="0"/>
                <a:cs typeface="Arial" panose="020B0604020202020204" pitchFamily="34" charset="0"/>
              </a:rPr>
              <a:t>Source: ABS, MST Marquee</a:t>
            </a:r>
          </a:p>
        </p:txBody>
      </p:sp>
      <p:sp>
        <p:nvSpPr>
          <p:cNvPr id="2" name="Title 1">
            <a:extLst>
              <a:ext uri="{FF2B5EF4-FFF2-40B4-BE49-F238E27FC236}">
                <a16:creationId xmlns:a16="http://schemas.microsoft.com/office/drawing/2014/main" id="{98F57128-79AF-4114-8928-6EC4353CC58E}"/>
              </a:ext>
            </a:extLst>
          </p:cNvPr>
          <p:cNvSpPr>
            <a:spLocks noGrp="1"/>
          </p:cNvSpPr>
          <p:nvPr>
            <p:ph type="title"/>
          </p:nvPr>
        </p:nvSpPr>
        <p:spPr>
          <a:xfrm>
            <a:off x="579896" y="375727"/>
            <a:ext cx="11116803" cy="409500"/>
          </a:xfrm>
        </p:spPr>
        <p:txBody>
          <a:bodyPr>
            <a:noAutofit/>
          </a:bodyPr>
          <a:lstStyle/>
          <a:p>
            <a:r>
              <a:rPr lang="en-AU" sz="2800">
                <a:effectLst/>
                <a:latin typeface="Calibri" panose="020F0502020204030204" pitchFamily="34" charset="0"/>
                <a:ea typeface="Times New Roman" panose="02020603050405020304" pitchFamily="18" charset="0"/>
              </a:rPr>
              <a:t>Supermarkets seeing </a:t>
            </a:r>
            <a:r>
              <a:rPr lang="en-AU" sz="2800">
                <a:latin typeface="Calibri" panose="020F0502020204030204" pitchFamily="34" charset="0"/>
                <a:ea typeface="Times New Roman" panose="02020603050405020304" pitchFamily="18" charset="0"/>
              </a:rPr>
              <a:t>gradual </a:t>
            </a:r>
            <a:r>
              <a:rPr lang="en-AU" sz="2800">
                <a:effectLst/>
                <a:latin typeface="Calibri" panose="020F0502020204030204" pitchFamily="34" charset="0"/>
                <a:ea typeface="Times New Roman" panose="02020603050405020304" pitchFamily="18" charset="0"/>
              </a:rPr>
              <a:t>improvement</a:t>
            </a:r>
            <a:endParaRPr lang="en-AU" sz="280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A7FA9168-AC11-4DBD-8FBE-A3D503E4A702}"/>
              </a:ext>
            </a:extLst>
          </p:cNvPr>
          <p:cNvSpPr>
            <a:spLocks noGrp="1"/>
          </p:cNvSpPr>
          <p:nvPr>
            <p:ph type="sldNum" sz="quarter" idx="12"/>
          </p:nvPr>
        </p:nvSpPr>
        <p:spPr/>
        <p:txBody>
          <a:bodyPr/>
          <a:lstStyle/>
          <a:p>
            <a:fld id="{3A98EE3D-8CD1-4C3F-BD1C-C98C9596463C}" type="slidenum">
              <a:rPr lang="en-US" smtClean="0"/>
              <a:t>9</a:t>
            </a:fld>
            <a:endParaRPr lang="en-US"/>
          </a:p>
        </p:txBody>
      </p:sp>
      <p:cxnSp>
        <p:nvCxnSpPr>
          <p:cNvPr id="7" name="Straight Connector 6">
            <a:extLst>
              <a:ext uri="{FF2B5EF4-FFF2-40B4-BE49-F238E27FC236}">
                <a16:creationId xmlns:a16="http://schemas.microsoft.com/office/drawing/2014/main" id="{342DEB76-6B58-47F4-8B29-D6EDB91F4DD5}"/>
              </a:ext>
            </a:extLst>
          </p:cNvPr>
          <p:cNvCxnSpPr>
            <a:cxnSpLocks/>
          </p:cNvCxnSpPr>
          <p:nvPr/>
        </p:nvCxnSpPr>
        <p:spPr>
          <a:xfrm>
            <a:off x="1134755" y="3132963"/>
            <a:ext cx="8516563"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2D6C5E61-425D-4D57-9E1B-CEA0A065DBB4}"/>
              </a:ext>
            </a:extLst>
          </p:cNvPr>
          <p:cNvSpPr txBox="1"/>
          <p:nvPr/>
        </p:nvSpPr>
        <p:spPr>
          <a:xfrm>
            <a:off x="1042073" y="3109512"/>
            <a:ext cx="9902152" cy="369332"/>
          </a:xfrm>
          <a:prstGeom prst="rect">
            <a:avLst/>
          </a:prstGeom>
          <a:noFill/>
        </p:spPr>
        <p:txBody>
          <a:bodyPr wrap="square" rtlCol="0">
            <a:spAutoFit/>
          </a:bodyPr>
          <a:lstStyle/>
          <a:p>
            <a:r>
              <a:rPr lang="en-AU">
                <a:latin typeface="Arial" panose="020B0604020202020204" pitchFamily="34" charset="0"/>
                <a:ea typeface="Calibri" panose="020F0502020204030204" pitchFamily="34" charset="0"/>
                <a:cs typeface="Times New Roman" panose="02020603050405020304" pitchFamily="18" charset="0"/>
              </a:rPr>
              <a:t>Supermarket industry growth outlook</a:t>
            </a:r>
            <a:endParaRPr lang="en-AU">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CECBC39-DBBD-4F84-8AD8-573B190CFEF5}"/>
              </a:ext>
            </a:extLst>
          </p:cNvPr>
          <p:cNvSpPr>
            <a:spLocks noGrp="1"/>
          </p:cNvSpPr>
          <p:nvPr>
            <p:ph idx="1"/>
          </p:nvPr>
        </p:nvSpPr>
        <p:spPr>
          <a:xfrm>
            <a:off x="698659" y="832869"/>
            <a:ext cx="10823212" cy="1430081"/>
          </a:xfrm>
        </p:spPr>
        <p:txBody>
          <a:bodyPr>
            <a:noAutofit/>
          </a:bodyPr>
          <a:lstStyle/>
          <a:p>
            <a:r>
              <a:rPr lang="en-US" sz="1800" dirty="0">
                <a:solidFill>
                  <a:schemeClr val="tx1"/>
                </a:solidFill>
              </a:rPr>
              <a:t>Supermarkets have shown weak volume trends in the past two years. Around 1% of the decline is tobacco. </a:t>
            </a:r>
          </a:p>
          <a:p>
            <a:r>
              <a:rPr lang="en-US" sz="1800" dirty="0">
                <a:solidFill>
                  <a:schemeClr val="tx1"/>
                </a:solidFill>
              </a:rPr>
              <a:t>We estimate underlying volumes per capita, ex tobacco, is slightly positive. </a:t>
            </a:r>
          </a:p>
          <a:p>
            <a:r>
              <a:rPr lang="en-US" sz="1800" dirty="0">
                <a:solidFill>
                  <a:schemeClr val="tx1"/>
                </a:solidFill>
              </a:rPr>
              <a:t>Supermarket sales trends are fundamentally improving, but like-for-like sales growth trends are still low given the prevailing rate of operating cost growth.  </a:t>
            </a:r>
          </a:p>
        </p:txBody>
      </p:sp>
      <p:sp>
        <p:nvSpPr>
          <p:cNvPr id="4" name="Content Placeholder 2">
            <a:extLst>
              <a:ext uri="{FF2B5EF4-FFF2-40B4-BE49-F238E27FC236}">
                <a16:creationId xmlns:a16="http://schemas.microsoft.com/office/drawing/2014/main" id="{28DC5E58-3FCB-900F-4E94-B25DA08959C7}"/>
              </a:ext>
            </a:extLst>
          </p:cNvPr>
          <p:cNvSpPr txBox="1">
            <a:spLocks/>
          </p:cNvSpPr>
          <p:nvPr/>
        </p:nvSpPr>
        <p:spPr>
          <a:xfrm>
            <a:off x="474108" y="860431"/>
            <a:ext cx="11372899" cy="1326320"/>
          </a:xfrm>
          <a:prstGeom prst="rect">
            <a:avLst/>
          </a:prstGeom>
        </p:spPr>
        <p:txBody>
          <a:bodyPr vert="horz" lIns="91440" tIns="45720" rIns="91440" bIns="45720" rtlCol="0" anchor="t">
            <a:noAutofit/>
          </a:bodyPr>
          <a:lstStyle>
            <a:lvl1pPr marL="229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300" kern="1200">
                <a:solidFill>
                  <a:schemeClr val="tx1">
                    <a:lumMod val="75000"/>
                    <a:lumOff val="25000"/>
                  </a:schemeClr>
                </a:solidFill>
                <a:latin typeface="Assistant" panose="00000500000000000000" pitchFamily="2" charset="-79"/>
                <a:ea typeface="+mn-ea"/>
                <a:cs typeface="Assistant" panose="00000500000000000000" pitchFamily="2" charset="-79"/>
              </a:defRPr>
            </a:lvl1pPr>
            <a:lvl2pPr marL="472500" indent="-229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1050" kern="1200">
                <a:solidFill>
                  <a:schemeClr val="tx1">
                    <a:lumMod val="75000"/>
                    <a:lumOff val="25000"/>
                  </a:schemeClr>
                </a:solidFill>
                <a:latin typeface="Assistant" panose="00000500000000000000" pitchFamily="2" charset="-79"/>
                <a:ea typeface="+mn-ea"/>
                <a:cs typeface="Assistant" panose="00000500000000000000" pitchFamily="2" charset="-79"/>
              </a:defRPr>
            </a:lvl2pPr>
            <a:lvl3pPr marL="675000" indent="-202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975" kern="1200">
                <a:solidFill>
                  <a:schemeClr val="tx1">
                    <a:lumMod val="75000"/>
                    <a:lumOff val="25000"/>
                  </a:schemeClr>
                </a:solidFill>
                <a:latin typeface="Assistant" panose="00000500000000000000" pitchFamily="2" charset="-79"/>
                <a:ea typeface="+mn-ea"/>
                <a:cs typeface="Assistant" panose="00000500000000000000" pitchFamily="2" charset="-79"/>
              </a:defRPr>
            </a:lvl3pPr>
            <a:lvl4pPr marL="93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4pPr>
            <a:lvl5pPr marL="1201500" indent="-175500" algn="l" defTabSz="342900" rtl="0" eaLnBrk="1" latinLnBrk="0" hangingPunct="1">
              <a:lnSpc>
                <a:spcPct val="150000"/>
              </a:lnSpc>
              <a:spcBef>
                <a:spcPct val="20000"/>
              </a:spcBef>
              <a:spcAft>
                <a:spcPts val="450"/>
              </a:spcAft>
              <a:buClr>
                <a:schemeClr val="accent1"/>
              </a:buClr>
              <a:buSzPct val="92000"/>
              <a:buFont typeface="Arial" panose="020B0604020202020204" pitchFamily="34" charset="0"/>
              <a:buChar char="•"/>
              <a:defRPr sz="825" kern="1200">
                <a:solidFill>
                  <a:schemeClr val="tx1">
                    <a:lumMod val="75000"/>
                    <a:lumOff val="25000"/>
                  </a:schemeClr>
                </a:solidFill>
                <a:latin typeface="Assistant" panose="00000500000000000000" pitchFamily="2" charset="-79"/>
                <a:ea typeface="+mn-ea"/>
                <a:cs typeface="Assistant" panose="00000500000000000000" pitchFamily="2" charset="-79"/>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endParaRPr lang="en-US" sz="1800">
              <a:solidFill>
                <a:schemeClr val="tx1">
                  <a:lumMod val="85000"/>
                  <a:lumOff val="15000"/>
                </a:schemeClr>
              </a:solidFill>
            </a:endParaRPr>
          </a:p>
        </p:txBody>
      </p:sp>
      <p:graphicFrame>
        <p:nvGraphicFramePr>
          <p:cNvPr id="5" name="Table 4">
            <a:extLst>
              <a:ext uri="{FF2B5EF4-FFF2-40B4-BE49-F238E27FC236}">
                <a16:creationId xmlns:a16="http://schemas.microsoft.com/office/drawing/2014/main" id="{84B982E4-2F29-7E3A-9925-8E3EE56EEE3F}"/>
              </a:ext>
            </a:extLst>
          </p:cNvPr>
          <p:cNvGraphicFramePr>
            <a:graphicFrameLocks noGrp="1"/>
          </p:cNvGraphicFramePr>
          <p:nvPr>
            <p:custDataLst>
              <p:tags r:id="rId1"/>
            </p:custDataLst>
            <p:extLst>
              <p:ext uri="{D42A27DB-BD31-4B8C-83A1-F6EECF244321}">
                <p14:modId xmlns:p14="http://schemas.microsoft.com/office/powerpoint/2010/main" val="1123412654"/>
              </p:ext>
            </p:extLst>
          </p:nvPr>
        </p:nvGraphicFramePr>
        <p:xfrm>
          <a:off x="1134756" y="3539591"/>
          <a:ext cx="8437873" cy="2384958"/>
        </p:xfrm>
        <a:graphic>
          <a:graphicData uri="http://schemas.openxmlformats.org/drawingml/2006/table">
            <a:tbl>
              <a:tblPr/>
              <a:tblGrid>
                <a:gridCol w="2482863">
                  <a:extLst>
                    <a:ext uri="{9D8B030D-6E8A-4147-A177-3AD203B41FA5}">
                      <a16:colId xmlns:a16="http://schemas.microsoft.com/office/drawing/2014/main" val="3517692672"/>
                    </a:ext>
                  </a:extLst>
                </a:gridCol>
                <a:gridCol w="374479">
                  <a:extLst>
                    <a:ext uri="{9D8B030D-6E8A-4147-A177-3AD203B41FA5}">
                      <a16:colId xmlns:a16="http://schemas.microsoft.com/office/drawing/2014/main" val="2368723958"/>
                    </a:ext>
                  </a:extLst>
                </a:gridCol>
                <a:gridCol w="620059">
                  <a:extLst>
                    <a:ext uri="{9D8B030D-6E8A-4147-A177-3AD203B41FA5}">
                      <a16:colId xmlns:a16="http://schemas.microsoft.com/office/drawing/2014/main" val="3832167887"/>
                    </a:ext>
                  </a:extLst>
                </a:gridCol>
                <a:gridCol w="620059">
                  <a:extLst>
                    <a:ext uri="{9D8B030D-6E8A-4147-A177-3AD203B41FA5}">
                      <a16:colId xmlns:a16="http://schemas.microsoft.com/office/drawing/2014/main" val="531545303"/>
                    </a:ext>
                  </a:extLst>
                </a:gridCol>
                <a:gridCol w="620059">
                  <a:extLst>
                    <a:ext uri="{9D8B030D-6E8A-4147-A177-3AD203B41FA5}">
                      <a16:colId xmlns:a16="http://schemas.microsoft.com/office/drawing/2014/main" val="1395879100"/>
                    </a:ext>
                  </a:extLst>
                </a:gridCol>
                <a:gridCol w="620059">
                  <a:extLst>
                    <a:ext uri="{9D8B030D-6E8A-4147-A177-3AD203B41FA5}">
                      <a16:colId xmlns:a16="http://schemas.microsoft.com/office/drawing/2014/main" val="2199044215"/>
                    </a:ext>
                  </a:extLst>
                </a:gridCol>
                <a:gridCol w="620059">
                  <a:extLst>
                    <a:ext uri="{9D8B030D-6E8A-4147-A177-3AD203B41FA5}">
                      <a16:colId xmlns:a16="http://schemas.microsoft.com/office/drawing/2014/main" val="217529890"/>
                    </a:ext>
                  </a:extLst>
                </a:gridCol>
                <a:gridCol w="620059">
                  <a:extLst>
                    <a:ext uri="{9D8B030D-6E8A-4147-A177-3AD203B41FA5}">
                      <a16:colId xmlns:a16="http://schemas.microsoft.com/office/drawing/2014/main" val="430215147"/>
                    </a:ext>
                  </a:extLst>
                </a:gridCol>
                <a:gridCol w="620059">
                  <a:extLst>
                    <a:ext uri="{9D8B030D-6E8A-4147-A177-3AD203B41FA5}">
                      <a16:colId xmlns:a16="http://schemas.microsoft.com/office/drawing/2014/main" val="3330653692"/>
                    </a:ext>
                  </a:extLst>
                </a:gridCol>
                <a:gridCol w="620059">
                  <a:extLst>
                    <a:ext uri="{9D8B030D-6E8A-4147-A177-3AD203B41FA5}">
                      <a16:colId xmlns:a16="http://schemas.microsoft.com/office/drawing/2014/main" val="1587936926"/>
                    </a:ext>
                  </a:extLst>
                </a:gridCol>
                <a:gridCol w="620059">
                  <a:extLst>
                    <a:ext uri="{9D8B030D-6E8A-4147-A177-3AD203B41FA5}">
                      <a16:colId xmlns:a16="http://schemas.microsoft.com/office/drawing/2014/main" val="3411201624"/>
                    </a:ext>
                  </a:extLst>
                </a:gridCol>
              </a:tblGrid>
              <a:tr h="276708">
                <a:tc>
                  <a:txBody>
                    <a:bodyPr/>
                    <a:lstStyle/>
                    <a:p>
                      <a:pPr algn="l" fontAlgn="b"/>
                      <a:r>
                        <a:rPr lang="en-AU" sz="1100" b="1" i="0" u="none" strike="noStrike">
                          <a:solidFill>
                            <a:srgbClr val="000000"/>
                          </a:solidFill>
                          <a:effectLst/>
                          <a:latin typeface="Arial" panose="020B0604020202020204" pitchFamily="34" charset="0"/>
                        </a:rPr>
                        <a:t>Supermarket forecasts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FY19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FY25e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1" i="0" u="none" strike="noStrike">
                          <a:solidFill>
                            <a:srgbClr val="000000"/>
                          </a:solidFill>
                          <a:effectLst/>
                          <a:latin typeface="Arial" panose="020B0604020202020204" pitchFamily="34" charset="0"/>
                        </a:rPr>
                        <a:t>FY26e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044116"/>
                  </a:ext>
                </a:extLst>
              </a:tr>
              <a:tr h="421650">
                <a:tc>
                  <a:txBody>
                    <a:bodyPr/>
                    <a:lstStyle/>
                    <a:p>
                      <a:pPr algn="l" fontAlgn="ctr"/>
                      <a:r>
                        <a:rPr lang="en-AU" sz="1100" b="0" i="0" u="none" strike="noStrike">
                          <a:solidFill>
                            <a:srgbClr val="000000"/>
                          </a:solidFill>
                          <a:effectLst/>
                          <a:latin typeface="Arial" panose="020B0604020202020204" pitchFamily="34" charset="0"/>
                        </a:rPr>
                        <a:t>Price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0.3%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2.6%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2.9%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3.7%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7.8%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3.9%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4099977"/>
                  </a:ext>
                </a:extLst>
              </a:tr>
              <a:tr h="421650">
                <a:tc>
                  <a:txBody>
                    <a:bodyPr/>
                    <a:lstStyle/>
                    <a:p>
                      <a:pPr algn="l" fontAlgn="ctr"/>
                      <a:r>
                        <a:rPr lang="en-AU" sz="1100" b="0" i="0" u="none" strike="noStrike">
                          <a:solidFill>
                            <a:srgbClr val="000000"/>
                          </a:solidFill>
                          <a:effectLst/>
                          <a:latin typeface="Arial" panose="020B0604020202020204" pitchFamily="34" charset="0"/>
                        </a:rPr>
                        <a:t>Volume</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0.3%</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2.8%</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1.7%</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2.0%</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1.3%</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-0.3%</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-1.3%</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-0.5%</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0.5%</a:t>
                      </a:r>
                    </a:p>
                  </a:txBody>
                  <a:tcPr marL="0" marR="0" marT="0" marB="0" anchor="ctr">
                    <a:lnL>
                      <a:noFill/>
                    </a:lnL>
                    <a:lnR>
                      <a:noFill/>
                    </a:lnR>
                    <a:lnT>
                      <a:noFill/>
                    </a:lnT>
                    <a:lnB>
                      <a:noFill/>
                    </a:lnB>
                  </a:tcPr>
                </a:tc>
                <a:tc>
                  <a:txBody>
                    <a:bodyPr/>
                    <a:lstStyle/>
                    <a:p>
                      <a:pPr algn="r" fontAlgn="ctr"/>
                      <a:r>
                        <a:rPr lang="en-AU" sz="1100" b="0" i="0" u="none" strike="noStrike">
                          <a:solidFill>
                            <a:srgbClr val="000000"/>
                          </a:solidFill>
                          <a:effectLst/>
                          <a:latin typeface="Arial" panose="020B0604020202020204" pitchFamily="34" charset="0"/>
                        </a:rPr>
                        <a:t>1.2%</a:t>
                      </a:r>
                    </a:p>
                  </a:txBody>
                  <a:tcPr marL="0" marR="0" marT="0" marB="0" anchor="ctr">
                    <a:lnL>
                      <a:noFill/>
                    </a:lnL>
                    <a:lnR>
                      <a:noFill/>
                    </a:lnR>
                    <a:lnT>
                      <a:noFill/>
                    </a:lnT>
                    <a:lnB>
                      <a:noFill/>
                    </a:lnB>
                  </a:tcPr>
                </a:tc>
                <a:extLst>
                  <a:ext uri="{0D108BD9-81ED-4DB2-BD59-A6C34878D82A}">
                    <a16:rowId xmlns:a16="http://schemas.microsoft.com/office/drawing/2014/main" val="3153963055"/>
                  </a:ext>
                </a:extLst>
              </a:tr>
              <a:tr h="421650">
                <a:tc>
                  <a:txBody>
                    <a:bodyPr/>
                    <a:lstStyle/>
                    <a:p>
                      <a:pPr algn="l" fontAlgn="ctr"/>
                      <a:r>
                        <a:rPr lang="en-AU" sz="1100" b="1" i="0" u="none" strike="noStrike">
                          <a:solidFill>
                            <a:srgbClr val="000000"/>
                          </a:solidFill>
                          <a:effectLst/>
                          <a:latin typeface="Arial" panose="020B0604020202020204" pitchFamily="34" charset="0"/>
                        </a:rPr>
                        <a:t>Total supermarket growth</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2.8%</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3.1%</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4.3%</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dirty="0">
                          <a:solidFill>
                            <a:srgbClr val="000000"/>
                          </a:solidFill>
                          <a:effectLst/>
                          <a:latin typeface="Arial" panose="020B0604020202020204" pitchFamily="34" charset="0"/>
                        </a:rPr>
                        <a:t>6.7%</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4.3%</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3.4%</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6.5%</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3.4%</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3.6%</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AU" sz="1100" b="1" i="0" u="none" strike="noStrike">
                          <a:solidFill>
                            <a:srgbClr val="000000"/>
                          </a:solidFill>
                          <a:effectLst/>
                          <a:latin typeface="Arial" panose="020B0604020202020204" pitchFamily="34" charset="0"/>
                        </a:rPr>
                        <a:t>4.4%</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84431518"/>
                  </a:ext>
                </a:extLst>
              </a:tr>
              <a:tr h="421650">
                <a:tc>
                  <a:txBody>
                    <a:bodyPr/>
                    <a:lstStyle/>
                    <a:p>
                      <a:pPr algn="l" fontAlgn="ctr"/>
                      <a:r>
                        <a:rPr lang="en-AU" sz="1100" b="0" i="0" u="none" strike="noStrike">
                          <a:solidFill>
                            <a:srgbClr val="000000"/>
                          </a:solidFill>
                          <a:effectLst/>
                          <a:latin typeface="Arial" panose="020B0604020202020204" pitchFamily="34" charset="0"/>
                        </a:rPr>
                        <a:t>Less space growth</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1.2%</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0.9%</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1.4%</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0.7%</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1.3%</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1.5%</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1.4%</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1.1%</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1.2%</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AU" sz="1100" b="0" i="0" u="none" strike="noStrike">
                          <a:solidFill>
                            <a:srgbClr val="000000"/>
                          </a:solidFill>
                          <a:effectLst/>
                          <a:latin typeface="Arial" panose="020B0604020202020204" pitchFamily="34" charset="0"/>
                        </a:rPr>
                        <a:t>1.2%</a:t>
                      </a:r>
                    </a:p>
                  </a:txBody>
                  <a:tcPr marL="0" marR="0" marT="0"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2447666988"/>
                  </a:ext>
                </a:extLst>
              </a:tr>
              <a:tr h="421650">
                <a:tc>
                  <a:txBody>
                    <a:bodyPr/>
                    <a:lstStyle/>
                    <a:p>
                      <a:pPr algn="l" fontAlgn="ctr"/>
                      <a:r>
                        <a:rPr lang="en-AU" sz="1100" b="1" i="0" u="none" strike="noStrike">
                          <a:solidFill>
                            <a:srgbClr val="000000"/>
                          </a:solidFill>
                          <a:effectLst/>
                          <a:latin typeface="Arial" panose="020B0604020202020204" pitchFamily="34" charset="0"/>
                        </a:rPr>
                        <a:t>LFL supermarket industry growth</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1.5%</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2.1%</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2.8%</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3.0%</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1.8%</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5.0%</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2.3%</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a:solidFill>
                            <a:srgbClr val="000000"/>
                          </a:solidFill>
                          <a:effectLst/>
                          <a:latin typeface="Arial" panose="020B0604020202020204" pitchFamily="34" charset="0"/>
                        </a:rPr>
                        <a:t>2.3%</a:t>
                      </a:r>
                    </a:p>
                  </a:txBody>
                  <a:tcPr marL="0" marR="0" marT="0" marB="0" anchor="ctr">
                    <a:lnL>
                      <a:noFill/>
                    </a:lnL>
                    <a:lnR>
                      <a:noFill/>
                    </a:lnR>
                    <a:lnT>
                      <a:noFill/>
                    </a:lnT>
                    <a:lnB>
                      <a:noFill/>
                    </a:lnB>
                    <a:solidFill>
                      <a:srgbClr val="D9D9D9"/>
                    </a:solidFill>
                  </a:tcPr>
                </a:tc>
                <a:tc>
                  <a:txBody>
                    <a:bodyPr/>
                    <a:lstStyle/>
                    <a:p>
                      <a:pPr algn="r" fontAlgn="ctr"/>
                      <a:r>
                        <a:rPr lang="en-AU" sz="1100" b="1" i="0" u="none" strike="noStrike" dirty="0">
                          <a:solidFill>
                            <a:srgbClr val="000000"/>
                          </a:solidFill>
                          <a:effectLst/>
                          <a:latin typeface="Arial" panose="020B0604020202020204" pitchFamily="34" charset="0"/>
                        </a:rPr>
                        <a:t>3.1%</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1978300406"/>
                  </a:ext>
                </a:extLst>
              </a:tr>
            </a:tbl>
          </a:graphicData>
        </a:graphic>
      </p:graphicFrame>
    </p:spTree>
    <p:extLst>
      <p:ext uri="{BB962C8B-B14F-4D97-AF65-F5344CB8AC3E}">
        <p14:creationId xmlns:p14="http://schemas.microsoft.com/office/powerpoint/2010/main" val="341220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1_DividendVTI">
  <a:themeElements>
    <a:clrScheme name="MST Financial">
      <a:dk1>
        <a:sysClr val="windowText" lastClr="000000"/>
      </a:dk1>
      <a:lt1>
        <a:sysClr val="window" lastClr="FFFFFF"/>
      </a:lt1>
      <a:dk2>
        <a:srgbClr val="1F497D"/>
      </a:dk2>
      <a:lt2>
        <a:srgbClr val="EEECE1"/>
      </a:lt2>
      <a:accent1>
        <a:srgbClr val="00205C"/>
      </a:accent1>
      <a:accent2>
        <a:srgbClr val="62CBC9"/>
      </a:accent2>
      <a:accent3>
        <a:srgbClr val="C00000"/>
      </a:accent3>
      <a:accent4>
        <a:srgbClr val="035C67"/>
      </a:accent4>
      <a:accent5>
        <a:srgbClr val="C5B9AC"/>
      </a:accent5>
      <a:accent6>
        <a:srgbClr val="F79646"/>
      </a:accent6>
      <a:hlink>
        <a:srgbClr val="0000FF"/>
      </a:hlink>
      <a:folHlink>
        <a:srgbClr val="800080"/>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414F68826B7438048FEC8156B18D6" ma:contentTypeVersion="12" ma:contentTypeDescription="Create a new document." ma:contentTypeScope="" ma:versionID="8e219d461f7cafb2fb90a16fe008352d">
  <xsd:schema xmlns:xsd="http://www.w3.org/2001/XMLSchema" xmlns:xs="http://www.w3.org/2001/XMLSchema" xmlns:p="http://schemas.microsoft.com/office/2006/metadata/properties" xmlns:ns2="aea9472f-5a30-4418-8918-c73cd773ded5" xmlns:ns3="705d4fc4-d782-4aa1-87eb-81d6ec70f71b" targetNamespace="http://schemas.microsoft.com/office/2006/metadata/properties" ma:root="true" ma:fieldsID="baa271d971785c0587a2c33c6546574f" ns2:_="" ns3:_="">
    <xsd:import namespace="aea9472f-5a30-4418-8918-c73cd773ded5"/>
    <xsd:import namespace="705d4fc4-d782-4aa1-87eb-81d6ec70f7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9472f-5a30-4418-8918-c73cd773d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ec3de0-2186-4e16-b3dd-82e8dc9906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5d4fc4-d782-4aa1-87eb-81d6ec70f71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5ef9c6-998a-47e7-9959-4d1da73ed1f0}" ma:internalName="TaxCatchAll" ma:showField="CatchAllData" ma:web="705d4fc4-d782-4aa1-87eb-81d6ec70f7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a9472f-5a30-4418-8918-c73cd773ded5">
      <Terms xmlns="http://schemas.microsoft.com/office/infopath/2007/PartnerControls"/>
    </lcf76f155ced4ddcb4097134ff3c332f>
    <TaxCatchAll xmlns="705d4fc4-d782-4aa1-87eb-81d6ec70f71b" xsi:nil="true"/>
  </documentManagement>
</p:properties>
</file>

<file path=customXml/itemProps1.xml><?xml version="1.0" encoding="utf-8"?>
<ds:datastoreItem xmlns:ds="http://schemas.openxmlformats.org/officeDocument/2006/customXml" ds:itemID="{C7B5C8CF-4C6E-4EE0-97C0-254D99C1AA39}">
  <ds:schemaRefs>
    <ds:schemaRef ds:uri="705d4fc4-d782-4aa1-87eb-81d6ec70f71b"/>
    <ds:schemaRef ds:uri="aea9472f-5a30-4418-8918-c73cd773ded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705d4fc4-d782-4aa1-87eb-81d6ec70f71b"/>
    <ds:schemaRef ds:uri="http://purl.org/dc/terms/"/>
    <ds:schemaRef ds:uri="http://schemas.microsoft.com/office/infopath/2007/PartnerControls"/>
    <ds:schemaRef ds:uri="aea9472f-5a30-4418-8918-c73cd773de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2639</Words>
  <Application>Microsoft Office PowerPoint</Application>
  <PresentationFormat>Widescreen</PresentationFormat>
  <Paragraphs>360</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Narrow</vt:lpstr>
      <vt:lpstr>Assistant</vt:lpstr>
      <vt:lpstr>Calibri</vt:lpstr>
      <vt:lpstr>Franklin Gothic Book</vt:lpstr>
      <vt:lpstr>Gilroy</vt:lpstr>
      <vt:lpstr>Wingdings 2</vt:lpstr>
      <vt:lpstr>1_DividendVTI</vt:lpstr>
      <vt:lpstr>A better 12 months for Australian retail </vt:lpstr>
      <vt:lpstr>Discussion topics</vt:lpstr>
      <vt:lpstr>PowerPoint Presentation</vt:lpstr>
      <vt:lpstr>Retail sales improved through 2024 </vt:lpstr>
      <vt:lpstr>Retail sales growth returning towards likely trend level</vt:lpstr>
      <vt:lpstr>Outlook for consumer and retail spending in Australia </vt:lpstr>
      <vt:lpstr> Low savings rate likely to remain a feature this year</vt:lpstr>
      <vt:lpstr>Online retail rebounding </vt:lpstr>
      <vt:lpstr>Supermarkets seeing gradual improvement</vt:lpstr>
      <vt:lpstr>Household goods leading the recovery</vt:lpstr>
      <vt:lpstr>Fashion may lag the recovery in 2025 </vt:lpstr>
      <vt:lpstr>PowerPoint Presentation</vt:lpstr>
      <vt:lpstr>Sales trends vary widely</vt:lpstr>
      <vt:lpstr>Earnings growth has been harder to achieve</vt:lpstr>
      <vt:lpstr>Retailers are still looking to hold gross margins to manage higher costs</vt:lpstr>
      <vt:lpstr>Some retailers have flexibility on their cost base</vt:lpstr>
      <vt:lpstr>Offshore sourcing costs to fluctuate</vt:lpstr>
      <vt:lpstr>PowerPoint Presentation</vt:lpstr>
      <vt:lpstr>The episodes of rate cuts in the past</vt:lpstr>
      <vt:lpstr>The timeline of interest rate impacts on retail spending</vt:lpstr>
      <vt:lpstr>How are retail sales impacted by an election? </vt:lpstr>
      <vt:lpstr>Near-term noise around elections </vt:lpstr>
      <vt:lpstr>The near-term noise around elections – food &amp; liquor</vt:lpstr>
      <vt:lpstr>Key conclusions</vt:lpstr>
      <vt:lpstr>PowerPoint Presentation</vt:lpstr>
      <vt:lpstr>PowerPoint Presentation</vt:lpstr>
      <vt:lpstr>Household income growth will be above trend in the next 12 months</vt:lpstr>
      <vt:lpstr>Contextualising the interest rate impact</vt:lpstr>
      <vt:lpstr>The festive season has simply shifted spending</vt:lpstr>
      <vt:lpstr>Population growth slowdown for 2025</vt:lpstr>
      <vt:lpstr>Shift of wallet largely complete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retail sector in 2023</dc:title>
  <dc:creator/>
  <cp:lastModifiedBy/>
  <cp:revision>1</cp:revision>
  <dcterms:created xsi:type="dcterms:W3CDTF">2020-04-07T06:23:28Z</dcterms:created>
  <dcterms:modified xsi:type="dcterms:W3CDTF">2025-03-11T04:28:17Z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0x010100C3D414F68826B7438048FEC8156B18D6</vt:lpwstr>
  </property>
  <property fmtid="{D5CDD505-2E9C-101B-9397-08002B2CF9AE}" pid="3" name="MediaServiceImageTags">
    <vt:lpwstr/>
  </property>
</Properties>
</file>