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72" r:id="rId4"/>
  </p:sldMasterIdLst>
  <p:notesMasterIdLst>
    <p:notesMasterId r:id="rId29"/>
  </p:notesMasterIdLst>
  <p:handoutMasterIdLst>
    <p:handoutMasterId r:id="rId30"/>
  </p:handoutMasterIdLst>
  <p:sldIdLst>
    <p:sldId id="259" r:id="rId5"/>
    <p:sldId id="1401" r:id="rId6"/>
    <p:sldId id="1411" r:id="rId7"/>
    <p:sldId id="1434" r:id="rId8"/>
    <p:sldId id="1470" r:id="rId9"/>
    <p:sldId id="1466" r:id="rId10"/>
    <p:sldId id="1471" r:id="rId11"/>
    <p:sldId id="1475" r:id="rId12"/>
    <p:sldId id="1390" r:id="rId13"/>
    <p:sldId id="1349" r:id="rId14"/>
    <p:sldId id="1441" r:id="rId15"/>
    <p:sldId id="1464" r:id="rId16"/>
    <p:sldId id="1101" r:id="rId17"/>
    <p:sldId id="1476" r:id="rId18"/>
    <p:sldId id="1473" r:id="rId19"/>
    <p:sldId id="1448" r:id="rId20"/>
    <p:sldId id="1449" r:id="rId21"/>
    <p:sldId id="1451" r:id="rId22"/>
    <p:sldId id="1480" r:id="rId23"/>
    <p:sldId id="1479" r:id="rId24"/>
    <p:sldId id="1302" r:id="rId25"/>
    <p:sldId id="1420" r:id="rId26"/>
    <p:sldId id="965" r:id="rId27"/>
    <p:sldId id="258" r:id="rId2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1415BA0-3528-45B7-9BFA-27212D2BB8AC}">
          <p14:sldIdLst>
            <p14:sldId id="259"/>
            <p14:sldId id="1401"/>
            <p14:sldId id="1411"/>
            <p14:sldId id="1434"/>
            <p14:sldId id="1470"/>
            <p14:sldId id="1466"/>
            <p14:sldId id="1471"/>
            <p14:sldId id="1475"/>
            <p14:sldId id="1390"/>
            <p14:sldId id="1349"/>
            <p14:sldId id="1441"/>
            <p14:sldId id="1464"/>
            <p14:sldId id="1101"/>
            <p14:sldId id="1476"/>
            <p14:sldId id="1473"/>
            <p14:sldId id="1448"/>
            <p14:sldId id="1449"/>
            <p14:sldId id="1451"/>
            <p14:sldId id="1480"/>
            <p14:sldId id="1479"/>
            <p14:sldId id="1302"/>
            <p14:sldId id="1420"/>
            <p14:sldId id="965"/>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66FF33"/>
    <a:srgbClr val="469898"/>
    <a:srgbClr val="AA18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8E1B91-E7B3-4363-B3F2-58E3ABD7562B}" v="5707" dt="2024-07-24T07:28:10.852"/>
    <p1510:client id="{7E6ABF48-0109-4C07-A4C5-7D36E381E7BA}" v="203" dt="2024-07-24T05:33:35.1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89167" autoAdjust="0"/>
  </p:normalViewPr>
  <p:slideViewPr>
    <p:cSldViewPr snapToGrid="0">
      <p:cViewPr varScale="1">
        <p:scale>
          <a:sx n="96" d="100"/>
          <a:sy n="96" d="100"/>
        </p:scale>
        <p:origin x="816"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5" d="100"/>
          <a:sy n="75" d="100"/>
        </p:scale>
        <p:origin x="4020"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60C8A7-36DE-45BF-8853-FF4E35055F24}"/>
              </a:ext>
            </a:extLst>
          </p:cNvPr>
          <p:cNvSpPr>
            <a:spLocks noGrp="1"/>
          </p:cNvSpPr>
          <p:nvPr>
            <p:ph type="hdr" sz="quarter"/>
          </p:nvPr>
        </p:nvSpPr>
        <p:spPr>
          <a:xfrm>
            <a:off x="4" y="2"/>
            <a:ext cx="3169693" cy="481517"/>
          </a:xfrm>
          <a:prstGeom prst="rect">
            <a:avLst/>
          </a:prstGeom>
        </p:spPr>
        <p:txBody>
          <a:bodyPr vert="horz" lIns="91432" tIns="45716" rIns="91432" bIns="45716" rtlCol="0"/>
          <a:lstStyle>
            <a:lvl1pPr algn="l">
              <a:defRPr sz="1200"/>
            </a:lvl1pPr>
          </a:lstStyle>
          <a:p>
            <a:endParaRPr lang="en-AU"/>
          </a:p>
        </p:txBody>
      </p:sp>
      <p:sp>
        <p:nvSpPr>
          <p:cNvPr id="3" name="Date Placeholder 2">
            <a:extLst>
              <a:ext uri="{FF2B5EF4-FFF2-40B4-BE49-F238E27FC236}">
                <a16:creationId xmlns:a16="http://schemas.microsoft.com/office/drawing/2014/main" id="{A1300A15-90BB-462B-8040-343DF318EB1E}"/>
              </a:ext>
            </a:extLst>
          </p:cNvPr>
          <p:cNvSpPr>
            <a:spLocks noGrp="1"/>
          </p:cNvSpPr>
          <p:nvPr>
            <p:ph type="dt" sz="quarter" idx="1"/>
          </p:nvPr>
        </p:nvSpPr>
        <p:spPr>
          <a:xfrm>
            <a:off x="4143804" y="2"/>
            <a:ext cx="3169693" cy="481517"/>
          </a:xfrm>
          <a:prstGeom prst="rect">
            <a:avLst/>
          </a:prstGeom>
        </p:spPr>
        <p:txBody>
          <a:bodyPr vert="horz" lIns="91432" tIns="45716" rIns="91432" bIns="45716" rtlCol="0"/>
          <a:lstStyle>
            <a:lvl1pPr algn="r">
              <a:defRPr sz="1200"/>
            </a:lvl1pPr>
          </a:lstStyle>
          <a:p>
            <a:fld id="{247BBC70-7F81-421D-B65C-7C0F9632288D}" type="datetimeFigureOut">
              <a:rPr lang="en-AU" smtClean="0"/>
              <a:t>24/07/24</a:t>
            </a:fld>
            <a:endParaRPr lang="en-AU"/>
          </a:p>
        </p:txBody>
      </p:sp>
      <p:sp>
        <p:nvSpPr>
          <p:cNvPr id="4" name="Footer Placeholder 3">
            <a:extLst>
              <a:ext uri="{FF2B5EF4-FFF2-40B4-BE49-F238E27FC236}">
                <a16:creationId xmlns:a16="http://schemas.microsoft.com/office/drawing/2014/main" id="{EDF82FC4-87CD-49B7-BF76-C18156B86CAE}"/>
              </a:ext>
            </a:extLst>
          </p:cNvPr>
          <p:cNvSpPr>
            <a:spLocks noGrp="1"/>
          </p:cNvSpPr>
          <p:nvPr>
            <p:ph type="ftr" sz="quarter" idx="2"/>
          </p:nvPr>
        </p:nvSpPr>
        <p:spPr>
          <a:xfrm>
            <a:off x="4" y="9119686"/>
            <a:ext cx="3169693" cy="481517"/>
          </a:xfrm>
          <a:prstGeom prst="rect">
            <a:avLst/>
          </a:prstGeom>
        </p:spPr>
        <p:txBody>
          <a:bodyPr vert="horz" lIns="91432" tIns="45716" rIns="91432" bIns="45716" rtlCol="0" anchor="b"/>
          <a:lstStyle>
            <a:lvl1pPr algn="l">
              <a:defRPr sz="1200"/>
            </a:lvl1pPr>
          </a:lstStyle>
          <a:p>
            <a:r>
              <a:rPr lang="en-AU"/>
              <a:t>"#"</a:t>
            </a:r>
          </a:p>
        </p:txBody>
      </p:sp>
      <p:sp>
        <p:nvSpPr>
          <p:cNvPr id="5" name="Slide Number Placeholder 4">
            <a:extLst>
              <a:ext uri="{FF2B5EF4-FFF2-40B4-BE49-F238E27FC236}">
                <a16:creationId xmlns:a16="http://schemas.microsoft.com/office/drawing/2014/main" id="{E3B769FF-F5B9-4867-AEA3-DC1C90F8B476}"/>
              </a:ext>
            </a:extLst>
          </p:cNvPr>
          <p:cNvSpPr>
            <a:spLocks noGrp="1"/>
          </p:cNvSpPr>
          <p:nvPr>
            <p:ph type="sldNum" sz="quarter" idx="3"/>
          </p:nvPr>
        </p:nvSpPr>
        <p:spPr>
          <a:xfrm>
            <a:off x="4143804" y="9119686"/>
            <a:ext cx="3169693" cy="481517"/>
          </a:xfrm>
          <a:prstGeom prst="rect">
            <a:avLst/>
          </a:prstGeom>
        </p:spPr>
        <p:txBody>
          <a:bodyPr vert="horz" lIns="91432" tIns="45716" rIns="91432" bIns="45716" rtlCol="0" anchor="b"/>
          <a:lstStyle>
            <a:lvl1pPr algn="r">
              <a:defRPr sz="1200"/>
            </a:lvl1pPr>
          </a:lstStyle>
          <a:p>
            <a:fld id="{673B82B0-6001-42C5-8C45-DBC0D7E6D68D}" type="slidenum">
              <a:rPr lang="en-AU" smtClean="0"/>
              <a:t>‹#›</a:t>
            </a:fld>
            <a:endParaRPr lang="en-AU"/>
          </a:p>
        </p:txBody>
      </p:sp>
    </p:spTree>
    <p:extLst>
      <p:ext uri="{BB962C8B-B14F-4D97-AF65-F5344CB8AC3E}">
        <p14:creationId xmlns:p14="http://schemas.microsoft.com/office/powerpoint/2010/main" val="374498880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69920" cy="481727"/>
          </a:xfrm>
          <a:prstGeom prst="rect">
            <a:avLst/>
          </a:prstGeom>
        </p:spPr>
        <p:txBody>
          <a:bodyPr vert="horz" lIns="91432" tIns="45716" rIns="91432" bIns="45716" rtlCol="0"/>
          <a:lstStyle>
            <a:lvl1pPr algn="l">
              <a:defRPr sz="1200"/>
            </a:lvl1pPr>
          </a:lstStyle>
          <a:p>
            <a:endParaRPr lang="en-AU"/>
          </a:p>
        </p:txBody>
      </p:sp>
      <p:sp>
        <p:nvSpPr>
          <p:cNvPr id="3" name="Date Placeholder 2"/>
          <p:cNvSpPr>
            <a:spLocks noGrp="1"/>
          </p:cNvSpPr>
          <p:nvPr>
            <p:ph type="dt" idx="1"/>
          </p:nvPr>
        </p:nvSpPr>
        <p:spPr>
          <a:xfrm>
            <a:off x="4143589" y="3"/>
            <a:ext cx="3169920" cy="481727"/>
          </a:xfrm>
          <a:prstGeom prst="rect">
            <a:avLst/>
          </a:prstGeom>
        </p:spPr>
        <p:txBody>
          <a:bodyPr vert="horz" lIns="91432" tIns="45716" rIns="91432" bIns="45716" rtlCol="0"/>
          <a:lstStyle>
            <a:lvl1pPr algn="r">
              <a:defRPr sz="1200"/>
            </a:lvl1pPr>
          </a:lstStyle>
          <a:p>
            <a:fld id="{5F75B7C0-EB5A-4596-839F-1B2172383D10}" type="datetimeFigureOut">
              <a:rPr lang="en-AU" smtClean="0"/>
              <a:t>24/07/24</a:t>
            </a:fld>
            <a:endParaRPr lang="en-AU"/>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32" tIns="45716" rIns="91432" bIns="45716" rtlCol="0" anchor="ctr"/>
          <a:lstStyle/>
          <a:p>
            <a:endParaRPr lang="en-AU"/>
          </a:p>
        </p:txBody>
      </p:sp>
      <p:sp>
        <p:nvSpPr>
          <p:cNvPr id="5" name="Notes Placeholder 4"/>
          <p:cNvSpPr>
            <a:spLocks noGrp="1"/>
          </p:cNvSpPr>
          <p:nvPr>
            <p:ph type="body" sz="quarter" idx="3"/>
          </p:nvPr>
        </p:nvSpPr>
        <p:spPr>
          <a:xfrm>
            <a:off x="731520" y="4620583"/>
            <a:ext cx="5852160" cy="3780471"/>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9119477"/>
            <a:ext cx="3169920" cy="481726"/>
          </a:xfrm>
          <a:prstGeom prst="rect">
            <a:avLst/>
          </a:prstGeom>
        </p:spPr>
        <p:txBody>
          <a:bodyPr vert="horz" lIns="91432" tIns="45716" rIns="91432" bIns="45716" rtlCol="0" anchor="b"/>
          <a:lstStyle>
            <a:lvl1pPr algn="l">
              <a:defRPr sz="1200"/>
            </a:lvl1pPr>
          </a:lstStyle>
          <a:p>
            <a:r>
              <a:rPr lang="en-AU"/>
              <a:t>"#"</a:t>
            </a:r>
          </a:p>
        </p:txBody>
      </p:sp>
      <p:sp>
        <p:nvSpPr>
          <p:cNvPr id="7" name="Slide Number Placeholder 6"/>
          <p:cNvSpPr>
            <a:spLocks noGrp="1"/>
          </p:cNvSpPr>
          <p:nvPr>
            <p:ph type="sldNum" sz="quarter" idx="5"/>
          </p:nvPr>
        </p:nvSpPr>
        <p:spPr>
          <a:xfrm>
            <a:off x="4143589" y="9119477"/>
            <a:ext cx="3169920" cy="481726"/>
          </a:xfrm>
          <a:prstGeom prst="rect">
            <a:avLst/>
          </a:prstGeom>
        </p:spPr>
        <p:txBody>
          <a:bodyPr vert="horz" lIns="91432" tIns="45716" rIns="91432" bIns="45716" rtlCol="0" anchor="b"/>
          <a:lstStyle>
            <a:lvl1pPr algn="r">
              <a:defRPr sz="1200"/>
            </a:lvl1pPr>
          </a:lstStyle>
          <a:p>
            <a:fld id="{49BCBD67-DA0B-4478-AB7F-900DF16494F2}" type="slidenum">
              <a:rPr lang="en-AU" smtClean="0"/>
              <a:t>‹#›</a:t>
            </a:fld>
            <a:endParaRPr lang="en-AU"/>
          </a:p>
        </p:txBody>
      </p:sp>
    </p:spTree>
    <p:extLst>
      <p:ext uri="{BB962C8B-B14F-4D97-AF65-F5344CB8AC3E}">
        <p14:creationId xmlns:p14="http://schemas.microsoft.com/office/powerpoint/2010/main" val="1340054538"/>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AU" dirty="0"/>
          </a:p>
        </p:txBody>
      </p:sp>
      <p:sp>
        <p:nvSpPr>
          <p:cNvPr id="4" name="Footer Placeholder 3"/>
          <p:cNvSpPr>
            <a:spLocks noGrp="1"/>
          </p:cNvSpPr>
          <p:nvPr>
            <p:ph type="ftr" sz="quarter" idx="4"/>
          </p:nvPr>
        </p:nvSpPr>
        <p:spPr/>
        <p:txBody>
          <a:bodyPr/>
          <a:lstStyle/>
          <a:p>
            <a:r>
              <a:rPr lang="en-AU" dirty="0"/>
              <a:t>"#"</a:t>
            </a:r>
          </a:p>
        </p:txBody>
      </p:sp>
    </p:spTree>
    <p:extLst>
      <p:ext uri="{BB962C8B-B14F-4D97-AF65-F5344CB8AC3E}">
        <p14:creationId xmlns:p14="http://schemas.microsoft.com/office/powerpoint/2010/main" val="2985599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356104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4813" y="1231900"/>
            <a:ext cx="5918200" cy="3328988"/>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349715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2184235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3405399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3042190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3013"/>
            <a:ext cx="5962650" cy="3354387"/>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4068552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Retail Financials – Retail Margins sheet. Sales weighted </a:t>
            </a:r>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3054221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dirty="0"/>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496700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3013"/>
            <a:ext cx="5962650" cy="3354387"/>
          </a:xfrm>
        </p:spPr>
      </p:sp>
      <p:sp>
        <p:nvSpPr>
          <p:cNvPr id="3" name="Notes Placeholder 2"/>
          <p:cNvSpPr>
            <a:spLocks noGrp="1"/>
          </p:cNvSpPr>
          <p:nvPr>
            <p:ph type="body" idx="1"/>
          </p:nvPr>
        </p:nvSpPr>
        <p:spPr/>
        <p:txBody>
          <a:bodyPr/>
          <a:lstStyle/>
          <a:p>
            <a:endParaRPr lang="en-AU" dirty="0"/>
          </a:p>
        </p:txBody>
      </p:sp>
      <p:sp>
        <p:nvSpPr>
          <p:cNvPr id="4" name="Footer Placeholder 3"/>
          <p:cNvSpPr>
            <a:spLocks noGrp="1"/>
          </p:cNvSpPr>
          <p:nvPr>
            <p:ph type="ftr" sz="quarter" idx="4"/>
          </p:nvPr>
        </p:nvSpPr>
        <p:spPr/>
        <p:txBody>
          <a:bodyPr/>
          <a:lstStyle/>
          <a:p>
            <a:r>
              <a:rPr lang="en-AU" dirty="0"/>
              <a:t>"#"</a:t>
            </a:r>
          </a:p>
        </p:txBody>
      </p:sp>
    </p:spTree>
    <p:extLst>
      <p:ext uri="{BB962C8B-B14F-4D97-AF65-F5344CB8AC3E}">
        <p14:creationId xmlns:p14="http://schemas.microsoft.com/office/powerpoint/2010/main" val="3517880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1995960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194598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1030709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419503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2376838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1287463"/>
            <a:ext cx="6170613" cy="3471862"/>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2112155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3013"/>
            <a:ext cx="5962650" cy="3354387"/>
          </a:xfrm>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4"/>
          </p:nvPr>
        </p:nvSpPr>
        <p:spPr/>
        <p:txBody>
          <a:bodyPr/>
          <a:lstStyle/>
          <a:p>
            <a:r>
              <a:rPr lang="en-AU"/>
              <a:t>"#"</a:t>
            </a:r>
          </a:p>
        </p:txBody>
      </p:sp>
    </p:spTree>
    <p:extLst>
      <p:ext uri="{BB962C8B-B14F-4D97-AF65-F5344CB8AC3E}">
        <p14:creationId xmlns:p14="http://schemas.microsoft.com/office/powerpoint/2010/main" val="22929946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Marquee">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0">
            <a:extLst>
              <a:ext uri="{FF2B5EF4-FFF2-40B4-BE49-F238E27FC236}">
                <a16:creationId xmlns:a16="http://schemas.microsoft.com/office/drawing/2014/main" id="{A0CFC12C-7560-420A-9171-93D158F22FBF}"/>
              </a:ext>
            </a:extLst>
          </p:cNvPr>
          <p:cNvSpPr/>
          <p:nvPr userDrawn="1"/>
        </p:nvSpPr>
        <p:spPr>
          <a:xfrm>
            <a:off x="0" y="232158"/>
            <a:ext cx="3984000" cy="72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sz="1800"/>
          </a:p>
        </p:txBody>
      </p:sp>
      <p:sp>
        <p:nvSpPr>
          <p:cNvPr id="12" name="Rectangle 11">
            <a:extLst>
              <a:ext uri="{FF2B5EF4-FFF2-40B4-BE49-F238E27FC236}">
                <a16:creationId xmlns:a16="http://schemas.microsoft.com/office/drawing/2014/main" id="{DDCEEBB3-1000-4554-B294-0FAEAB5E505F}"/>
              </a:ext>
            </a:extLst>
          </p:cNvPr>
          <p:cNvSpPr/>
          <p:nvPr userDrawn="1"/>
        </p:nvSpPr>
        <p:spPr>
          <a:xfrm>
            <a:off x="8208000" y="227958"/>
            <a:ext cx="3984000" cy="72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9ED4A66-3658-4961-817F-95676BD78B0C}"/>
              </a:ext>
            </a:extLst>
          </p:cNvPr>
          <p:cNvSpPr/>
          <p:nvPr userDrawn="1"/>
        </p:nvSpPr>
        <p:spPr>
          <a:xfrm>
            <a:off x="4104000" y="232158"/>
            <a:ext cx="3984000" cy="72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close up of a sign&#10;&#10;Description automatically generated">
            <a:extLst>
              <a:ext uri="{FF2B5EF4-FFF2-40B4-BE49-F238E27FC236}">
                <a16:creationId xmlns:a16="http://schemas.microsoft.com/office/drawing/2014/main" id="{9509E04B-A18A-4DF3-8E76-B394FC4CFE23}"/>
              </a:ext>
            </a:extLst>
          </p:cNvPr>
          <p:cNvPicPr>
            <a:picLocks noChangeAspect="1"/>
          </p:cNvPicPr>
          <p:nvPr userDrawn="1"/>
        </p:nvPicPr>
        <p:blipFill>
          <a:blip r:embed="rId2"/>
          <a:stretch>
            <a:fillRect/>
          </a:stretch>
        </p:blipFill>
        <p:spPr>
          <a:xfrm>
            <a:off x="9151963" y="447115"/>
            <a:ext cx="2871333" cy="623653"/>
          </a:xfrm>
          <a:prstGeom prst="rect">
            <a:avLst/>
          </a:prstGeom>
        </p:spPr>
      </p:pic>
      <p:sp>
        <p:nvSpPr>
          <p:cNvPr id="16" name="Title 1">
            <a:extLst>
              <a:ext uri="{FF2B5EF4-FFF2-40B4-BE49-F238E27FC236}">
                <a16:creationId xmlns:a16="http://schemas.microsoft.com/office/drawing/2014/main" id="{CB29A170-3942-459F-809F-860FBA633518}"/>
              </a:ext>
            </a:extLst>
          </p:cNvPr>
          <p:cNvSpPr>
            <a:spLocks noGrp="1"/>
          </p:cNvSpPr>
          <p:nvPr>
            <p:ph type="ctrTitle" hasCustomPrompt="1"/>
          </p:nvPr>
        </p:nvSpPr>
        <p:spPr>
          <a:xfrm>
            <a:off x="412249" y="1839347"/>
            <a:ext cx="11396674" cy="590321"/>
          </a:xfrm>
          <a:effectLst/>
        </p:spPr>
        <p:txBody>
          <a:bodyPr anchor="b">
            <a:normAutofit/>
          </a:bodyPr>
          <a:lstStyle>
            <a:lvl1pPr>
              <a:defRPr sz="2700" cap="none">
                <a:solidFill>
                  <a:schemeClr val="tx1">
                    <a:lumMod val="75000"/>
                    <a:lumOff val="25000"/>
                  </a:schemeClr>
                </a:solidFill>
                <a:latin typeface="Gilroy" panose="00000500000000000000" pitchFamily="50" charset="0"/>
              </a:defRPr>
            </a:lvl1pPr>
          </a:lstStyle>
          <a:p>
            <a:r>
              <a:rPr lang="en-GB" dirty="0"/>
              <a:t>&lt; TITLE – Gilroy 27PPT &gt;</a:t>
            </a:r>
          </a:p>
        </p:txBody>
      </p:sp>
      <p:sp>
        <p:nvSpPr>
          <p:cNvPr id="17" name="Subtitle 2">
            <a:extLst>
              <a:ext uri="{FF2B5EF4-FFF2-40B4-BE49-F238E27FC236}">
                <a16:creationId xmlns:a16="http://schemas.microsoft.com/office/drawing/2014/main" id="{E75CCC92-BFF6-4329-88AE-CD6CC00A25A3}"/>
              </a:ext>
            </a:extLst>
          </p:cNvPr>
          <p:cNvSpPr>
            <a:spLocks noGrp="1"/>
          </p:cNvSpPr>
          <p:nvPr>
            <p:ph type="subTitle" idx="1" hasCustomPrompt="1"/>
          </p:nvPr>
        </p:nvSpPr>
        <p:spPr>
          <a:xfrm>
            <a:off x="412248" y="2495450"/>
            <a:ext cx="11396674" cy="590321"/>
          </a:xfrm>
        </p:spPr>
        <p:txBody>
          <a:bodyPr anchor="t">
            <a:normAutofit/>
          </a:bodyPr>
          <a:lstStyle>
            <a:lvl1pPr marL="0" indent="0" algn="l">
              <a:buNone/>
              <a:defRPr sz="1400" cap="none">
                <a:solidFill>
                  <a:schemeClr val="accent1"/>
                </a:solidFill>
                <a:latin typeface="Gilroy" panose="00000500000000000000" pitchFamily="50"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dirty="0"/>
              <a:t>&lt; SUB TITLE – Gilroy 14PPT &gt;</a:t>
            </a:r>
            <a:endParaRPr lang="en-US" dirty="0"/>
          </a:p>
        </p:txBody>
      </p:sp>
    </p:spTree>
    <p:extLst>
      <p:ext uri="{BB962C8B-B14F-4D97-AF65-F5344CB8AC3E}">
        <p14:creationId xmlns:p14="http://schemas.microsoft.com/office/powerpoint/2010/main" val="330838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8000" y="76200"/>
            <a:ext cx="11074400" cy="762000"/>
          </a:xfrm>
        </p:spPr>
        <p:txBody>
          <a:bodyPr>
            <a:normAutofit/>
          </a:bodyPr>
          <a:lstStyle>
            <a:lvl1pPr algn="l">
              <a:defRPr sz="3200" baseline="0">
                <a:latin typeface="Arial Narrow" panose="020B0606020202030204" pitchFamily="34" charset="0"/>
              </a:defRPr>
            </a:lvl1pPr>
          </a:lstStyle>
          <a:p>
            <a:r>
              <a:rPr lang="en-US" dirty="0"/>
              <a:t>CLICK TO EDIT MASTER TITLE STYLE</a:t>
            </a:r>
          </a:p>
        </p:txBody>
      </p:sp>
      <p:cxnSp>
        <p:nvCxnSpPr>
          <p:cNvPr id="7" name="Straight Connector 6"/>
          <p:cNvCxnSpPr/>
          <p:nvPr userDrawn="1"/>
        </p:nvCxnSpPr>
        <p:spPr>
          <a:xfrm>
            <a:off x="1320800" y="6400800"/>
            <a:ext cx="1066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userDrawn="1"/>
        </p:nvSpPr>
        <p:spPr>
          <a:xfrm>
            <a:off x="11379200" y="6400804"/>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F530B6-E45B-469F-97D2-DCF3B0D9E57B}" type="slidenum">
              <a:rPr lang="en-US" sz="900" smtClean="0"/>
              <a:pPr/>
              <a:t>‹#›</a:t>
            </a:fld>
            <a:endParaRPr lang="en-US" sz="900" dirty="0"/>
          </a:p>
        </p:txBody>
      </p:sp>
      <p:cxnSp>
        <p:nvCxnSpPr>
          <p:cNvPr id="10" name="Straight Connector 9"/>
          <p:cNvCxnSpPr/>
          <p:nvPr userDrawn="1"/>
        </p:nvCxnSpPr>
        <p:spPr>
          <a:xfrm>
            <a:off x="609600" y="762000"/>
            <a:ext cx="10972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0"/>
          </p:nvPr>
        </p:nvSpPr>
        <p:spPr>
          <a:xfrm>
            <a:off x="609600" y="990600"/>
            <a:ext cx="10972800" cy="4038600"/>
          </a:xfrm>
        </p:spPr>
        <p:txBody>
          <a:bodyPr/>
          <a:lstStyle>
            <a:lvl1pPr marL="0" indent="0">
              <a:buNone/>
              <a:defRPr sz="1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1200">
                <a:latin typeface="Arial" panose="020B0604020202020204" pitchFamily="34" charset="0"/>
                <a:cs typeface="Arial" panose="020B0604020202020204" pitchFamily="34" charset="0"/>
              </a:defRPr>
            </a:lvl2pPr>
            <a:lvl3pPr>
              <a:defRPr sz="10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cxnSp>
        <p:nvCxnSpPr>
          <p:cNvPr id="16" name="Straight Connector 15">
            <a:extLst>
              <a:ext uri="{FF2B5EF4-FFF2-40B4-BE49-F238E27FC236}">
                <a16:creationId xmlns:a16="http://schemas.microsoft.com/office/drawing/2014/main" id="{714C3D98-3423-4C16-83AF-F2FABA046656}"/>
              </a:ext>
            </a:extLst>
          </p:cNvPr>
          <p:cNvCxnSpPr/>
          <p:nvPr userDrawn="1"/>
        </p:nvCxnSpPr>
        <p:spPr>
          <a:xfrm>
            <a:off x="1320800" y="6400800"/>
            <a:ext cx="1066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E6B9AA11-C723-40BF-A0A8-26DD696C890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61061" y="5988313"/>
            <a:ext cx="1219200" cy="823208"/>
          </a:xfrm>
          <a:prstGeom prst="rect">
            <a:avLst/>
          </a:prstGeom>
        </p:spPr>
      </p:pic>
      <p:sp>
        <p:nvSpPr>
          <p:cNvPr id="11" name="TextBox 10">
            <a:extLst>
              <a:ext uri="{FF2B5EF4-FFF2-40B4-BE49-F238E27FC236}">
                <a16:creationId xmlns:a16="http://schemas.microsoft.com/office/drawing/2014/main" id="{0FFDA126-77E0-4C72-A2EF-59B01D1CB1DD}"/>
              </a:ext>
            </a:extLst>
          </p:cNvPr>
          <p:cNvSpPr txBox="1"/>
          <p:nvPr userDrawn="1"/>
        </p:nvSpPr>
        <p:spPr>
          <a:xfrm>
            <a:off x="913182" y="6465051"/>
            <a:ext cx="10833100"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MST MARQUEE </a:t>
            </a:r>
            <a:r>
              <a:rPr kumimoji="0" lang="en-US" sz="7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registered business name of MST Financial Services</a:t>
            </a:r>
            <a:r>
              <a:rPr kumimoji="0" lang="en-US" sz="75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sym typeface="Wingdings"/>
              </a:rPr>
              <a:t></a:t>
            </a:r>
            <a:r>
              <a:rPr kumimoji="0" lang="en-US" sz="7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sym typeface="Wingdings"/>
              </a:rPr>
              <a:t>    </a:t>
            </a:r>
            <a:r>
              <a:rPr kumimoji="0" lang="en-US" sz="750" b="1" i="0" u="none" strike="noStrike" kern="1200" cap="none" spc="0" normalizeH="0" baseline="0" noProof="0" dirty="0">
                <a:ln>
                  <a:noFill/>
                </a:ln>
                <a:solidFill>
                  <a:srgbClr val="4FCED1"/>
                </a:solidFill>
                <a:effectLst/>
                <a:uLnTx/>
                <a:uFillTx/>
                <a:latin typeface="Arial Narrow" panose="020B0606020202030204" pitchFamily="34" charset="0"/>
                <a:ea typeface="+mn-ea"/>
                <a:cs typeface="+mn-cs"/>
              </a:rPr>
              <a:t>www.mstmarquee.com.au</a:t>
            </a:r>
            <a:r>
              <a:rPr kumimoji="0" lang="en-US" sz="7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sym typeface="Wingdings"/>
              </a:rPr>
              <a:t></a:t>
            </a:r>
            <a:r>
              <a:rPr kumimoji="0" lang="en-US" sz="7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sym typeface="Wingdings"/>
              </a:rPr>
              <a:t>    </a:t>
            </a:r>
            <a:r>
              <a:rPr kumimoji="0" lang="en-US" sz="7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This product does not constitute financial product advice and is provided for information purposes only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please refer to the full disclaimer</a:t>
            </a:r>
            <a:r>
              <a:rPr kumimoji="0" lang="en-US" sz="7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endParaRPr kumimoji="0" lang="en-US" sz="1200" b="0" i="0" u="none" strike="noStrike" kern="1200" cap="none" spc="0" normalizeH="0" baseline="0" noProof="0" dirty="0">
              <a:ln>
                <a:noFill/>
              </a:ln>
              <a:solidFill>
                <a:prstClr val="black">
                  <a:tint val="75000"/>
                </a:prstClr>
              </a:solidFill>
              <a:effectLst/>
              <a:uLnTx/>
              <a:uFillTx/>
              <a:latin typeface="+mn-lt"/>
              <a:ea typeface="+mn-ea"/>
              <a:cs typeface="+mn-cs"/>
            </a:endParaRPr>
          </a:p>
          <a:p>
            <a:endParaRPr lang="en-US" sz="1800" dirty="0"/>
          </a:p>
        </p:txBody>
      </p:sp>
    </p:spTree>
    <p:extLst>
      <p:ext uri="{BB962C8B-B14F-4D97-AF65-F5344CB8AC3E}">
        <p14:creationId xmlns:p14="http://schemas.microsoft.com/office/powerpoint/2010/main" val="390244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98222" y="1003032"/>
            <a:ext cx="11510700" cy="4739929"/>
          </a:xfrm>
        </p:spPr>
        <p:txBody>
          <a:bodyPr anchor="t"/>
          <a:lstStyle>
            <a:lvl1pPr>
              <a:lnSpc>
                <a:spcPct val="150000"/>
              </a:lnSpc>
              <a:defRPr sz="1300"/>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Body Text – Assistant 13ppt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7" name="Rectangle 6">
            <a:extLst>
              <a:ext uri="{FF2B5EF4-FFF2-40B4-BE49-F238E27FC236}">
                <a16:creationId xmlns:a16="http://schemas.microsoft.com/office/drawing/2014/main" id="{D9A4672D-544B-4822-B16E-6165EFEA4FBA}"/>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CB60AF0C-8F20-4468-9E59-EC66283E6DCD}"/>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3090389-CB40-48AA-B8D2-333D18F4AF12}"/>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itle 1">
            <a:extLst>
              <a:ext uri="{FF2B5EF4-FFF2-40B4-BE49-F238E27FC236}">
                <a16:creationId xmlns:a16="http://schemas.microsoft.com/office/drawing/2014/main" id="{69E90D29-E3D2-46E4-8B19-A3E7B2C86AFB}"/>
              </a:ext>
            </a:extLst>
          </p:cNvPr>
          <p:cNvSpPr>
            <a:spLocks noGrp="1"/>
          </p:cNvSpPr>
          <p:nvPr>
            <p:ph type="title" hasCustomPrompt="1"/>
          </p:nvPr>
        </p:nvSpPr>
        <p:spPr>
          <a:xfrm>
            <a:off x="298220" y="341540"/>
            <a:ext cx="11510700" cy="504000"/>
          </a:xfrm>
        </p:spPr>
        <p:txBody>
          <a:bodyPr/>
          <a:lstStyle>
            <a:lvl1pPr>
              <a:spcBef>
                <a:spcPts val="0"/>
              </a:spcBef>
              <a:defRPr cap="none"/>
            </a:lvl1pPr>
          </a:lstStyle>
          <a:p>
            <a:r>
              <a:rPr lang="en-GB" dirty="0"/>
              <a:t>&lt; TITLE – Gilroy 21PPT &gt;</a:t>
            </a:r>
            <a:endParaRPr lang="en-US" dirty="0"/>
          </a:p>
        </p:txBody>
      </p:sp>
    </p:spTree>
    <p:extLst>
      <p:ext uri="{BB962C8B-B14F-4D97-AF65-F5344CB8AC3E}">
        <p14:creationId xmlns:p14="http://schemas.microsoft.com/office/powerpoint/2010/main" val="53224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userDrawn="1"/>
        </p:nvSpPr>
        <p:spPr>
          <a:xfrm>
            <a:off x="382620" y="4628862"/>
            <a:ext cx="11356059"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sz="1800" dirty="0"/>
          </a:p>
        </p:txBody>
      </p:sp>
      <p:sp>
        <p:nvSpPr>
          <p:cNvPr id="2" name="Title 1"/>
          <p:cNvSpPr>
            <a:spLocks noGrp="1"/>
          </p:cNvSpPr>
          <p:nvPr>
            <p:ph type="title"/>
          </p:nvPr>
        </p:nvSpPr>
        <p:spPr>
          <a:xfrm>
            <a:off x="382620" y="1880838"/>
            <a:ext cx="11356059" cy="2147467"/>
          </a:xfrm>
        </p:spPr>
        <p:txBody>
          <a:bodyPr anchor="b">
            <a:normAutofit/>
          </a:bodyPr>
          <a:lstStyle>
            <a:lvl1pPr algn="l">
              <a:defRPr sz="2700" b="0" cap="all">
                <a:solidFill>
                  <a:schemeClr val="tx1">
                    <a:lumMod val="75000"/>
                    <a:lumOff val="25000"/>
                  </a:schemeClr>
                </a:solidFill>
              </a:defRPr>
            </a:lvl1pPr>
          </a:lstStyle>
          <a:p>
            <a:r>
              <a:rPr lang="en-US" dirty="0"/>
              <a:t>Click to edit Master title style</a:t>
            </a:r>
          </a:p>
        </p:txBody>
      </p:sp>
      <p:sp>
        <p:nvSpPr>
          <p:cNvPr id="3" name="Text Placeholder 2"/>
          <p:cNvSpPr>
            <a:spLocks noGrp="1"/>
          </p:cNvSpPr>
          <p:nvPr>
            <p:ph type="body" idx="1" hasCustomPrompt="1"/>
          </p:nvPr>
        </p:nvSpPr>
        <p:spPr>
          <a:xfrm>
            <a:off x="382620" y="4028300"/>
            <a:ext cx="11356059" cy="600556"/>
          </a:xfrm>
        </p:spPr>
        <p:txBody>
          <a:bodyPr anchor="t">
            <a:normAutofit/>
          </a:bodyPr>
          <a:lstStyle>
            <a:lvl1pPr marL="0" indent="0" algn="l">
              <a:buNone/>
              <a:defRPr sz="1400" cap="none">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0">
            <a:extLst>
              <a:ext uri="{FF2B5EF4-FFF2-40B4-BE49-F238E27FC236}">
                <a16:creationId xmlns:a16="http://schemas.microsoft.com/office/drawing/2014/main" id="{E7FA5DBB-0F53-47A6-B220-A697A18F02FF}"/>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537A37B-3AFD-4074-992F-1C82E2E4FE2B}"/>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2747612-4AD8-455F-8A3E-82F17227FC38}"/>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369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98221" y="1014149"/>
            <a:ext cx="5675856" cy="557784"/>
          </a:xfrm>
        </p:spPr>
        <p:txBody>
          <a:bodyPr anchor="ctr">
            <a:noAutofit/>
          </a:bodyPr>
          <a:lstStyle>
            <a:lvl1pPr marL="0" indent="0">
              <a:buNone/>
              <a:defRPr sz="1500" b="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&lt;Sub Title – Assistant 15ppt &gt;</a:t>
            </a:r>
          </a:p>
        </p:txBody>
      </p:sp>
      <p:sp>
        <p:nvSpPr>
          <p:cNvPr id="4" name="Content Placeholder 3"/>
          <p:cNvSpPr>
            <a:spLocks noGrp="1"/>
          </p:cNvSpPr>
          <p:nvPr>
            <p:ph sz="half" idx="2"/>
          </p:nvPr>
        </p:nvSpPr>
        <p:spPr>
          <a:xfrm>
            <a:off x="298222" y="1689315"/>
            <a:ext cx="5675854"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255867" y="1014155"/>
            <a:ext cx="5553057" cy="553373"/>
          </a:xfrm>
        </p:spPr>
        <p:txBody>
          <a:bodyPr anchor="ctr">
            <a:noAutofit/>
          </a:bodyPr>
          <a:lstStyle>
            <a:lvl1pPr marL="0" marR="0" indent="0" algn="l" defTabSz="342900"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sz="1500" b="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&lt;Sub Title – Assistant 15ppt &gt;</a:t>
            </a:r>
          </a:p>
        </p:txBody>
      </p:sp>
      <p:sp>
        <p:nvSpPr>
          <p:cNvPr id="6" name="Content Placeholder 5"/>
          <p:cNvSpPr>
            <a:spLocks noGrp="1"/>
          </p:cNvSpPr>
          <p:nvPr>
            <p:ph sz="quarter" idx="4"/>
          </p:nvPr>
        </p:nvSpPr>
        <p:spPr>
          <a:xfrm>
            <a:off x="6255865" y="1689315"/>
            <a:ext cx="555305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Rectangle 9">
            <a:extLst>
              <a:ext uri="{FF2B5EF4-FFF2-40B4-BE49-F238E27FC236}">
                <a16:creationId xmlns:a16="http://schemas.microsoft.com/office/drawing/2014/main" id="{571CFA4B-D679-421D-A29A-7115643F2AB9}"/>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27CA074A-1DE5-4426-8237-A7954F63306C}"/>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4B4CE827-CCB6-4470-BFB2-5A91A186C323}"/>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Title 1">
            <a:extLst>
              <a:ext uri="{FF2B5EF4-FFF2-40B4-BE49-F238E27FC236}">
                <a16:creationId xmlns:a16="http://schemas.microsoft.com/office/drawing/2014/main" id="{2C89BD09-7395-42D5-9905-6E14B36A6EE2}"/>
              </a:ext>
            </a:extLst>
          </p:cNvPr>
          <p:cNvSpPr>
            <a:spLocks noGrp="1"/>
          </p:cNvSpPr>
          <p:nvPr>
            <p:ph type="title" hasCustomPrompt="1"/>
          </p:nvPr>
        </p:nvSpPr>
        <p:spPr>
          <a:xfrm>
            <a:off x="298220" y="341540"/>
            <a:ext cx="11510700" cy="504000"/>
          </a:xfrm>
        </p:spPr>
        <p:txBody>
          <a:bodyPr/>
          <a:lstStyle>
            <a:lvl1pPr>
              <a:spcBef>
                <a:spcPts val="0"/>
              </a:spcBef>
              <a:defRPr/>
            </a:lvl1pPr>
          </a:lstStyle>
          <a:p>
            <a:r>
              <a:rPr lang="en-GB" dirty="0"/>
              <a:t>&lt; TITLE – </a:t>
            </a:r>
            <a:r>
              <a:rPr lang="en-GB" dirty="0" err="1"/>
              <a:t>gilroy</a:t>
            </a:r>
            <a:r>
              <a:rPr lang="en-GB" dirty="0"/>
              <a:t> 21PPT &gt;</a:t>
            </a:r>
            <a:endParaRPr lang="en-US" dirty="0"/>
          </a:p>
        </p:txBody>
      </p:sp>
    </p:spTree>
    <p:extLst>
      <p:ext uri="{BB962C8B-B14F-4D97-AF65-F5344CB8AC3E}">
        <p14:creationId xmlns:p14="http://schemas.microsoft.com/office/powerpoint/2010/main" val="285231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5">
            <a:extLst>
              <a:ext uri="{FF2B5EF4-FFF2-40B4-BE49-F238E27FC236}">
                <a16:creationId xmlns:a16="http://schemas.microsoft.com/office/drawing/2014/main" id="{4832C96D-8312-489B-9FE4-CA3C7D661FEC}"/>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2789EE53-07F5-4B3C-AC83-0A057F94C1CA}"/>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0072F37F-95C1-45E4-9048-4EBF6BA03CF7}"/>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itle 1">
            <a:extLst>
              <a:ext uri="{FF2B5EF4-FFF2-40B4-BE49-F238E27FC236}">
                <a16:creationId xmlns:a16="http://schemas.microsoft.com/office/drawing/2014/main" id="{A62ED244-619C-4AE6-8286-E4BCA2A6F74E}"/>
              </a:ext>
            </a:extLst>
          </p:cNvPr>
          <p:cNvSpPr>
            <a:spLocks noGrp="1"/>
          </p:cNvSpPr>
          <p:nvPr>
            <p:ph type="title" hasCustomPrompt="1"/>
          </p:nvPr>
        </p:nvSpPr>
        <p:spPr>
          <a:xfrm>
            <a:off x="298220" y="341540"/>
            <a:ext cx="11510700" cy="504000"/>
          </a:xfrm>
        </p:spPr>
        <p:txBody>
          <a:bodyPr/>
          <a:lstStyle>
            <a:lvl1pPr>
              <a:spcBef>
                <a:spcPts val="0"/>
              </a:spcBef>
              <a:defRPr/>
            </a:lvl1pPr>
          </a:lstStyle>
          <a:p>
            <a:r>
              <a:rPr lang="en-GB" dirty="0"/>
              <a:t>&lt; TITLE – </a:t>
            </a:r>
            <a:r>
              <a:rPr lang="en-GB" dirty="0" err="1"/>
              <a:t>gilroy</a:t>
            </a:r>
            <a:r>
              <a:rPr lang="en-GB" dirty="0"/>
              <a:t> 21PPT &gt;</a:t>
            </a:r>
            <a:endParaRPr lang="en-US" dirty="0"/>
          </a:p>
        </p:txBody>
      </p:sp>
    </p:spTree>
    <p:extLst>
      <p:ext uri="{BB962C8B-B14F-4D97-AF65-F5344CB8AC3E}">
        <p14:creationId xmlns:p14="http://schemas.microsoft.com/office/powerpoint/2010/main" val="59098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05955" y="6423919"/>
            <a:ext cx="2844799" cy="365125"/>
          </a:xfrm>
          <a:prstGeom prst="rect">
            <a:avLst/>
          </a:prstGeom>
        </p:spPr>
        <p:txBody>
          <a:bodyPr/>
          <a:lstStyle/>
          <a:p>
            <a:endParaRPr lang="en-US" dirty="0"/>
          </a:p>
        </p:txBody>
      </p:sp>
      <p:sp>
        <p:nvSpPr>
          <p:cNvPr id="3" name="Footer Placeholder 2"/>
          <p:cNvSpPr>
            <a:spLocks noGrp="1"/>
          </p:cNvSpPr>
          <p:nvPr>
            <p:ph type="ftr" sz="quarter" idx="11"/>
          </p:nvPr>
        </p:nvSpPr>
        <p:spPr>
          <a:xfrm>
            <a:off x="1227969" y="6423919"/>
            <a:ext cx="10315114"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4">
            <a:extLst>
              <a:ext uri="{FF2B5EF4-FFF2-40B4-BE49-F238E27FC236}">
                <a16:creationId xmlns:a16="http://schemas.microsoft.com/office/drawing/2014/main" id="{3C816BA1-F65E-4CBE-B1BF-75C5292009EA}"/>
              </a:ext>
            </a:extLst>
          </p:cNvPr>
          <p:cNvSpPr>
            <a:spLocks noChangeAspect="1"/>
          </p:cNvSpPr>
          <p:nvPr userDrawn="1"/>
        </p:nvSpPr>
        <p:spPr>
          <a:xfrm rot="16200000">
            <a:off x="5139388" y="831622"/>
            <a:ext cx="957160" cy="110955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sz="1800" dirty="0"/>
          </a:p>
        </p:txBody>
      </p:sp>
      <p:sp>
        <p:nvSpPr>
          <p:cNvPr id="6" name="Rectangle 5">
            <a:extLst>
              <a:ext uri="{FF2B5EF4-FFF2-40B4-BE49-F238E27FC236}">
                <a16:creationId xmlns:a16="http://schemas.microsoft.com/office/drawing/2014/main" id="{4C817B01-8E0D-445F-9D4C-11D73A23AA60}"/>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0D88C1C5-1566-4CE3-ADA8-13B67635A9B0}"/>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7">
            <a:extLst>
              <a:ext uri="{FF2B5EF4-FFF2-40B4-BE49-F238E27FC236}">
                <a16:creationId xmlns:a16="http://schemas.microsoft.com/office/drawing/2014/main" id="{C1DF565C-EAF5-42CA-818C-24A1C7AB5E7F}"/>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75523F2C-E40B-4D54-8FC7-B5BCD204F2C1}"/>
              </a:ext>
            </a:extLst>
          </p:cNvPr>
          <p:cNvSpPr>
            <a:spLocks noGrp="1"/>
          </p:cNvSpPr>
          <p:nvPr>
            <p:ph type="title" hasCustomPrompt="1"/>
          </p:nvPr>
        </p:nvSpPr>
        <p:spPr>
          <a:xfrm>
            <a:off x="298220" y="341540"/>
            <a:ext cx="11510700" cy="504000"/>
          </a:xfrm>
        </p:spPr>
        <p:txBody>
          <a:bodyPr/>
          <a:lstStyle>
            <a:lvl1pPr>
              <a:spcBef>
                <a:spcPts val="0"/>
              </a:spcBef>
              <a:defRPr/>
            </a:lvl1pPr>
          </a:lstStyle>
          <a:p>
            <a:r>
              <a:rPr lang="en-GB" dirty="0"/>
              <a:t>&lt; TITLE – </a:t>
            </a:r>
            <a:r>
              <a:rPr lang="en-GB" dirty="0" err="1"/>
              <a:t>gilroy</a:t>
            </a:r>
            <a:r>
              <a:rPr lang="en-GB" dirty="0"/>
              <a:t> 21PPT &gt;</a:t>
            </a:r>
            <a:endParaRPr lang="en-US" dirty="0"/>
          </a:p>
        </p:txBody>
      </p:sp>
    </p:spTree>
    <p:extLst>
      <p:ext uri="{BB962C8B-B14F-4D97-AF65-F5344CB8AC3E}">
        <p14:creationId xmlns:p14="http://schemas.microsoft.com/office/powerpoint/2010/main" val="222000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D51255B-0C74-4948-BF6E-223A246F726A}"/>
              </a:ext>
            </a:extLst>
          </p:cNvPr>
          <p:cNvSpPr>
            <a:spLocks noChangeAspect="1"/>
          </p:cNvSpPr>
          <p:nvPr userDrawn="1"/>
        </p:nvSpPr>
        <p:spPr>
          <a:xfrm rot="16200000">
            <a:off x="5139388" y="831622"/>
            <a:ext cx="957160" cy="110955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sz="1800" dirty="0"/>
          </a:p>
        </p:txBody>
      </p:sp>
      <p:sp>
        <p:nvSpPr>
          <p:cNvPr id="9" name="Rectangle 8"/>
          <p:cNvSpPr>
            <a:spLocks noChangeAspect="1"/>
          </p:cNvSpPr>
          <p:nvPr/>
        </p:nvSpPr>
        <p:spPr>
          <a:xfrm>
            <a:off x="1" y="489911"/>
            <a:ext cx="3984000" cy="636809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4249392" y="1121710"/>
            <a:ext cx="7377238" cy="529925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0862" y="1773364"/>
            <a:ext cx="3031852" cy="4268614"/>
          </a:xfrm>
        </p:spPr>
        <p:txBody>
          <a:bodyPr anchor="t">
            <a:normAutofit/>
          </a:bodyPr>
          <a:lstStyle>
            <a:lvl1pPr marL="0" indent="0" algn="l">
              <a:buNone/>
              <a:defRPr sz="1200">
                <a:solidFill>
                  <a:srgbClr val="FFFFFF"/>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2" y="6456921"/>
            <a:ext cx="1052511" cy="365125"/>
          </a:xfrm>
        </p:spPr>
        <p:txBody>
          <a:bodyPr/>
          <a:lstStyle/>
          <a:p>
            <a:fld id="{3A98EE3D-8CD1-4C3F-BD1C-C98C9596463C}" type="slidenum">
              <a:rPr lang="en-US" smtClean="0"/>
              <a:pPr/>
              <a:t>‹#›</a:t>
            </a:fld>
            <a:endParaRPr lang="en-US" dirty="0"/>
          </a:p>
        </p:txBody>
      </p:sp>
      <p:sp>
        <p:nvSpPr>
          <p:cNvPr id="12" name="Rectangle 11">
            <a:extLst>
              <a:ext uri="{FF2B5EF4-FFF2-40B4-BE49-F238E27FC236}">
                <a16:creationId xmlns:a16="http://schemas.microsoft.com/office/drawing/2014/main" id="{B0F85B45-8637-4BC1-BA60-A575CC91D468}"/>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E298394-CB50-4CF5-9713-93733D1E8307}"/>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245EF44A-7D8E-44CC-BF42-68937807133D}"/>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Title 1">
            <a:extLst>
              <a:ext uri="{FF2B5EF4-FFF2-40B4-BE49-F238E27FC236}">
                <a16:creationId xmlns:a16="http://schemas.microsoft.com/office/drawing/2014/main" id="{97435BDC-64B1-4499-83C7-9DBA5DE85702}"/>
              </a:ext>
            </a:extLst>
          </p:cNvPr>
          <p:cNvSpPr txBox="1">
            <a:spLocks/>
          </p:cNvSpPr>
          <p:nvPr userDrawn="1"/>
        </p:nvSpPr>
        <p:spPr>
          <a:xfrm>
            <a:off x="4104000" y="637564"/>
            <a:ext cx="7704921" cy="504000"/>
          </a:xfrm>
          <a:prstGeom prst="rect">
            <a:avLst/>
          </a:prstGeom>
        </p:spPr>
        <p:txBody>
          <a:bodyPr vert="horz" lIns="91440" tIns="45720" rIns="91440" bIns="45720" rtlCol="0" anchor="b">
            <a:normAutofit/>
          </a:bodyPr>
          <a:lstStyle>
            <a:lvl1pPr marL="0" indent="0" algn="l" defTabSz="342900" rtl="0" eaLnBrk="1" latinLnBrk="0" hangingPunct="1">
              <a:lnSpc>
                <a:spcPct val="100000"/>
              </a:lnSpc>
              <a:spcBef>
                <a:spcPts val="0"/>
              </a:spcBef>
              <a:buNone/>
              <a:defRPr sz="2100" b="0" kern="1200" cap="all">
                <a:solidFill>
                  <a:schemeClr val="tx1">
                    <a:lumMod val="75000"/>
                    <a:lumOff val="25000"/>
                  </a:schemeClr>
                </a:solidFill>
                <a:latin typeface="Gilroy" panose="00000500000000000000" pitchFamily="50"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100" dirty="0"/>
              <a:t>Click to edit Master title style</a:t>
            </a:r>
          </a:p>
        </p:txBody>
      </p:sp>
      <p:sp>
        <p:nvSpPr>
          <p:cNvPr id="18" name="Title 1">
            <a:extLst>
              <a:ext uri="{FF2B5EF4-FFF2-40B4-BE49-F238E27FC236}">
                <a16:creationId xmlns:a16="http://schemas.microsoft.com/office/drawing/2014/main" id="{D19D2772-014B-4953-A07B-4691A4FF2167}"/>
              </a:ext>
            </a:extLst>
          </p:cNvPr>
          <p:cNvSpPr txBox="1">
            <a:spLocks/>
          </p:cNvSpPr>
          <p:nvPr userDrawn="1"/>
        </p:nvSpPr>
        <p:spPr>
          <a:xfrm>
            <a:off x="421021" y="637564"/>
            <a:ext cx="3385692" cy="988146"/>
          </a:xfrm>
          <a:prstGeom prst="rect">
            <a:avLst/>
          </a:prstGeom>
        </p:spPr>
        <p:txBody>
          <a:bodyPr vert="horz" lIns="91440" tIns="45720" rIns="91440" bIns="45720" rtlCol="0" anchor="b">
            <a:normAutofit/>
          </a:bodyPr>
          <a:lstStyle>
            <a:lvl1pPr marL="0" indent="0" algn="l" defTabSz="342900" rtl="0" eaLnBrk="1" latinLnBrk="0" hangingPunct="1">
              <a:lnSpc>
                <a:spcPct val="100000"/>
              </a:lnSpc>
              <a:spcBef>
                <a:spcPts val="0"/>
              </a:spcBef>
              <a:buNone/>
              <a:defRPr sz="2100" b="0" kern="1200" cap="all">
                <a:solidFill>
                  <a:schemeClr val="tx1">
                    <a:lumMod val="75000"/>
                    <a:lumOff val="25000"/>
                  </a:schemeClr>
                </a:solidFill>
                <a:latin typeface="Gilroy" panose="00000500000000000000" pitchFamily="50"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dirty="0">
                <a:solidFill>
                  <a:schemeClr val="bg1"/>
                </a:solidFill>
              </a:rPr>
              <a:t>Click to edit Master title style</a:t>
            </a:r>
          </a:p>
        </p:txBody>
      </p:sp>
    </p:spTree>
    <p:extLst>
      <p:ext uri="{BB962C8B-B14F-4D97-AF65-F5344CB8AC3E}">
        <p14:creationId xmlns:p14="http://schemas.microsoft.com/office/powerpoint/2010/main" val="71517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DY: MST Financi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304800"/>
            <a:ext cx="11785600" cy="762000"/>
          </a:xfrm>
        </p:spPr>
        <p:txBody>
          <a:bodyPr>
            <a:normAutofit/>
          </a:bodyPr>
          <a:lstStyle>
            <a:lvl1pPr algn="l">
              <a:defRPr sz="2400" u="none" baseline="0">
                <a:latin typeface="Gilroy" panose="00000500000000000000" pitchFamily="50" charset="0"/>
              </a:defRPr>
            </a:lvl1pPr>
          </a:lstStyle>
          <a:p>
            <a:r>
              <a:rPr lang="en-US" dirty="0"/>
              <a:t>CLICK TO EDIT MASTER TITLE STYLE</a:t>
            </a:r>
          </a:p>
        </p:txBody>
      </p:sp>
      <p:sp>
        <p:nvSpPr>
          <p:cNvPr id="12" name="Content Placeholder 11"/>
          <p:cNvSpPr>
            <a:spLocks noGrp="1"/>
          </p:cNvSpPr>
          <p:nvPr>
            <p:ph sz="quarter" idx="10"/>
          </p:nvPr>
        </p:nvSpPr>
        <p:spPr>
          <a:xfrm>
            <a:off x="203200" y="1371600"/>
            <a:ext cx="11785600" cy="4038600"/>
          </a:xfrm>
        </p:spPr>
        <p:txBody>
          <a:bodyPr/>
          <a:lstStyle>
            <a:lvl1pPr marL="0" indent="0">
              <a:buNone/>
              <a:defRPr sz="1400">
                <a:latin typeface="Assistant" panose="00000500000000000000" pitchFamily="2" charset="-79"/>
                <a:cs typeface="Assistant" panose="00000500000000000000" pitchFamily="2" charset="-79"/>
              </a:defRPr>
            </a:lvl1pPr>
            <a:lvl2pPr marL="742950" indent="-285750">
              <a:buFont typeface="Arial" panose="020B0604020202020204" pitchFamily="34" charset="0"/>
              <a:buChar char="•"/>
              <a:defRPr sz="1200">
                <a:latin typeface="Assistant" panose="00000500000000000000" pitchFamily="2" charset="-79"/>
                <a:cs typeface="Assistant" panose="00000500000000000000" pitchFamily="2" charset="-79"/>
              </a:defRPr>
            </a:lvl2pPr>
            <a:lvl3pPr>
              <a:defRPr sz="1000">
                <a:latin typeface="Assistant" panose="00000500000000000000" pitchFamily="2" charset="-79"/>
                <a:cs typeface="Assistant" panose="00000500000000000000" pitchFamily="2" charset="-79"/>
              </a:defRPr>
            </a:lvl3pPr>
          </a:lstStyle>
          <a:p>
            <a:pPr lvl="0"/>
            <a:r>
              <a:rPr lang="en-US" dirty="0"/>
              <a:t>Click to edit Master text styles</a:t>
            </a:r>
          </a:p>
          <a:p>
            <a:pPr lvl="1"/>
            <a:r>
              <a:rPr lang="en-US" dirty="0"/>
              <a:t>Second level</a:t>
            </a:r>
          </a:p>
          <a:p>
            <a:pPr lvl="2"/>
            <a:r>
              <a:rPr lang="en-US" dirty="0"/>
              <a:t>Third level</a:t>
            </a:r>
          </a:p>
        </p:txBody>
      </p:sp>
      <p:sp>
        <p:nvSpPr>
          <p:cNvPr id="20" name="Slide Number Placeholder 5">
            <a:extLst>
              <a:ext uri="{FF2B5EF4-FFF2-40B4-BE49-F238E27FC236}">
                <a16:creationId xmlns:a16="http://schemas.microsoft.com/office/drawing/2014/main" id="{D1F24AFF-CAA4-4D88-A4DF-7B2EDFDA6F4C}"/>
              </a:ext>
            </a:extLst>
          </p:cNvPr>
          <p:cNvSpPr>
            <a:spLocks noGrp="1"/>
          </p:cNvSpPr>
          <p:nvPr>
            <p:ph type="sldNum" sz="quarter" idx="4"/>
          </p:nvPr>
        </p:nvSpPr>
        <p:spPr>
          <a:xfrm>
            <a:off x="11582400" y="6553206"/>
            <a:ext cx="609600" cy="365125"/>
          </a:xfrm>
          <a:prstGeom prst="rect">
            <a:avLst/>
          </a:prstGeom>
        </p:spPr>
        <p:txBody>
          <a:bodyPr/>
          <a:lstStyle>
            <a:lvl1pPr>
              <a:defRPr sz="1050">
                <a:latin typeface="+mn-lt"/>
                <a:cs typeface="Arial" panose="020B0604020202020204" pitchFamily="34" charset="0"/>
              </a:defRPr>
            </a:lvl1pPr>
          </a:lstStyle>
          <a:p>
            <a:fld id="{B8F530B6-E45B-469F-97D2-DCF3B0D9E57B}" type="slidenum">
              <a:rPr lang="en-US" smtClean="0"/>
              <a:pPr/>
              <a:t>‹#›</a:t>
            </a:fld>
            <a:endParaRPr lang="en-US" dirty="0"/>
          </a:p>
        </p:txBody>
      </p:sp>
      <p:sp>
        <p:nvSpPr>
          <p:cNvPr id="21" name="Rectangle 20">
            <a:extLst>
              <a:ext uri="{FF2B5EF4-FFF2-40B4-BE49-F238E27FC236}">
                <a16:creationId xmlns:a16="http://schemas.microsoft.com/office/drawing/2014/main" id="{BA23F11D-33AE-4A64-A711-6EBAF09E54E2}"/>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3DC073C4-69F7-4DE1-B59D-217CE60740C1}"/>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4A6EECE0-06E2-4FE6-A88A-97168EFB9251}"/>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74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7" name="Rectangle 6">
            <a:extLst>
              <a:ext uri="{FF2B5EF4-FFF2-40B4-BE49-F238E27FC236}">
                <a16:creationId xmlns:a16="http://schemas.microsoft.com/office/drawing/2014/main" id="{D9A4672D-544B-4822-B16E-6165EFEA4FBA}"/>
              </a:ext>
            </a:extLst>
          </p:cNvPr>
          <p:cNvSpPr/>
          <p:nvPr userDrawn="1"/>
        </p:nvSpPr>
        <p:spPr>
          <a:xfrm>
            <a:off x="0" y="232158"/>
            <a:ext cx="3984000" cy="3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CB60AF0C-8F20-4468-9E59-EC66283E6DCD}"/>
              </a:ext>
            </a:extLst>
          </p:cNvPr>
          <p:cNvSpPr/>
          <p:nvPr userDrawn="1"/>
        </p:nvSpPr>
        <p:spPr>
          <a:xfrm>
            <a:off x="8208000" y="227958"/>
            <a:ext cx="3984000" cy="3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3090389-CB40-48AA-B8D2-333D18F4AF12}"/>
              </a:ext>
            </a:extLst>
          </p:cNvPr>
          <p:cNvSpPr/>
          <p:nvPr userDrawn="1"/>
        </p:nvSpPr>
        <p:spPr>
          <a:xfrm>
            <a:off x="4104000" y="232158"/>
            <a:ext cx="3984000" cy="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extBox 7">
            <a:extLst>
              <a:ext uri="{FF2B5EF4-FFF2-40B4-BE49-F238E27FC236}">
                <a16:creationId xmlns:a16="http://schemas.microsoft.com/office/drawing/2014/main" id="{993CAB76-EDC9-4159-B947-A1BB80703A80}"/>
              </a:ext>
            </a:extLst>
          </p:cNvPr>
          <p:cNvSpPr txBox="1"/>
          <p:nvPr userDrawn="1"/>
        </p:nvSpPr>
        <p:spPr>
          <a:xfrm>
            <a:off x="298231" y="924395"/>
            <a:ext cx="11491722" cy="2279598"/>
          </a:xfrm>
          <a:prstGeom prst="rect">
            <a:avLst/>
          </a:prstGeom>
          <a:noFill/>
        </p:spPr>
        <p:txBody>
          <a:bodyPr wrap="square" rtlCol="0">
            <a:spAutoFit/>
          </a:bodyPr>
          <a:lstStyle/>
          <a:p>
            <a:pPr algn="just">
              <a:lnSpc>
                <a:spcPct val="150000"/>
              </a:lnSpc>
            </a:pPr>
            <a:r>
              <a:rPr lang="en-US" sz="1200" kern="1200" dirty="0">
                <a:solidFill>
                  <a:schemeClr val="tx1"/>
                </a:solidFill>
                <a:effectLst/>
                <a:latin typeface="Assistant" panose="00000500000000000000" pitchFamily="2" charset="-79"/>
                <a:ea typeface="+mn-ea"/>
                <a:cs typeface="Assistant" panose="00000500000000000000" pitchFamily="2" charset="-79"/>
              </a:rPr>
              <a:t>This document does not constitute financial product advice and is provided for information purposes only. This document has been prepared without taking into account any investor's objectives, financial situation or needs. This document does not constitute an offer or invitation to invest in any financial product. Any such offer will only be made in an offer document prepared for the financial product. This document must not be circulated and is confidential in nature. The information provided in this document is current only at the date recorded on the document and has been prepared based on information believed to be accurate as of this date. Past performance is not indicative of future performance. Assumptions and estimates may have been made which may prove not to be accurate. MST Financial Services Pty Ltd (ACN. 617 475 180, AFSL 500557) undertakes no responsibility to correct any such inaccuracy. Subsequent changes in circumstances may occur at any time and may impact the accuracy of the information. To the full extent permitted by law, neither MST Financial or its related entities makes any warranty as to the accuracy or completeness of the information in this document and disclaims all liability that may arise due to any information contained in this document being inaccurate, unreliable or incomplete. </a:t>
            </a:r>
            <a:endParaRPr lang="en-US" sz="1200" dirty="0">
              <a:latin typeface="Assistant" panose="00000500000000000000" pitchFamily="2" charset="-79"/>
              <a:cs typeface="Assistant" panose="00000500000000000000" pitchFamily="2" charset="-79"/>
            </a:endParaRPr>
          </a:p>
        </p:txBody>
      </p:sp>
      <p:sp>
        <p:nvSpPr>
          <p:cNvPr id="9" name="Title 1">
            <a:extLst>
              <a:ext uri="{FF2B5EF4-FFF2-40B4-BE49-F238E27FC236}">
                <a16:creationId xmlns:a16="http://schemas.microsoft.com/office/drawing/2014/main" id="{1D34FADD-DA0D-4009-8FBC-773A5D1DA20C}"/>
              </a:ext>
            </a:extLst>
          </p:cNvPr>
          <p:cNvSpPr txBox="1">
            <a:spLocks/>
          </p:cNvSpPr>
          <p:nvPr userDrawn="1"/>
        </p:nvSpPr>
        <p:spPr>
          <a:xfrm>
            <a:off x="298229" y="329681"/>
            <a:ext cx="11271022" cy="533197"/>
          </a:xfrm>
          <a:prstGeom prst="rect">
            <a:avLst/>
          </a:prstGeom>
        </p:spPr>
        <p:txBody>
          <a:bodyPr vert="horz" lIns="91440" tIns="45720" rIns="91440" bIns="45720" rtlCol="0" anchor="b">
            <a:normAutofit/>
          </a:bodyPr>
          <a:lstStyle>
            <a:lvl1pPr marL="0" indent="0" algn="l" defTabSz="342900" rtl="0" eaLnBrk="1" latinLnBrk="0" hangingPunct="1">
              <a:lnSpc>
                <a:spcPct val="100000"/>
              </a:lnSpc>
              <a:spcBef>
                <a:spcPct val="0"/>
              </a:spcBef>
              <a:buNone/>
              <a:defRPr sz="2400" b="0" u="none" kern="1200" cap="all" baseline="0">
                <a:solidFill>
                  <a:schemeClr val="tx1">
                    <a:lumMod val="75000"/>
                    <a:lumOff val="25000"/>
                  </a:schemeClr>
                </a:solidFill>
                <a:latin typeface="Gilroy" panose="00000500000000000000" pitchFamily="50"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100" cap="none" dirty="0"/>
              <a:t>Disclaimer</a:t>
            </a:r>
          </a:p>
        </p:txBody>
      </p:sp>
    </p:spTree>
    <p:extLst>
      <p:ext uri="{BB962C8B-B14F-4D97-AF65-F5344CB8AC3E}">
        <p14:creationId xmlns:p14="http://schemas.microsoft.com/office/powerpoint/2010/main" val="180838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3081" y="705124"/>
            <a:ext cx="11431759"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83081" y="2336007"/>
            <a:ext cx="11431759" cy="3652047"/>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521871" y="6372400"/>
            <a:ext cx="45896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Assistant" panose="00000500000000000000" pitchFamily="2" charset="-79"/>
                <a:cs typeface="Assistant" panose="00000500000000000000" pitchFamily="2" charset="-79"/>
              </a:defRPr>
            </a:lvl1pPr>
          </a:lstStyle>
          <a:p>
            <a:fld id="{3A98EE3D-8CD1-4C3F-BD1C-C98C9596463C}" type="slidenum">
              <a:rPr lang="en-US" smtClean="0"/>
              <a:pPr/>
              <a:t>‹#›</a:t>
            </a:fld>
            <a:endParaRPr lang="en-US" dirty="0"/>
          </a:p>
        </p:txBody>
      </p:sp>
      <p:sp>
        <p:nvSpPr>
          <p:cNvPr id="13" name="TextBox 12">
            <a:extLst>
              <a:ext uri="{FF2B5EF4-FFF2-40B4-BE49-F238E27FC236}">
                <a16:creationId xmlns:a16="http://schemas.microsoft.com/office/drawing/2014/main" id="{92E1D2B0-D083-4CA5-9251-0AE7C779E92C}"/>
              </a:ext>
            </a:extLst>
          </p:cNvPr>
          <p:cNvSpPr txBox="1"/>
          <p:nvPr userDrawn="1"/>
        </p:nvSpPr>
        <p:spPr>
          <a:xfrm>
            <a:off x="928801" y="6427501"/>
            <a:ext cx="1080359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rPr>
              <a:t> a business name of MST FINANCIAL SERVICES   </a:t>
            </a:r>
            <a:r>
              <a:rPr kumimoji="0" lang="en-US" sz="700" b="0"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sym typeface="Wingdings"/>
              </a:rPr>
              <a:t> </a:t>
            </a:r>
            <a:r>
              <a:rPr kumimoji="0" lang="en-US" sz="900" b="0"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sym typeface="Wingdings"/>
              </a:rPr>
              <a:t>  </a:t>
            </a:r>
            <a:r>
              <a:rPr kumimoji="0" lang="en-US" sz="800" b="1" i="0" u="none" strike="noStrike" kern="1200" cap="none" spc="0" normalizeH="0" baseline="0" noProof="0" dirty="0">
                <a:ln>
                  <a:noFill/>
                </a:ln>
                <a:solidFill>
                  <a:schemeClr val="accent2"/>
                </a:solidFill>
                <a:effectLst/>
                <a:uLnTx/>
                <a:uFillTx/>
                <a:latin typeface="Assistant" panose="00000500000000000000" pitchFamily="2" charset="-79"/>
                <a:ea typeface="+mn-ea"/>
                <a:cs typeface="Assistant" panose="00000500000000000000" pitchFamily="2" charset="-79"/>
              </a:rPr>
              <a:t>www.mstmarquee.com.au</a:t>
            </a:r>
            <a:r>
              <a:rPr kumimoji="0" lang="en-US" sz="800" b="0" i="0" u="none" strike="noStrike" kern="1200" cap="none" spc="0" normalizeH="0" baseline="0" noProof="0" dirty="0">
                <a:ln>
                  <a:noFill/>
                </a:ln>
                <a:solidFill>
                  <a:schemeClr val="accent1"/>
                </a:solidFill>
                <a:effectLst/>
                <a:uLnTx/>
                <a:uFillTx/>
                <a:latin typeface="Assistant" panose="00000500000000000000" pitchFamily="2" charset="-79"/>
                <a:ea typeface="+mn-ea"/>
                <a:cs typeface="Assistant" panose="00000500000000000000" pitchFamily="2" charset="-79"/>
              </a:rPr>
              <a:t>    </a:t>
            </a:r>
            <a:r>
              <a:rPr kumimoji="0" lang="en-US" sz="700" b="0"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sym typeface="Wingdings"/>
              </a:rPr>
              <a:t> </a:t>
            </a:r>
            <a:r>
              <a:rPr kumimoji="0" lang="en-US" sz="600" b="0"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sym typeface="Wingdings"/>
              </a:rPr>
              <a:t>  </a:t>
            </a:r>
            <a:r>
              <a:rPr kumimoji="0" lang="en-US" sz="600" b="0"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rPr>
              <a:t> </a:t>
            </a:r>
            <a:r>
              <a:rPr kumimoji="0" lang="en-US" sz="700" b="0" i="0" u="none" strike="noStrike" kern="1200" cap="none" spc="0" normalizeH="0" baseline="0" noProof="0" dirty="0">
                <a:ln>
                  <a:noFill/>
                </a:ln>
                <a:solidFill>
                  <a:prstClr val="black"/>
                </a:solidFill>
                <a:effectLst/>
                <a:uLnTx/>
                <a:uFillTx/>
                <a:latin typeface="Assistant" panose="00000500000000000000" pitchFamily="2" charset="-79"/>
                <a:ea typeface="+mn-ea"/>
                <a:cs typeface="Assistant" panose="00000500000000000000" pitchFamily="2" charset="-79"/>
              </a:rPr>
              <a:t>This product does not constitute financial advice and is provided for information purposes only.</a:t>
            </a:r>
            <a:endParaRPr kumimoji="0" lang="en-US" sz="800" b="0" i="0" u="none" strike="noStrike" kern="1200" cap="none" spc="0" normalizeH="0" baseline="0" noProof="0" dirty="0">
              <a:ln>
                <a:noFill/>
              </a:ln>
              <a:solidFill>
                <a:prstClr val="black">
                  <a:tint val="75000"/>
                </a:prstClr>
              </a:solidFill>
              <a:effectLst/>
              <a:uLnTx/>
              <a:uFillTx/>
              <a:latin typeface="Assistant" panose="00000500000000000000" pitchFamily="2" charset="-79"/>
              <a:ea typeface="+mn-ea"/>
              <a:cs typeface="Assistant" panose="00000500000000000000" pitchFamily="2" charset="-79"/>
            </a:endParaRPr>
          </a:p>
        </p:txBody>
      </p:sp>
      <p:pic>
        <p:nvPicPr>
          <p:cNvPr id="7" name="Picture 6" descr="A close up of a sign&#10;&#10;Description automatically generated">
            <a:extLst>
              <a:ext uri="{FF2B5EF4-FFF2-40B4-BE49-F238E27FC236}">
                <a16:creationId xmlns:a16="http://schemas.microsoft.com/office/drawing/2014/main" id="{96364CFD-2FD0-4547-A529-9D97CBD3CCB8}"/>
              </a:ext>
            </a:extLst>
          </p:cNvPr>
          <p:cNvPicPr>
            <a:picLocks noChangeAspect="1"/>
          </p:cNvPicPr>
          <p:nvPr userDrawn="1"/>
        </p:nvPicPr>
        <p:blipFill rotWithShape="1">
          <a:blip r:embed="rId12"/>
          <a:srcRect r="70056"/>
          <a:stretch/>
        </p:blipFill>
        <p:spPr>
          <a:xfrm>
            <a:off x="211173" y="6274149"/>
            <a:ext cx="741055" cy="537536"/>
          </a:xfrm>
          <a:prstGeom prst="rect">
            <a:avLst/>
          </a:prstGeom>
        </p:spPr>
      </p:pic>
    </p:spTree>
    <p:extLst>
      <p:ext uri="{BB962C8B-B14F-4D97-AF65-F5344CB8AC3E}">
        <p14:creationId xmlns:p14="http://schemas.microsoft.com/office/powerpoint/2010/main" val="2379076617"/>
      </p:ext>
    </p:extLst>
  </p:cSld>
  <p:clrMap bg1="lt1" tx1="dk1" bg2="lt2" tx2="dk2" accent1="accent1" accent2="accent2" accent3="accent3" accent4="accent4" accent5="accent5" accent6="accent6" hlink="hlink" folHlink="folHlink"/>
  <p:sldLayoutIdLst>
    <p:sldLayoutId id="2147483775"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Lst>
  <p:hf hdr="0" ftr="0" dt="0"/>
  <p:txStyles>
    <p:titleStyle>
      <a:lvl1pPr marL="0" indent="0" algn="l" defTabSz="342900" rtl="0" eaLnBrk="1" latinLnBrk="0" hangingPunct="1">
        <a:lnSpc>
          <a:spcPct val="100000"/>
        </a:lnSpc>
        <a:spcBef>
          <a:spcPct val="0"/>
        </a:spcBef>
        <a:buNone/>
        <a:defRPr sz="2100" b="0" kern="1200" cap="all">
          <a:solidFill>
            <a:schemeClr val="tx1">
              <a:lumMod val="75000"/>
              <a:lumOff val="25000"/>
            </a:schemeClr>
          </a:solidFill>
          <a:latin typeface="Gilroy" panose="00000500000000000000" pitchFamily="50"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lnSpc>
          <a:spcPct val="110000"/>
        </a:lnSpc>
        <a:spcBef>
          <a:spcPct val="20000"/>
        </a:spcBef>
        <a:spcAft>
          <a:spcPts val="450"/>
        </a:spcAft>
        <a:buClr>
          <a:schemeClr val="accent1"/>
        </a:buClr>
        <a:buSzPct val="92000"/>
        <a:buFont typeface="Arial" panose="020B0604020202020204" pitchFamily="34" charset="0"/>
        <a:buChar char="•"/>
        <a:defRPr sz="1275" kern="1200">
          <a:solidFill>
            <a:schemeClr val="tx1">
              <a:lumMod val="75000"/>
              <a:lumOff val="25000"/>
            </a:schemeClr>
          </a:solidFill>
          <a:latin typeface="Assistant" panose="00000500000000000000" pitchFamily="2" charset="-79"/>
          <a:ea typeface="+mn-ea"/>
          <a:cs typeface="Assistant" panose="00000500000000000000" pitchFamily="2" charset="-79"/>
        </a:defRPr>
      </a:lvl1pPr>
      <a:lvl2pPr marL="472500" indent="-229500" algn="l" defTabSz="342900" rtl="0" eaLnBrk="1" latinLnBrk="0" hangingPunct="1">
        <a:spcBef>
          <a:spcPct val="20000"/>
        </a:spcBef>
        <a:spcAft>
          <a:spcPts val="450"/>
        </a:spcAft>
        <a:buClr>
          <a:schemeClr val="accent1"/>
        </a:buClr>
        <a:buSzPct val="92000"/>
        <a:buFont typeface="Arial" panose="020B0604020202020204" pitchFamily="34" charset="0"/>
        <a:buChar char="•"/>
        <a:defRPr sz="1050" kern="1200">
          <a:solidFill>
            <a:schemeClr val="tx1">
              <a:lumMod val="75000"/>
              <a:lumOff val="25000"/>
            </a:schemeClr>
          </a:solidFill>
          <a:latin typeface="Assistant" panose="00000500000000000000" pitchFamily="2" charset="-79"/>
          <a:ea typeface="+mn-ea"/>
          <a:cs typeface="Assistant" panose="00000500000000000000" pitchFamily="2" charset="-79"/>
        </a:defRPr>
      </a:lvl2pPr>
      <a:lvl3pPr marL="675000" indent="-202500" algn="l" defTabSz="342900" rtl="0" eaLnBrk="1" latinLnBrk="0" hangingPunct="1">
        <a:spcBef>
          <a:spcPct val="20000"/>
        </a:spcBef>
        <a:spcAft>
          <a:spcPts val="450"/>
        </a:spcAft>
        <a:buClr>
          <a:schemeClr val="accent1"/>
        </a:buClr>
        <a:buSzPct val="92000"/>
        <a:buFont typeface="Arial" panose="020B0604020202020204" pitchFamily="34" charset="0"/>
        <a:buChar char="•"/>
        <a:defRPr sz="975" kern="1200">
          <a:solidFill>
            <a:schemeClr val="tx1">
              <a:lumMod val="75000"/>
              <a:lumOff val="25000"/>
            </a:schemeClr>
          </a:solidFill>
          <a:latin typeface="Assistant" panose="00000500000000000000" pitchFamily="2" charset="-79"/>
          <a:ea typeface="+mn-ea"/>
          <a:cs typeface="Assistant" panose="00000500000000000000" pitchFamily="2" charset="-79"/>
        </a:defRPr>
      </a:lvl3pPr>
      <a:lvl4pPr marL="931500" indent="-175500" algn="l" defTabSz="342900" rtl="0" eaLnBrk="1" latinLnBrk="0" hangingPunct="1">
        <a:spcBef>
          <a:spcPct val="20000"/>
        </a:spcBef>
        <a:spcAft>
          <a:spcPts val="450"/>
        </a:spcAft>
        <a:buClr>
          <a:schemeClr val="accent1"/>
        </a:buClr>
        <a:buSzPct val="92000"/>
        <a:buFont typeface="Arial" panose="020B0604020202020204" pitchFamily="34" charset="0"/>
        <a:buChar char="•"/>
        <a:defRPr sz="825" kern="1200">
          <a:solidFill>
            <a:schemeClr val="tx1">
              <a:lumMod val="75000"/>
              <a:lumOff val="25000"/>
            </a:schemeClr>
          </a:solidFill>
          <a:latin typeface="Assistant" panose="00000500000000000000" pitchFamily="2" charset="-79"/>
          <a:ea typeface="+mn-ea"/>
          <a:cs typeface="Assistant" panose="00000500000000000000" pitchFamily="2" charset="-79"/>
        </a:defRPr>
      </a:lvl4pPr>
      <a:lvl5pPr marL="1201500" indent="-175500" algn="l" defTabSz="342900" rtl="0" eaLnBrk="1" latinLnBrk="0" hangingPunct="1">
        <a:spcBef>
          <a:spcPct val="20000"/>
        </a:spcBef>
        <a:spcAft>
          <a:spcPts val="450"/>
        </a:spcAft>
        <a:buClr>
          <a:schemeClr val="accent1"/>
        </a:buClr>
        <a:buSzPct val="92000"/>
        <a:buFont typeface="Arial" panose="020B0604020202020204" pitchFamily="34" charset="0"/>
        <a:buChar char="•"/>
        <a:defRPr sz="825" kern="1200">
          <a:solidFill>
            <a:schemeClr val="tx1">
              <a:lumMod val="75000"/>
              <a:lumOff val="25000"/>
            </a:schemeClr>
          </a:solidFill>
          <a:latin typeface="Assistant" panose="00000500000000000000" pitchFamily="2" charset="-79"/>
          <a:ea typeface="+mn-ea"/>
          <a:cs typeface="Assistant" panose="00000500000000000000" pitchFamily="2" charset="-79"/>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raig.woolford@mstmarquee.com.a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arth.francis@mstmarquee.com.a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www.retailmosaic.com.au/"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www.linkedin.com/in/craig-woolford-8608b314/" TargetMode="External"/><Relationship Id="rId4" Type="http://schemas.openxmlformats.org/officeDocument/2006/relationships/hyperlink" Target="mailto:craig.woolford@mstmarquee.com.a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74A7-1F58-41F6-8423-1D13D07F8C53}"/>
              </a:ext>
            </a:extLst>
          </p:cNvPr>
          <p:cNvSpPr>
            <a:spLocks noGrp="1"/>
          </p:cNvSpPr>
          <p:nvPr>
            <p:ph type="ctrTitle"/>
          </p:nvPr>
        </p:nvSpPr>
        <p:spPr>
          <a:xfrm>
            <a:off x="516220" y="1991762"/>
            <a:ext cx="10615606" cy="796704"/>
          </a:xfrm>
        </p:spPr>
        <p:txBody>
          <a:bodyPr>
            <a:noAutofit/>
          </a:bodyPr>
          <a:lstStyle/>
          <a:p>
            <a:r>
              <a:rPr lang="en-US" sz="4400" dirty="0">
                <a:solidFill>
                  <a:schemeClr val="tx1">
                    <a:lumMod val="85000"/>
                    <a:lumOff val="15000"/>
                  </a:schemeClr>
                </a:solidFill>
              </a:rPr>
              <a:t>Retail outlook for FY25e</a:t>
            </a:r>
            <a:endParaRPr lang="en-AU" sz="4400" dirty="0">
              <a:solidFill>
                <a:schemeClr val="tx1">
                  <a:lumMod val="85000"/>
                  <a:lumOff val="15000"/>
                </a:schemeClr>
              </a:solidFill>
            </a:endParaRPr>
          </a:p>
        </p:txBody>
      </p:sp>
      <p:sp>
        <p:nvSpPr>
          <p:cNvPr id="7" name="Subtitle 6">
            <a:extLst>
              <a:ext uri="{FF2B5EF4-FFF2-40B4-BE49-F238E27FC236}">
                <a16:creationId xmlns:a16="http://schemas.microsoft.com/office/drawing/2014/main" id="{89F5C9EC-AE59-4E63-B16B-52891091CDE4}"/>
              </a:ext>
            </a:extLst>
          </p:cNvPr>
          <p:cNvSpPr>
            <a:spLocks noGrp="1"/>
          </p:cNvSpPr>
          <p:nvPr>
            <p:ph type="subTitle" idx="1"/>
          </p:nvPr>
        </p:nvSpPr>
        <p:spPr>
          <a:xfrm>
            <a:off x="536212" y="3245668"/>
            <a:ext cx="11150067" cy="2522786"/>
          </a:xfrm>
        </p:spPr>
        <p:txBody>
          <a:bodyPr>
            <a:noAutofit/>
          </a:bodyPr>
          <a:lstStyle/>
          <a:p>
            <a:r>
              <a:rPr lang="en-GB" dirty="0">
                <a:solidFill>
                  <a:schemeClr val="tx1">
                    <a:lumMod val="85000"/>
                    <a:lumOff val="15000"/>
                  </a:schemeClr>
                </a:solidFill>
              </a:rPr>
              <a:t>July 2024</a:t>
            </a:r>
          </a:p>
          <a:p>
            <a:endParaRPr lang="en-GB" dirty="0">
              <a:solidFill>
                <a:schemeClr val="tx1">
                  <a:lumMod val="85000"/>
                  <a:lumOff val="15000"/>
                </a:schemeClr>
              </a:solidFill>
            </a:endParaRPr>
          </a:p>
          <a:p>
            <a:endParaRPr lang="en-GB" dirty="0">
              <a:solidFill>
                <a:schemeClr val="tx1">
                  <a:lumMod val="85000"/>
                  <a:lumOff val="15000"/>
                </a:schemeClr>
              </a:solidFill>
            </a:endParaRPr>
          </a:p>
          <a:p>
            <a:endParaRPr lang="en-GB" dirty="0">
              <a:solidFill>
                <a:schemeClr val="tx1">
                  <a:lumMod val="85000"/>
                  <a:lumOff val="15000"/>
                </a:schemeClr>
              </a:solidFill>
            </a:endParaRPr>
          </a:p>
          <a:p>
            <a:r>
              <a:rPr lang="en-GB" dirty="0">
                <a:solidFill>
                  <a:schemeClr val="tx1">
                    <a:lumMod val="85000"/>
                    <a:lumOff val="15000"/>
                  </a:schemeClr>
                </a:solidFill>
              </a:rPr>
              <a:t>Craig Woolford</a:t>
            </a:r>
            <a:br>
              <a:rPr lang="en-GB" dirty="0">
                <a:solidFill>
                  <a:schemeClr val="tx1">
                    <a:lumMod val="85000"/>
                    <a:lumOff val="15000"/>
                  </a:schemeClr>
                </a:solidFill>
              </a:rPr>
            </a:br>
            <a:r>
              <a:rPr lang="en-GB" dirty="0">
                <a:solidFill>
                  <a:schemeClr val="tx1">
                    <a:lumMod val="85000"/>
                    <a:lumOff val="15000"/>
                  </a:schemeClr>
                </a:solidFill>
              </a:rPr>
              <a:t>(02) 8999 9971</a:t>
            </a:r>
            <a:br>
              <a:rPr lang="en-GB" dirty="0">
                <a:solidFill>
                  <a:schemeClr val="tx1">
                    <a:lumMod val="85000"/>
                    <a:lumOff val="15000"/>
                  </a:schemeClr>
                </a:solidFill>
              </a:rPr>
            </a:br>
            <a:r>
              <a:rPr lang="en-GB" dirty="0">
                <a:solidFill>
                  <a:schemeClr val="tx1">
                    <a:lumMod val="85000"/>
                    <a:lumOff val="15000"/>
                  </a:schemeClr>
                </a:solidFill>
              </a:rPr>
              <a:t>0404 880 155</a:t>
            </a:r>
            <a:br>
              <a:rPr lang="en-GB" dirty="0">
                <a:solidFill>
                  <a:schemeClr val="tx1">
                    <a:lumMod val="85000"/>
                    <a:lumOff val="15000"/>
                  </a:schemeClr>
                </a:solidFill>
              </a:rPr>
            </a:br>
            <a:r>
              <a:rPr lang="en-GB" dirty="0">
                <a:solidFill>
                  <a:schemeClr val="tx1">
                    <a:lumMod val="85000"/>
                    <a:lumOff val="15000"/>
                  </a:schemeClr>
                </a:solidFill>
                <a:hlinkClick r:id="rId3">
                  <a:extLst>
                    <a:ext uri="{A12FA001-AC4F-418D-AE19-62706E023703}">
                      <ahyp:hlinkClr xmlns:ahyp="http://schemas.microsoft.com/office/drawing/2018/hyperlinkcolor" val="tx"/>
                    </a:ext>
                  </a:extLst>
                </a:hlinkClick>
              </a:rPr>
              <a:t>craig.woolford@mstmarquee.com.au</a:t>
            </a:r>
            <a:r>
              <a:rPr lang="en-GB" dirty="0">
                <a:solidFill>
                  <a:schemeClr val="tx1">
                    <a:lumMod val="85000"/>
                    <a:lumOff val="15000"/>
                  </a:schemeClr>
                </a:solidFill>
              </a:rPr>
              <a:t> </a:t>
            </a:r>
            <a:endParaRPr lang="en-AU" dirty="0">
              <a:solidFill>
                <a:schemeClr val="tx1">
                  <a:lumMod val="85000"/>
                  <a:lumOff val="15000"/>
                </a:schemeClr>
              </a:solidFill>
            </a:endParaRPr>
          </a:p>
        </p:txBody>
      </p:sp>
      <p:sp>
        <p:nvSpPr>
          <p:cNvPr id="3" name="TextBox 2">
            <a:extLst>
              <a:ext uri="{FF2B5EF4-FFF2-40B4-BE49-F238E27FC236}">
                <a16:creationId xmlns:a16="http://schemas.microsoft.com/office/drawing/2014/main" id="{CA19C308-E77E-4333-B96B-047829669042}"/>
              </a:ext>
            </a:extLst>
          </p:cNvPr>
          <p:cNvSpPr txBox="1"/>
          <p:nvPr/>
        </p:nvSpPr>
        <p:spPr>
          <a:xfrm>
            <a:off x="505720" y="387739"/>
            <a:ext cx="5637654" cy="552587"/>
          </a:xfrm>
          <a:prstGeom prst="rect">
            <a:avLst/>
          </a:prstGeom>
          <a:solidFill>
            <a:schemeClr val="bg1"/>
          </a:solidFill>
        </p:spPr>
        <p:txBody>
          <a:bodyPr wrap="square" rtlCol="0">
            <a:spAutoFit/>
          </a:bodyPr>
          <a:lstStyle/>
          <a:p>
            <a:pPr>
              <a:lnSpc>
                <a:spcPts val="3800"/>
              </a:lnSpc>
            </a:pPr>
            <a:r>
              <a:rPr lang="en-GB" sz="2800" b="1" dirty="0">
                <a:latin typeface="Gilroy" panose="00000500000000000000" pitchFamily="50" charset="0"/>
              </a:rPr>
              <a:t>Australian </a:t>
            </a:r>
            <a:r>
              <a:rPr lang="en-GB" sz="2800" b="1" dirty="0">
                <a:solidFill>
                  <a:schemeClr val="accent2"/>
                </a:solidFill>
                <a:latin typeface="Gilroy" panose="00000500000000000000" pitchFamily="50" charset="0"/>
              </a:rPr>
              <a:t>Consumer Sector</a:t>
            </a:r>
            <a:endParaRPr lang="en-AU" sz="2800" b="1" dirty="0">
              <a:solidFill>
                <a:schemeClr val="accent2"/>
              </a:solidFill>
              <a:latin typeface="Gilroy" panose="00000500000000000000" pitchFamily="50" charset="0"/>
            </a:endParaRPr>
          </a:p>
        </p:txBody>
      </p:sp>
      <p:sp>
        <p:nvSpPr>
          <p:cNvPr id="4" name="Slide Number Placeholder 3">
            <a:extLst>
              <a:ext uri="{FF2B5EF4-FFF2-40B4-BE49-F238E27FC236}">
                <a16:creationId xmlns:a16="http://schemas.microsoft.com/office/drawing/2014/main" id="{39DDBF19-DC5B-44B2-94B3-723AA87BCA79}"/>
              </a:ext>
            </a:extLst>
          </p:cNvPr>
          <p:cNvSpPr>
            <a:spLocks noGrp="1"/>
          </p:cNvSpPr>
          <p:nvPr>
            <p:ph type="sldNum" sz="quarter" idx="12"/>
          </p:nvPr>
        </p:nvSpPr>
        <p:spPr/>
        <p:txBody>
          <a:bodyPr/>
          <a:lstStyle/>
          <a:p>
            <a:fld id="{3A98EE3D-8CD1-4C3F-BD1C-C98C9596463C}" type="slidenum">
              <a:rPr lang="en-US" smtClean="0"/>
              <a:t>1</a:t>
            </a:fld>
            <a:endParaRPr lang="en-US" dirty="0"/>
          </a:p>
        </p:txBody>
      </p:sp>
      <p:sp>
        <p:nvSpPr>
          <p:cNvPr id="6" name="Title 1">
            <a:extLst>
              <a:ext uri="{FF2B5EF4-FFF2-40B4-BE49-F238E27FC236}">
                <a16:creationId xmlns:a16="http://schemas.microsoft.com/office/drawing/2014/main" id="{37F3771E-39DB-46F5-94FB-1D27417EB72A}"/>
              </a:ext>
            </a:extLst>
          </p:cNvPr>
          <p:cNvSpPr txBox="1">
            <a:spLocks/>
          </p:cNvSpPr>
          <p:nvPr/>
        </p:nvSpPr>
        <p:spPr>
          <a:xfrm>
            <a:off x="505720" y="2734148"/>
            <a:ext cx="9626094" cy="528889"/>
          </a:xfrm>
          <a:prstGeom prst="rect">
            <a:avLst/>
          </a:prstGeom>
          <a:effectLst/>
        </p:spPr>
        <p:txBody>
          <a:bodyPr vert="horz" lIns="91440" tIns="45720" rIns="91440" bIns="45720" rtlCol="0" anchor="b">
            <a:noAutofit/>
          </a:bodyPr>
          <a:lstStyle>
            <a:lvl1pPr marL="0" indent="0" algn="l" defTabSz="342900" rtl="0" eaLnBrk="1" latinLnBrk="0" hangingPunct="1">
              <a:lnSpc>
                <a:spcPct val="100000"/>
              </a:lnSpc>
              <a:spcBef>
                <a:spcPct val="0"/>
              </a:spcBef>
              <a:buNone/>
              <a:defRPr sz="2700" b="0" kern="1200" cap="none">
                <a:solidFill>
                  <a:schemeClr val="tx1">
                    <a:lumMod val="75000"/>
                    <a:lumOff val="25000"/>
                  </a:schemeClr>
                </a:solidFill>
                <a:latin typeface="Gilroy" panose="00000500000000000000" pitchFamily="50"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tx1">
                    <a:lumMod val="85000"/>
                    <a:lumOff val="15000"/>
                  </a:schemeClr>
                </a:solidFill>
              </a:rPr>
              <a:t>ARA CEO Forum</a:t>
            </a:r>
            <a:endParaRPr lang="en-AU" dirty="0">
              <a:solidFill>
                <a:schemeClr val="tx1">
                  <a:lumMod val="85000"/>
                  <a:lumOff val="15000"/>
                </a:schemeClr>
              </a:solidFill>
            </a:endParaRPr>
          </a:p>
        </p:txBody>
      </p:sp>
      <p:sp>
        <p:nvSpPr>
          <p:cNvPr id="8" name="TextBox 7">
            <a:extLst>
              <a:ext uri="{FF2B5EF4-FFF2-40B4-BE49-F238E27FC236}">
                <a16:creationId xmlns:a16="http://schemas.microsoft.com/office/drawing/2014/main" id="{54166113-7703-CB3B-FA3A-D2E5869A7E50}"/>
              </a:ext>
            </a:extLst>
          </p:cNvPr>
          <p:cNvSpPr txBox="1"/>
          <p:nvPr/>
        </p:nvSpPr>
        <p:spPr>
          <a:xfrm>
            <a:off x="4699026" y="4687055"/>
            <a:ext cx="5006340" cy="954107"/>
          </a:xfrm>
          <a:prstGeom prst="rect">
            <a:avLst/>
          </a:prstGeom>
          <a:noFill/>
        </p:spPr>
        <p:txBody>
          <a:bodyPr wrap="square">
            <a:spAutoFit/>
          </a:bodyPr>
          <a:lstStyle/>
          <a:p>
            <a:r>
              <a:rPr lang="en-GB" sz="1400" dirty="0">
                <a:solidFill>
                  <a:schemeClr val="tx1">
                    <a:lumMod val="85000"/>
                    <a:lumOff val="15000"/>
                  </a:schemeClr>
                </a:solidFill>
                <a:latin typeface="Gilroy" panose="00000500000000000000"/>
              </a:rPr>
              <a:t>Garth Francis</a:t>
            </a:r>
            <a:br>
              <a:rPr lang="en-GB" sz="1400" dirty="0">
                <a:solidFill>
                  <a:schemeClr val="tx1">
                    <a:lumMod val="85000"/>
                    <a:lumOff val="15000"/>
                  </a:schemeClr>
                </a:solidFill>
                <a:latin typeface="Gilroy" panose="00000500000000000000"/>
              </a:rPr>
            </a:br>
            <a:r>
              <a:rPr lang="en-GB" sz="1400" dirty="0">
                <a:solidFill>
                  <a:schemeClr val="tx1">
                    <a:lumMod val="85000"/>
                    <a:lumOff val="15000"/>
                  </a:schemeClr>
                </a:solidFill>
                <a:latin typeface="Gilroy" panose="00000500000000000000"/>
              </a:rPr>
              <a:t>(02) 8999 9988</a:t>
            </a:r>
            <a:br>
              <a:rPr lang="en-GB" sz="1400" dirty="0">
                <a:solidFill>
                  <a:schemeClr val="tx1">
                    <a:lumMod val="85000"/>
                    <a:lumOff val="15000"/>
                  </a:schemeClr>
                </a:solidFill>
                <a:latin typeface="Gilroy" panose="00000500000000000000"/>
              </a:rPr>
            </a:br>
            <a:r>
              <a:rPr lang="en-GB" sz="1400" dirty="0">
                <a:solidFill>
                  <a:schemeClr val="tx1">
                    <a:lumMod val="85000"/>
                    <a:lumOff val="15000"/>
                  </a:schemeClr>
                </a:solidFill>
                <a:latin typeface="Gilroy" panose="00000500000000000000"/>
              </a:rPr>
              <a:t>0402 253 242</a:t>
            </a:r>
            <a:br>
              <a:rPr lang="en-GB" sz="1400" dirty="0">
                <a:solidFill>
                  <a:schemeClr val="tx1">
                    <a:lumMod val="85000"/>
                    <a:lumOff val="15000"/>
                  </a:schemeClr>
                </a:solidFill>
                <a:latin typeface="Gilroy" panose="00000500000000000000"/>
              </a:rPr>
            </a:br>
            <a:r>
              <a:rPr lang="en-GB" sz="1400" dirty="0">
                <a:solidFill>
                  <a:schemeClr val="tx1">
                    <a:lumMod val="85000"/>
                    <a:lumOff val="15000"/>
                  </a:schemeClr>
                </a:solidFill>
                <a:latin typeface="Gilroy" panose="00000500000000000000"/>
                <a:hlinkClick r:id="rId4">
                  <a:extLst>
                    <a:ext uri="{A12FA001-AC4F-418D-AE19-62706E023703}">
                      <ahyp:hlinkClr xmlns:ahyp="http://schemas.microsoft.com/office/drawing/2018/hyperlinkcolor" val="tx"/>
                    </a:ext>
                  </a:extLst>
                </a:hlinkClick>
              </a:rPr>
              <a:t>garth.francis@mstmarquee.com.au</a:t>
            </a:r>
            <a:r>
              <a:rPr lang="en-GB" sz="1400" dirty="0">
                <a:solidFill>
                  <a:schemeClr val="tx1">
                    <a:lumMod val="85000"/>
                    <a:lumOff val="15000"/>
                  </a:schemeClr>
                </a:solidFill>
                <a:latin typeface="Gilroy" panose="00000500000000000000"/>
              </a:rPr>
              <a:t> </a:t>
            </a:r>
            <a:endParaRPr lang="en-AU" sz="1400" dirty="0">
              <a:latin typeface="Gilroy" panose="00000500000000000000"/>
            </a:endParaRPr>
          </a:p>
        </p:txBody>
      </p:sp>
      <p:sp>
        <p:nvSpPr>
          <p:cNvPr id="5" name="TextBox 4">
            <a:extLst>
              <a:ext uri="{FF2B5EF4-FFF2-40B4-BE49-F238E27FC236}">
                <a16:creationId xmlns:a16="http://schemas.microsoft.com/office/drawing/2014/main" id="{1D16E280-55E2-FC50-71B1-3956BAD4196D}"/>
              </a:ext>
            </a:extLst>
          </p:cNvPr>
          <p:cNvSpPr txBox="1"/>
          <p:nvPr/>
        </p:nvSpPr>
        <p:spPr>
          <a:xfrm>
            <a:off x="9152617" y="4687054"/>
            <a:ext cx="5006340" cy="954107"/>
          </a:xfrm>
          <a:prstGeom prst="rect">
            <a:avLst/>
          </a:prstGeom>
          <a:noFill/>
        </p:spPr>
        <p:txBody>
          <a:bodyPr wrap="square">
            <a:spAutoFit/>
          </a:bodyPr>
          <a:lstStyle/>
          <a:p>
            <a:r>
              <a:rPr lang="en-GB" sz="1400" dirty="0">
                <a:solidFill>
                  <a:schemeClr val="tx1">
                    <a:lumMod val="85000"/>
                    <a:lumOff val="15000"/>
                  </a:schemeClr>
                </a:solidFill>
                <a:latin typeface="Gilroy" panose="00000500000000000000"/>
              </a:rPr>
              <a:t>Noah Hunt</a:t>
            </a:r>
            <a:br>
              <a:rPr lang="en-GB" sz="1400" dirty="0">
                <a:solidFill>
                  <a:schemeClr val="tx1">
                    <a:lumMod val="85000"/>
                    <a:lumOff val="15000"/>
                  </a:schemeClr>
                </a:solidFill>
                <a:latin typeface="Gilroy" panose="00000500000000000000"/>
              </a:rPr>
            </a:br>
            <a:r>
              <a:rPr lang="en-GB" sz="1400" dirty="0">
                <a:solidFill>
                  <a:schemeClr val="tx1">
                    <a:lumMod val="85000"/>
                    <a:lumOff val="15000"/>
                  </a:schemeClr>
                </a:solidFill>
                <a:latin typeface="Gilroy" panose="00000500000000000000"/>
              </a:rPr>
              <a:t>(02) 8999 9988</a:t>
            </a:r>
            <a:br>
              <a:rPr lang="en-GB" sz="1400" dirty="0">
                <a:solidFill>
                  <a:schemeClr val="tx1">
                    <a:lumMod val="85000"/>
                    <a:lumOff val="15000"/>
                  </a:schemeClr>
                </a:solidFill>
                <a:latin typeface="Gilroy" panose="00000500000000000000"/>
              </a:rPr>
            </a:br>
            <a:r>
              <a:rPr lang="en-GB" sz="1400" dirty="0">
                <a:solidFill>
                  <a:schemeClr val="tx1">
                    <a:lumMod val="85000"/>
                    <a:lumOff val="15000"/>
                  </a:schemeClr>
                </a:solidFill>
                <a:latin typeface="Gilroy" panose="00000500000000000000"/>
              </a:rPr>
              <a:t>0420 644 119</a:t>
            </a:r>
            <a:br>
              <a:rPr lang="en-GB" sz="1400" dirty="0">
                <a:solidFill>
                  <a:schemeClr val="tx1">
                    <a:lumMod val="85000"/>
                    <a:lumOff val="15000"/>
                  </a:schemeClr>
                </a:solidFill>
                <a:latin typeface="Gilroy" panose="00000500000000000000"/>
              </a:rPr>
            </a:br>
            <a:r>
              <a:rPr lang="en-GB" sz="1400" dirty="0">
                <a:solidFill>
                  <a:schemeClr val="tx1">
                    <a:lumMod val="85000"/>
                    <a:lumOff val="15000"/>
                  </a:schemeClr>
                </a:solidFill>
                <a:latin typeface="Gilroy" panose="00000500000000000000"/>
                <a:hlinkClick r:id="rId4">
                  <a:extLst>
                    <a:ext uri="{A12FA001-AC4F-418D-AE19-62706E023703}">
                      <ahyp:hlinkClr xmlns:ahyp="http://schemas.microsoft.com/office/drawing/2018/hyperlinkcolor" val="tx"/>
                    </a:ext>
                  </a:extLst>
                </a:hlinkClick>
              </a:rPr>
              <a:t>noah.hunt@mstmarquee.com.au</a:t>
            </a:r>
            <a:r>
              <a:rPr lang="en-GB" sz="1400" dirty="0">
                <a:solidFill>
                  <a:schemeClr val="tx1">
                    <a:lumMod val="85000"/>
                    <a:lumOff val="15000"/>
                  </a:schemeClr>
                </a:solidFill>
                <a:latin typeface="Gilroy" panose="00000500000000000000"/>
              </a:rPr>
              <a:t> </a:t>
            </a:r>
            <a:endParaRPr lang="en-AU" sz="1400" dirty="0">
              <a:latin typeface="Gilroy" panose="00000500000000000000"/>
            </a:endParaRPr>
          </a:p>
        </p:txBody>
      </p:sp>
    </p:spTree>
    <p:extLst>
      <p:ext uri="{BB962C8B-B14F-4D97-AF65-F5344CB8AC3E}">
        <p14:creationId xmlns:p14="http://schemas.microsoft.com/office/powerpoint/2010/main" val="187007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10</a:t>
            </a:fld>
            <a:endParaRPr lang="en-US" dirty="0"/>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2826454" y="1921206"/>
            <a:ext cx="6281974" cy="2080260"/>
          </a:xfrm>
        </p:spPr>
        <p:txBody>
          <a:bodyPr>
            <a:normAutofit/>
          </a:bodyPr>
          <a:lstStyle/>
          <a:p>
            <a:pPr marL="0" indent="0" algn="ctr">
              <a:buNone/>
            </a:pPr>
            <a:r>
              <a:rPr lang="en-US" sz="3900" dirty="0">
                <a:solidFill>
                  <a:schemeClr val="tx1">
                    <a:lumMod val="85000"/>
                    <a:lumOff val="15000"/>
                  </a:schemeClr>
                </a:solidFill>
              </a:rPr>
              <a:t>Retail category performance will be varied</a:t>
            </a:r>
          </a:p>
        </p:txBody>
      </p:sp>
    </p:spTree>
    <p:extLst>
      <p:ext uri="{BB962C8B-B14F-4D97-AF65-F5344CB8AC3E}">
        <p14:creationId xmlns:p14="http://schemas.microsoft.com/office/powerpoint/2010/main" val="346272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85129D-C533-48C5-A3BF-1998626BDC39}"/>
              </a:ext>
            </a:extLst>
          </p:cNvPr>
          <p:cNvSpPr txBox="1"/>
          <p:nvPr/>
        </p:nvSpPr>
        <p:spPr>
          <a:xfrm>
            <a:off x="1042073" y="6114881"/>
            <a:ext cx="3590925" cy="3693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Not adjusted for leap year effect</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ABS, MST Marquee</a:t>
            </a:r>
          </a:p>
        </p:txBody>
      </p:sp>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579897" y="375727"/>
            <a:ext cx="9145074" cy="409500"/>
          </a:xfrm>
        </p:spPr>
        <p:txBody>
          <a:bodyPr>
            <a:noAutofit/>
          </a:bodyPr>
          <a:lstStyle/>
          <a:p>
            <a:r>
              <a:rPr lang="en-AU" sz="2800" dirty="0">
                <a:effectLst/>
                <a:latin typeface="Calibri" panose="020F0502020204030204" pitchFamily="34" charset="0"/>
                <a:ea typeface="Times New Roman" panose="02020603050405020304" pitchFamily="18" charset="0"/>
              </a:rPr>
              <a:t>Retail sales growth by category</a:t>
            </a:r>
            <a:endParaRPr lang="en-AU" sz="2800" dirty="0">
              <a:solidFill>
                <a:schemeClr val="tx1">
                  <a:lumMod val="85000"/>
                  <a:lumOff val="15000"/>
                </a:schemeClr>
              </a:solidFill>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11</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134755" y="2083303"/>
            <a:ext cx="6827802"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042073" y="2113120"/>
            <a:ext cx="7938641"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Retail sales growth by category – three months to end of May 2024</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698659" y="756669"/>
            <a:ext cx="10823212" cy="1430081"/>
          </a:xfrm>
        </p:spPr>
        <p:txBody>
          <a:bodyPr>
            <a:noAutofit/>
          </a:bodyPr>
          <a:lstStyle/>
          <a:p>
            <a:pPr>
              <a:lnSpc>
                <a:spcPct val="110000"/>
              </a:lnSpc>
              <a:spcAft>
                <a:spcPts val="600"/>
              </a:spcAft>
            </a:pPr>
            <a:r>
              <a:rPr lang="en-US" sz="1800" dirty="0">
                <a:solidFill>
                  <a:schemeClr val="tx1"/>
                </a:solidFill>
              </a:rPr>
              <a:t>Retail sales growth is only 1.6%, compared with long-term average of 5%. We expect the June 2024 quarter to deliver total retail sales of 2.0%. </a:t>
            </a:r>
          </a:p>
          <a:p>
            <a:pPr>
              <a:lnSpc>
                <a:spcPct val="110000"/>
              </a:lnSpc>
              <a:spcAft>
                <a:spcPts val="600"/>
              </a:spcAft>
            </a:pPr>
            <a:r>
              <a:rPr lang="en-US" sz="1800" dirty="0">
                <a:solidFill>
                  <a:schemeClr val="tx1"/>
                </a:solidFill>
              </a:rPr>
              <a:t>Weakest categories are those connected to the home. Fashion and beauty is performing much better. </a:t>
            </a:r>
          </a:p>
          <a:p>
            <a:pPr>
              <a:lnSpc>
                <a:spcPct val="110000"/>
              </a:lnSpc>
              <a:spcAft>
                <a:spcPts val="600"/>
              </a:spcAft>
            </a:pPr>
            <a:endParaRPr lang="en-US" sz="1800" dirty="0">
              <a:solidFill>
                <a:schemeClr val="tx1"/>
              </a:solidFill>
            </a:endParaRPr>
          </a:p>
        </p:txBody>
      </p:sp>
      <p:sp>
        <p:nvSpPr>
          <p:cNvPr id="4" name="Content Placeholder 2">
            <a:extLst>
              <a:ext uri="{FF2B5EF4-FFF2-40B4-BE49-F238E27FC236}">
                <a16:creationId xmlns:a16="http://schemas.microsoft.com/office/drawing/2014/main" id="{28DC5E58-3FCB-900F-4E94-B25DA08959C7}"/>
              </a:ext>
            </a:extLst>
          </p:cNvPr>
          <p:cNvSpPr txBox="1">
            <a:spLocks/>
          </p:cNvSpPr>
          <p:nvPr/>
        </p:nvSpPr>
        <p:spPr>
          <a:xfrm>
            <a:off x="474108" y="860431"/>
            <a:ext cx="11372899" cy="1326320"/>
          </a:xfrm>
          <a:prstGeom prst="rect">
            <a:avLst/>
          </a:prstGeom>
        </p:spPr>
        <p:txBody>
          <a:bodyPr vert="horz" lIns="91440" tIns="45720" rIns="91440" bIns="45720" rtlCol="0" anchor="t">
            <a:noAutofit/>
          </a:bodyPr>
          <a:lstStyle>
            <a:lvl1pPr marL="229500" indent="-229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1300" kern="1200">
                <a:solidFill>
                  <a:schemeClr val="tx1">
                    <a:lumMod val="75000"/>
                    <a:lumOff val="25000"/>
                  </a:schemeClr>
                </a:solidFill>
                <a:latin typeface="Assistant" panose="00000500000000000000" pitchFamily="2" charset="-79"/>
                <a:ea typeface="+mn-ea"/>
                <a:cs typeface="Assistant" panose="00000500000000000000" pitchFamily="2" charset="-79"/>
              </a:defRPr>
            </a:lvl1pPr>
            <a:lvl2pPr marL="472500" indent="-229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1050" kern="1200">
                <a:solidFill>
                  <a:schemeClr val="tx1">
                    <a:lumMod val="75000"/>
                    <a:lumOff val="25000"/>
                  </a:schemeClr>
                </a:solidFill>
                <a:latin typeface="Assistant" panose="00000500000000000000" pitchFamily="2" charset="-79"/>
                <a:ea typeface="+mn-ea"/>
                <a:cs typeface="Assistant" panose="00000500000000000000" pitchFamily="2" charset="-79"/>
              </a:defRPr>
            </a:lvl2pPr>
            <a:lvl3pPr marL="675000" indent="-202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975" kern="1200">
                <a:solidFill>
                  <a:schemeClr val="tx1">
                    <a:lumMod val="75000"/>
                    <a:lumOff val="25000"/>
                  </a:schemeClr>
                </a:solidFill>
                <a:latin typeface="Assistant" panose="00000500000000000000" pitchFamily="2" charset="-79"/>
                <a:ea typeface="+mn-ea"/>
                <a:cs typeface="Assistant" panose="00000500000000000000" pitchFamily="2" charset="-79"/>
              </a:defRPr>
            </a:lvl3pPr>
            <a:lvl4pPr marL="931500" indent="-175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825" kern="1200">
                <a:solidFill>
                  <a:schemeClr val="tx1">
                    <a:lumMod val="75000"/>
                    <a:lumOff val="25000"/>
                  </a:schemeClr>
                </a:solidFill>
                <a:latin typeface="Assistant" panose="00000500000000000000" pitchFamily="2" charset="-79"/>
                <a:ea typeface="+mn-ea"/>
                <a:cs typeface="Assistant" panose="00000500000000000000" pitchFamily="2" charset="-79"/>
              </a:defRPr>
            </a:lvl4pPr>
            <a:lvl5pPr marL="1201500" indent="-175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825" kern="1200">
                <a:solidFill>
                  <a:schemeClr val="tx1">
                    <a:lumMod val="75000"/>
                    <a:lumOff val="25000"/>
                  </a:schemeClr>
                </a:solidFill>
                <a:latin typeface="Assistant" panose="00000500000000000000" pitchFamily="2" charset="-79"/>
                <a:ea typeface="+mn-ea"/>
                <a:cs typeface="Assistant" panose="00000500000000000000" pitchFamily="2" charset="-79"/>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a:lstStyle>
          <a:p>
            <a:endParaRPr lang="en-US" sz="1800" dirty="0">
              <a:solidFill>
                <a:schemeClr val="tx1">
                  <a:lumMod val="85000"/>
                  <a:lumOff val="15000"/>
                </a:schemeClr>
              </a:solidFill>
            </a:endParaRPr>
          </a:p>
        </p:txBody>
      </p:sp>
      <p:pic>
        <p:nvPicPr>
          <p:cNvPr id="8" name="Picture 7">
            <a:extLst>
              <a:ext uri="{FF2B5EF4-FFF2-40B4-BE49-F238E27FC236}">
                <a16:creationId xmlns:a16="http://schemas.microsoft.com/office/drawing/2014/main" id="{4A68C665-19D1-B9B8-5D47-E5AD4F883B47}"/>
              </a:ext>
            </a:extLst>
          </p:cNvPr>
          <p:cNvPicPr>
            <a:picLocks noChangeAspect="1"/>
          </p:cNvPicPr>
          <p:nvPr/>
        </p:nvPicPr>
        <p:blipFill>
          <a:blip r:embed="rId3"/>
          <a:stretch>
            <a:fillRect/>
          </a:stretch>
        </p:blipFill>
        <p:spPr>
          <a:xfrm>
            <a:off x="1042073" y="2577708"/>
            <a:ext cx="6920484" cy="3576828"/>
          </a:xfrm>
          <a:prstGeom prst="rect">
            <a:avLst/>
          </a:prstGeom>
        </p:spPr>
      </p:pic>
    </p:spTree>
    <p:extLst>
      <p:ext uri="{BB962C8B-B14F-4D97-AF65-F5344CB8AC3E}">
        <p14:creationId xmlns:p14="http://schemas.microsoft.com/office/powerpoint/2010/main" val="37622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714458" y="678440"/>
            <a:ext cx="11005648" cy="673858"/>
          </a:xfrm>
        </p:spPr>
        <p:txBody>
          <a:bodyPr>
            <a:noAutofit/>
          </a:bodyPr>
          <a:lstStyle/>
          <a:p>
            <a:r>
              <a:rPr lang="en-US" sz="1800" dirty="0">
                <a:solidFill>
                  <a:schemeClr val="tx1">
                    <a:lumMod val="85000"/>
                    <a:lumOff val="15000"/>
                  </a:schemeClr>
                </a:solidFill>
              </a:rPr>
              <a:t>Volumes still yet to normalize in liquor, pharmacy, clothing, department stores, recreation and cafes/restaurants.  </a:t>
            </a:r>
          </a:p>
        </p:txBody>
      </p:sp>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648470" y="347170"/>
            <a:ext cx="10563816" cy="409500"/>
          </a:xfrm>
        </p:spPr>
        <p:txBody>
          <a:bodyPr>
            <a:noAutofit/>
          </a:bodyPr>
          <a:lstStyle/>
          <a:p>
            <a:r>
              <a:rPr lang="en-AU" sz="2800" dirty="0">
                <a:solidFill>
                  <a:schemeClr val="tx1">
                    <a:lumMod val="85000"/>
                    <a:lumOff val="15000"/>
                  </a:schemeClr>
                </a:solidFill>
              </a:rPr>
              <a:t>Retail category mean reversion is still likely for some segments</a:t>
            </a:r>
          </a:p>
        </p:txBody>
      </p:sp>
      <p:sp>
        <p:nvSpPr>
          <p:cNvPr id="6" name="TextBox 5">
            <a:extLst>
              <a:ext uri="{FF2B5EF4-FFF2-40B4-BE49-F238E27FC236}">
                <a16:creationId xmlns:a16="http://schemas.microsoft.com/office/drawing/2014/main" id="{D685129D-C533-48C5-A3BF-1998626BDC39}"/>
              </a:ext>
            </a:extLst>
          </p:cNvPr>
          <p:cNvSpPr txBox="1"/>
          <p:nvPr/>
        </p:nvSpPr>
        <p:spPr>
          <a:xfrm>
            <a:off x="1134940" y="6109842"/>
            <a:ext cx="5661786" cy="3693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Definition of whether a category has mean reverted is whether volume growth from 2019-2024 is below 2009-2019. </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ABS,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12</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flipV="1">
            <a:off x="1153794" y="1523796"/>
            <a:ext cx="6168394" cy="625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050149" y="1523796"/>
            <a:ext cx="717212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The category normalisation in volume growth</a:t>
            </a:r>
            <a:endParaRPr lang="en-AU"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289B0CEB-5ED2-EF49-8B07-5EE0D21B7DB7}"/>
              </a:ext>
            </a:extLst>
          </p:cNvPr>
          <p:cNvGraphicFramePr>
            <a:graphicFrameLocks noGrp="1"/>
          </p:cNvGraphicFramePr>
          <p:nvPr>
            <p:custDataLst>
              <p:tags r:id="rId1"/>
            </p:custDataLst>
            <p:extLst>
              <p:ext uri="{D42A27DB-BD31-4B8C-83A1-F6EECF244321}">
                <p14:modId xmlns:p14="http://schemas.microsoft.com/office/powerpoint/2010/main" val="4237820348"/>
              </p:ext>
            </p:extLst>
          </p:nvPr>
        </p:nvGraphicFramePr>
        <p:xfrm>
          <a:off x="1228880" y="2040873"/>
          <a:ext cx="6093308" cy="1947288"/>
        </p:xfrm>
        <a:graphic>
          <a:graphicData uri="http://schemas.openxmlformats.org/drawingml/2006/table">
            <a:tbl>
              <a:tblPr firstRow="1" firstCol="1"/>
              <a:tblGrid>
                <a:gridCol w="2551268">
                  <a:extLst>
                    <a:ext uri="{9D8B030D-6E8A-4147-A177-3AD203B41FA5}">
                      <a16:colId xmlns:a16="http://schemas.microsoft.com/office/drawing/2014/main" val="795224118"/>
                    </a:ext>
                  </a:extLst>
                </a:gridCol>
                <a:gridCol w="1079436">
                  <a:extLst>
                    <a:ext uri="{9D8B030D-6E8A-4147-A177-3AD203B41FA5}">
                      <a16:colId xmlns:a16="http://schemas.microsoft.com/office/drawing/2014/main" val="1843100091"/>
                    </a:ext>
                  </a:extLst>
                </a:gridCol>
                <a:gridCol w="1231302">
                  <a:extLst>
                    <a:ext uri="{9D8B030D-6E8A-4147-A177-3AD203B41FA5}">
                      <a16:colId xmlns:a16="http://schemas.microsoft.com/office/drawing/2014/main" val="3597445522"/>
                    </a:ext>
                  </a:extLst>
                </a:gridCol>
                <a:gridCol w="1231302">
                  <a:extLst>
                    <a:ext uri="{9D8B030D-6E8A-4147-A177-3AD203B41FA5}">
                      <a16:colId xmlns:a16="http://schemas.microsoft.com/office/drawing/2014/main" val="1275516697"/>
                    </a:ext>
                  </a:extLst>
                </a:gridCol>
              </a:tblGrid>
              <a:tr h="243411">
                <a:tc>
                  <a:txBody>
                    <a:bodyPr/>
                    <a:lstStyle/>
                    <a:p>
                      <a:pPr algn="l" fontAlgn="b"/>
                      <a:r>
                        <a:rPr lang="en-AU" sz="1000" b="1" i="0" u="none" strike="noStrike">
                          <a:solidFill>
                            <a:srgbClr val="000000"/>
                          </a:solidFill>
                          <a:effectLst/>
                          <a:latin typeface="Arial" panose="020B0604020202020204" pitchFamily="34" charset="0"/>
                        </a:rPr>
                        <a:t>Period</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tc>
                  <a:txBody>
                    <a:bodyPr/>
                    <a:lstStyle/>
                    <a:p>
                      <a:pPr algn="r" fontAlgn="b"/>
                      <a:r>
                        <a:rPr lang="en-AU" sz="1000" b="1" i="0" u="none" strike="noStrike">
                          <a:solidFill>
                            <a:srgbClr val="000000"/>
                          </a:solidFill>
                          <a:effectLst/>
                          <a:latin typeface="Arial" panose="020B0604020202020204" pitchFamily="34" charset="0"/>
                        </a:rPr>
                        <a:t>CAGR 1994-2019</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tc>
                  <a:txBody>
                    <a:bodyPr/>
                    <a:lstStyle/>
                    <a:p>
                      <a:pPr algn="r" fontAlgn="b"/>
                      <a:r>
                        <a:rPr lang="en-AU" sz="1000" b="1" i="0" u="none" strike="noStrike">
                          <a:solidFill>
                            <a:srgbClr val="000000"/>
                          </a:solidFill>
                          <a:effectLst/>
                          <a:latin typeface="Arial" panose="020B0604020202020204" pitchFamily="34" charset="0"/>
                        </a:rPr>
                        <a:t>CAGR 2009-2019</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tc>
                  <a:txBody>
                    <a:bodyPr/>
                    <a:lstStyle/>
                    <a:p>
                      <a:pPr algn="r" fontAlgn="b"/>
                      <a:r>
                        <a:rPr lang="en-AU" sz="1000" b="1" i="0" u="none" strike="noStrike">
                          <a:solidFill>
                            <a:srgbClr val="000000"/>
                          </a:solidFill>
                          <a:effectLst/>
                          <a:latin typeface="Arial" panose="020B0604020202020204" pitchFamily="34" charset="0"/>
                        </a:rPr>
                        <a:t>CAGR 2019-2024</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75933000"/>
                  </a:ext>
                </a:extLst>
              </a:tr>
              <a:tr h="243411">
                <a:tc>
                  <a:txBody>
                    <a:bodyPr/>
                    <a:lstStyle/>
                    <a:p>
                      <a:pPr algn="l" fontAlgn="b"/>
                      <a:r>
                        <a:rPr lang="en-AU" sz="1000" b="0" i="0" u="none" strike="noStrike">
                          <a:solidFill>
                            <a:srgbClr val="000000"/>
                          </a:solidFill>
                          <a:effectLst/>
                          <a:latin typeface="Arial" panose="020B0604020202020204" pitchFamily="34" charset="0"/>
                        </a:rPr>
                        <a:t>Supermarkets</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2.6%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-0.3%</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3242776684"/>
                  </a:ext>
                </a:extLst>
              </a:tr>
              <a:tr h="243411">
                <a:tc>
                  <a:txBody>
                    <a:bodyPr/>
                    <a:lstStyle/>
                    <a:p>
                      <a:pPr algn="l" fontAlgn="b"/>
                      <a:r>
                        <a:rPr lang="en-AU" sz="1000" b="0" i="0" u="none" strike="noStrike">
                          <a:solidFill>
                            <a:srgbClr val="000000"/>
                          </a:solidFill>
                          <a:effectLst/>
                          <a:latin typeface="Arial" panose="020B0604020202020204" pitchFamily="34" charset="0"/>
                        </a:rPr>
                        <a:t>Furniture</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3.7%</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3.0%</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1.5%</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3044977362"/>
                  </a:ext>
                </a:extLst>
              </a:tr>
              <a:tr h="243411">
                <a:tc>
                  <a:txBody>
                    <a:bodyPr/>
                    <a:lstStyle/>
                    <a:p>
                      <a:pPr algn="l" fontAlgn="b"/>
                      <a:r>
                        <a:rPr lang="en-AU" sz="1000" b="0" i="0" u="none" strike="noStrike">
                          <a:solidFill>
                            <a:srgbClr val="000000"/>
                          </a:solidFill>
                          <a:effectLst/>
                          <a:latin typeface="Arial" panose="020B0604020202020204" pitchFamily="34" charset="0"/>
                        </a:rPr>
                        <a:t>Electronics</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11.8%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5.2%</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2.9%</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2847022741"/>
                  </a:ext>
                </a:extLst>
              </a:tr>
              <a:tr h="243411">
                <a:tc>
                  <a:txBody>
                    <a:bodyPr/>
                    <a:lstStyle/>
                    <a:p>
                      <a:pPr algn="l" fontAlgn="b"/>
                      <a:r>
                        <a:rPr lang="en-AU" sz="1000" b="0" i="0" u="none" strike="noStrike">
                          <a:solidFill>
                            <a:srgbClr val="000000"/>
                          </a:solidFill>
                          <a:effectLst/>
                          <a:latin typeface="Arial" panose="020B0604020202020204" pitchFamily="34" charset="0"/>
                        </a:rPr>
                        <a:t>Hardware</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4.5%</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3.2%</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1.2%</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2060708415"/>
                  </a:ext>
                </a:extLst>
              </a:tr>
              <a:tr h="243411">
                <a:tc>
                  <a:txBody>
                    <a:bodyPr/>
                    <a:lstStyle/>
                    <a:p>
                      <a:pPr algn="l" fontAlgn="b"/>
                      <a:r>
                        <a:rPr lang="en-AU" sz="1000" b="0" i="0" u="none" strike="noStrike">
                          <a:solidFill>
                            <a:srgbClr val="000000"/>
                          </a:solidFill>
                          <a:effectLst/>
                          <a:latin typeface="Arial" panose="020B0604020202020204" pitchFamily="34" charset="0"/>
                        </a:rPr>
                        <a:t>Takeaway food</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1.7%</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1.9%</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0.6%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3107532681"/>
                  </a:ext>
                </a:extLst>
              </a:tr>
              <a:tr h="243411">
                <a:tc>
                  <a:txBody>
                    <a:bodyPr/>
                    <a:lstStyle/>
                    <a:p>
                      <a:pPr algn="l" fontAlgn="b"/>
                      <a:r>
                        <a:rPr lang="en-AU" sz="1000" b="0" i="0" u="none" strike="noStrike">
                          <a:solidFill>
                            <a:srgbClr val="000000"/>
                          </a:solidFill>
                          <a:effectLst/>
                          <a:latin typeface="Arial" panose="020B0604020202020204" pitchFamily="34" charset="0"/>
                        </a:rPr>
                        <a:t>Total non-food</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6.3%</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3.4%</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3.3%</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3140284848"/>
                  </a:ext>
                </a:extLst>
              </a:tr>
              <a:tr h="243411">
                <a:tc>
                  <a:txBody>
                    <a:bodyPr/>
                    <a:lstStyle/>
                    <a:p>
                      <a:pPr algn="l" fontAlgn="b"/>
                      <a:r>
                        <a:rPr lang="en-AU" sz="1000" b="0" i="0" u="none" strike="noStrike">
                          <a:solidFill>
                            <a:srgbClr val="000000"/>
                          </a:solidFill>
                          <a:effectLst/>
                          <a:latin typeface="Arial" panose="020B0604020202020204" pitchFamily="34" charset="0"/>
                        </a:rPr>
                        <a:t>Total retail</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3.8%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2.5%</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2.1%</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9FF99"/>
                    </a:solidFill>
                  </a:tcPr>
                </a:tc>
                <a:extLst>
                  <a:ext uri="{0D108BD9-81ED-4DB2-BD59-A6C34878D82A}">
                    <a16:rowId xmlns:a16="http://schemas.microsoft.com/office/drawing/2014/main" val="3686582821"/>
                  </a:ext>
                </a:extLst>
              </a:tr>
            </a:tbl>
          </a:graphicData>
        </a:graphic>
      </p:graphicFrame>
      <p:graphicFrame>
        <p:nvGraphicFramePr>
          <p:cNvPr id="11" name="Table 10">
            <a:extLst>
              <a:ext uri="{FF2B5EF4-FFF2-40B4-BE49-F238E27FC236}">
                <a16:creationId xmlns:a16="http://schemas.microsoft.com/office/drawing/2014/main" id="{0B8307BB-EBBC-302D-62C9-7592DB05C994}"/>
              </a:ext>
            </a:extLst>
          </p:cNvPr>
          <p:cNvGraphicFramePr>
            <a:graphicFrameLocks noGrp="1"/>
          </p:cNvGraphicFramePr>
          <p:nvPr>
            <p:custDataLst>
              <p:tags r:id="rId2"/>
            </p:custDataLst>
            <p:extLst>
              <p:ext uri="{D42A27DB-BD31-4B8C-83A1-F6EECF244321}">
                <p14:modId xmlns:p14="http://schemas.microsoft.com/office/powerpoint/2010/main" val="1925277369"/>
              </p:ext>
            </p:extLst>
          </p:nvPr>
        </p:nvGraphicFramePr>
        <p:xfrm>
          <a:off x="1228880" y="4187533"/>
          <a:ext cx="6093308" cy="1947288"/>
        </p:xfrm>
        <a:graphic>
          <a:graphicData uri="http://schemas.openxmlformats.org/drawingml/2006/table">
            <a:tbl>
              <a:tblPr firstRow="1" firstCol="1"/>
              <a:tblGrid>
                <a:gridCol w="2522988">
                  <a:extLst>
                    <a:ext uri="{9D8B030D-6E8A-4147-A177-3AD203B41FA5}">
                      <a16:colId xmlns:a16="http://schemas.microsoft.com/office/drawing/2014/main" val="908242565"/>
                    </a:ext>
                  </a:extLst>
                </a:gridCol>
                <a:gridCol w="1107716">
                  <a:extLst>
                    <a:ext uri="{9D8B030D-6E8A-4147-A177-3AD203B41FA5}">
                      <a16:colId xmlns:a16="http://schemas.microsoft.com/office/drawing/2014/main" val="4159300853"/>
                    </a:ext>
                  </a:extLst>
                </a:gridCol>
                <a:gridCol w="1231302">
                  <a:extLst>
                    <a:ext uri="{9D8B030D-6E8A-4147-A177-3AD203B41FA5}">
                      <a16:colId xmlns:a16="http://schemas.microsoft.com/office/drawing/2014/main" val="2558673700"/>
                    </a:ext>
                  </a:extLst>
                </a:gridCol>
                <a:gridCol w="1231302">
                  <a:extLst>
                    <a:ext uri="{9D8B030D-6E8A-4147-A177-3AD203B41FA5}">
                      <a16:colId xmlns:a16="http://schemas.microsoft.com/office/drawing/2014/main" val="3610404543"/>
                    </a:ext>
                  </a:extLst>
                </a:gridCol>
              </a:tblGrid>
              <a:tr h="243411">
                <a:tc>
                  <a:txBody>
                    <a:bodyPr/>
                    <a:lstStyle/>
                    <a:p>
                      <a:pPr algn="l" fontAlgn="b"/>
                      <a:r>
                        <a:rPr lang="en-AU" sz="1000" b="1" i="0" u="none" strike="noStrike">
                          <a:solidFill>
                            <a:srgbClr val="000000"/>
                          </a:solidFill>
                          <a:effectLst/>
                          <a:latin typeface="Arial" panose="020B0604020202020204" pitchFamily="34" charset="0"/>
                        </a:rPr>
                        <a:t>Period</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tc>
                  <a:txBody>
                    <a:bodyPr/>
                    <a:lstStyle/>
                    <a:p>
                      <a:pPr algn="r" fontAlgn="b"/>
                      <a:r>
                        <a:rPr lang="en-AU" sz="1000" b="1" i="0" u="none" strike="noStrike">
                          <a:solidFill>
                            <a:srgbClr val="000000"/>
                          </a:solidFill>
                          <a:effectLst/>
                          <a:latin typeface="Arial" panose="020B0604020202020204" pitchFamily="34" charset="0"/>
                        </a:rPr>
                        <a:t>CAGR 1994-2019</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tc>
                  <a:txBody>
                    <a:bodyPr/>
                    <a:lstStyle/>
                    <a:p>
                      <a:pPr algn="r" fontAlgn="b"/>
                      <a:r>
                        <a:rPr lang="en-AU" sz="1000" b="1" i="0" u="none" strike="noStrike">
                          <a:solidFill>
                            <a:srgbClr val="000000"/>
                          </a:solidFill>
                          <a:effectLst/>
                          <a:latin typeface="Arial" panose="020B0604020202020204" pitchFamily="34" charset="0"/>
                        </a:rPr>
                        <a:t>CAGR 2009-2019</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tc>
                  <a:txBody>
                    <a:bodyPr/>
                    <a:lstStyle/>
                    <a:p>
                      <a:pPr algn="r" fontAlgn="b"/>
                      <a:r>
                        <a:rPr lang="en-AU" sz="1000" b="1" i="0" u="none" strike="noStrike">
                          <a:solidFill>
                            <a:srgbClr val="000000"/>
                          </a:solidFill>
                          <a:effectLst/>
                          <a:latin typeface="Arial" panose="020B0604020202020204" pitchFamily="34" charset="0"/>
                        </a:rPr>
                        <a:t>CAGR 2019-2024</a:t>
                      </a:r>
                    </a:p>
                  </a:txBody>
                  <a:tcPr marL="0" marR="0" marT="0" marB="0" anchor="b">
                    <a:lnL>
                      <a:noFill/>
                    </a:lnL>
                    <a:lnR>
                      <a:noFill/>
                    </a:lnR>
                    <a:lnT>
                      <a:noFill/>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3241662"/>
                  </a:ext>
                </a:extLst>
              </a:tr>
              <a:tr h="243411">
                <a:tc>
                  <a:txBody>
                    <a:bodyPr/>
                    <a:lstStyle/>
                    <a:p>
                      <a:pPr algn="l" fontAlgn="b"/>
                      <a:r>
                        <a:rPr lang="en-AU" sz="1000" b="0" i="0" u="none" strike="noStrike" dirty="0">
                          <a:solidFill>
                            <a:srgbClr val="000000"/>
                          </a:solidFill>
                          <a:effectLst/>
                          <a:latin typeface="Arial" panose="020B0604020202020204" pitchFamily="34" charset="0"/>
                        </a:rPr>
                        <a:t>Liquor</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4.5%</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5.3%</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2818715050"/>
                  </a:ext>
                </a:extLst>
              </a:tr>
              <a:tr h="243411">
                <a:tc>
                  <a:txBody>
                    <a:bodyPr/>
                    <a:lstStyle/>
                    <a:p>
                      <a:pPr algn="l" fontAlgn="b"/>
                      <a:r>
                        <a:rPr lang="en-US" sz="1000" b="0" i="0" u="none" strike="noStrike" dirty="0">
                          <a:solidFill>
                            <a:srgbClr val="000000"/>
                          </a:solidFill>
                          <a:effectLst/>
                          <a:latin typeface="Arial" panose="020B0604020202020204" pitchFamily="34" charset="0"/>
                        </a:rPr>
                        <a:t>Pharmaceutical, cosmetic and toiletry goods </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6.2%</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5.0%</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5.6%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1993548361"/>
                  </a:ext>
                </a:extLst>
              </a:tr>
              <a:tr h="243411">
                <a:tc>
                  <a:txBody>
                    <a:bodyPr/>
                    <a:lstStyle/>
                    <a:p>
                      <a:pPr algn="l" fontAlgn="b"/>
                      <a:r>
                        <a:rPr lang="en-AU" sz="1000" b="0" i="0" u="none" strike="noStrike" dirty="0">
                          <a:solidFill>
                            <a:srgbClr val="000000"/>
                          </a:solidFill>
                          <a:effectLst/>
                          <a:latin typeface="Arial" panose="020B0604020202020204" pitchFamily="34" charset="0"/>
                        </a:rPr>
                        <a:t>Clothing</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4.6%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4.8%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6.6%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2520277966"/>
                  </a:ext>
                </a:extLst>
              </a:tr>
              <a:tr h="243411">
                <a:tc>
                  <a:txBody>
                    <a:bodyPr/>
                    <a:lstStyle/>
                    <a:p>
                      <a:pPr algn="l" fontAlgn="b"/>
                      <a:r>
                        <a:rPr lang="en-AU" sz="1000" b="0" i="0" u="none" strike="noStrike" dirty="0">
                          <a:solidFill>
                            <a:srgbClr val="000000"/>
                          </a:solidFill>
                          <a:effectLst/>
                          <a:latin typeface="Arial" panose="020B0604020202020204" pitchFamily="34" charset="0"/>
                        </a:rPr>
                        <a:t>Dept stores</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2.5%</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1.3%</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3.0%</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644904980"/>
                  </a:ext>
                </a:extLst>
              </a:tr>
              <a:tr h="243411">
                <a:tc>
                  <a:txBody>
                    <a:bodyPr/>
                    <a:lstStyle/>
                    <a:p>
                      <a:pPr algn="l" fontAlgn="b"/>
                      <a:r>
                        <a:rPr lang="en-US" sz="1000" b="0" i="0" u="none" strike="noStrike" dirty="0">
                          <a:solidFill>
                            <a:srgbClr val="000000"/>
                          </a:solidFill>
                          <a:effectLst/>
                          <a:latin typeface="Arial" panose="020B0604020202020204" pitchFamily="34" charset="0"/>
                        </a:rPr>
                        <a:t>Footwear and other personal accessory </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4.5%</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2.0%</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4.6%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641962525"/>
                  </a:ext>
                </a:extLst>
              </a:tr>
              <a:tr h="243411">
                <a:tc>
                  <a:txBody>
                    <a:bodyPr/>
                    <a:lstStyle/>
                    <a:p>
                      <a:pPr algn="l" fontAlgn="b"/>
                      <a:r>
                        <a:rPr lang="en-AU" sz="1000" b="0" i="0" u="none" strike="noStrike" dirty="0">
                          <a:solidFill>
                            <a:srgbClr val="000000"/>
                          </a:solidFill>
                          <a:effectLst/>
                          <a:latin typeface="Arial" panose="020B0604020202020204" pitchFamily="34" charset="0"/>
                        </a:rPr>
                        <a:t>Recreational goods</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5.8%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1.9%</a:t>
                      </a:r>
                      <a:endParaRPr lang="en-AU" sz="1000" b="0" i="0" u="none" strike="noStrike" dirty="0">
                        <a:solidFill>
                          <a:srgbClr val="000000"/>
                        </a:solidFill>
                        <a:effectLst/>
                        <a:latin typeface="Arial" panose="020B0604020202020204" pitchFamily="34" charset="0"/>
                      </a:endParaRP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5.8%</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3423505232"/>
                  </a:ext>
                </a:extLst>
              </a:tr>
              <a:tr h="243411">
                <a:tc>
                  <a:txBody>
                    <a:bodyPr/>
                    <a:lstStyle/>
                    <a:p>
                      <a:pPr algn="l" fontAlgn="b"/>
                      <a:r>
                        <a:rPr lang="en-AU" sz="1000" b="0" i="0" u="none" strike="noStrike" dirty="0">
                          <a:solidFill>
                            <a:srgbClr val="000000"/>
                          </a:solidFill>
                          <a:effectLst/>
                          <a:latin typeface="Arial" panose="020B0604020202020204" pitchFamily="34" charset="0"/>
                        </a:rPr>
                        <a:t>Cafes &amp; restaurants</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a:solidFill>
                            <a:srgbClr val="000000"/>
                          </a:solidFill>
                          <a:effectLst/>
                          <a:latin typeface="Arial" panose="020B0604020202020204" pitchFamily="34" charset="0"/>
                        </a:rPr>
                        <a:t>3.3%</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3.6%</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fontAlgn="b"/>
                      <a:r>
                        <a:rPr lang="en-AU" sz="1000" b="0" i="0" u="none" strike="noStrike" dirty="0">
                          <a:solidFill>
                            <a:srgbClr val="000000"/>
                          </a:solidFill>
                          <a:effectLst/>
                          <a:latin typeface="Arial" panose="020B0604020202020204" pitchFamily="34" charset="0"/>
                        </a:rPr>
                        <a:t>4.9%</a:t>
                      </a:r>
                    </a:p>
                  </a:txBody>
                  <a:tcPr marL="0" marR="0"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6C8CE"/>
                    </a:solidFill>
                  </a:tcPr>
                </a:tc>
                <a:extLst>
                  <a:ext uri="{0D108BD9-81ED-4DB2-BD59-A6C34878D82A}">
                    <a16:rowId xmlns:a16="http://schemas.microsoft.com/office/drawing/2014/main" val="2063630486"/>
                  </a:ext>
                </a:extLst>
              </a:tr>
            </a:tbl>
          </a:graphicData>
        </a:graphic>
      </p:graphicFrame>
      <p:sp>
        <p:nvSpPr>
          <p:cNvPr id="12" name="TextBox 11">
            <a:extLst>
              <a:ext uri="{FF2B5EF4-FFF2-40B4-BE49-F238E27FC236}">
                <a16:creationId xmlns:a16="http://schemas.microsoft.com/office/drawing/2014/main" id="{6FB064B0-EC42-994B-78BC-A302EDF442C6}"/>
              </a:ext>
            </a:extLst>
          </p:cNvPr>
          <p:cNvSpPr txBox="1"/>
          <p:nvPr/>
        </p:nvSpPr>
        <p:spPr>
          <a:xfrm>
            <a:off x="1118717" y="1834184"/>
            <a:ext cx="7172127" cy="276999"/>
          </a:xfrm>
          <a:prstGeom prst="rect">
            <a:avLst/>
          </a:prstGeom>
          <a:noFill/>
        </p:spPr>
        <p:txBody>
          <a:bodyPr wrap="square" rtlCol="0">
            <a:spAutoFit/>
          </a:bodyPr>
          <a:lstStyle/>
          <a:p>
            <a:r>
              <a:rPr lang="en-AU" sz="1200" b="1" dirty="0">
                <a:solidFill>
                  <a:srgbClr val="00B050"/>
                </a:solidFill>
                <a:latin typeface="Arial" panose="020B0604020202020204" pitchFamily="34" charset="0"/>
                <a:ea typeface="Calibri" panose="020F0502020204030204" pitchFamily="34" charset="0"/>
                <a:cs typeface="Times New Roman" panose="02020603050405020304" pitchFamily="18" charset="0"/>
              </a:rPr>
              <a:t>Categories that have mean reverted</a:t>
            </a:r>
            <a:endParaRPr lang="en-AU" sz="1200" b="1" dirty="0">
              <a:solidFill>
                <a:srgbClr val="00B050"/>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DA8A48E-2ED9-ABE1-28F9-A6A1697D2BAC}"/>
              </a:ext>
            </a:extLst>
          </p:cNvPr>
          <p:cNvSpPr txBox="1"/>
          <p:nvPr/>
        </p:nvSpPr>
        <p:spPr>
          <a:xfrm>
            <a:off x="1109290" y="3953733"/>
            <a:ext cx="7172127" cy="276999"/>
          </a:xfrm>
          <a:prstGeom prst="rect">
            <a:avLst/>
          </a:prstGeom>
          <a:noFill/>
        </p:spPr>
        <p:txBody>
          <a:bodyPr wrap="square" rtlCol="0">
            <a:spAutoFit/>
          </a:bodyPr>
          <a:lstStyle/>
          <a:p>
            <a:r>
              <a:rPr lang="en-AU" sz="1200" b="1" dirty="0">
                <a:solidFill>
                  <a:schemeClr val="accent3"/>
                </a:solidFill>
                <a:latin typeface="Arial" panose="020B0604020202020204" pitchFamily="34" charset="0"/>
                <a:ea typeface="Calibri" panose="020F0502020204030204" pitchFamily="34" charset="0"/>
                <a:cs typeface="Times New Roman" panose="02020603050405020304" pitchFamily="18" charset="0"/>
              </a:rPr>
              <a:t>Categories that have yet to mean revert</a:t>
            </a:r>
            <a:endParaRPr lang="en-AU" sz="1200" b="1" dirty="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8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27023" y="331802"/>
            <a:ext cx="8537868" cy="409500"/>
          </a:xfrm>
        </p:spPr>
        <p:txBody>
          <a:bodyPr>
            <a:noAutofit/>
          </a:bodyPr>
          <a:lstStyle/>
          <a:p>
            <a:r>
              <a:rPr lang="en-AU" sz="2800" dirty="0">
                <a:solidFill>
                  <a:schemeClr val="tx1">
                    <a:lumMod val="85000"/>
                    <a:lumOff val="15000"/>
                  </a:schemeClr>
                </a:solidFill>
              </a:rPr>
              <a:t>Inflation falling faster in food &amp; furnishings</a:t>
            </a:r>
          </a:p>
        </p:txBody>
      </p:sp>
      <p:sp>
        <p:nvSpPr>
          <p:cNvPr id="6" name="TextBox 5">
            <a:extLst>
              <a:ext uri="{FF2B5EF4-FFF2-40B4-BE49-F238E27FC236}">
                <a16:creationId xmlns:a16="http://schemas.microsoft.com/office/drawing/2014/main" id="{D685129D-C533-48C5-A3BF-1998626BDC39}"/>
              </a:ext>
            </a:extLst>
          </p:cNvPr>
          <p:cNvSpPr txBox="1"/>
          <p:nvPr/>
        </p:nvSpPr>
        <p:spPr>
          <a:xfrm>
            <a:off x="838081" y="6113630"/>
            <a:ext cx="3590925"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ABS,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a:xfrm>
            <a:off x="11550152" y="6372400"/>
            <a:ext cx="458960" cy="365125"/>
          </a:xfrm>
        </p:spPr>
        <p:txBody>
          <a:bodyPr/>
          <a:lstStyle/>
          <a:p>
            <a:fld id="{3A98EE3D-8CD1-4C3F-BD1C-C98C9596463C}" type="slidenum">
              <a:rPr lang="en-US" smtClean="0"/>
              <a:t>13</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838081" y="2359899"/>
            <a:ext cx="7103873"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809801" y="2359899"/>
            <a:ext cx="6769351" cy="369332"/>
          </a:xfrm>
          <a:prstGeom prst="rect">
            <a:avLst/>
          </a:prstGeom>
          <a:noFill/>
        </p:spPr>
        <p:txBody>
          <a:bodyPr wrap="square" rtlCol="0">
            <a:spAutoFit/>
          </a:bodyPr>
          <a:lstStyle/>
          <a:p>
            <a:r>
              <a:rPr lang="en-AU" dirty="0">
                <a:latin typeface="Arial" panose="020B0604020202020204" pitchFamily="34" charset="0"/>
                <a:cs typeface="Times New Roman" panose="02020603050405020304" pitchFamily="18" charset="0"/>
              </a:rPr>
              <a:t>Retail price inflation trends (as at March 2024 quarter)</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49135" y="704147"/>
            <a:ext cx="11215842" cy="1058666"/>
          </a:xfrm>
        </p:spPr>
        <p:txBody>
          <a:bodyPr>
            <a:noAutofit/>
          </a:bodyPr>
          <a:lstStyle/>
          <a:p>
            <a:r>
              <a:rPr lang="en-AU" sz="1800" dirty="0">
                <a:effectLst/>
                <a:ea typeface="SimHei" panose="02010609060101010101" pitchFamily="49" charset="-122"/>
              </a:rPr>
              <a:t>Inflation is dropping </a:t>
            </a:r>
            <a:r>
              <a:rPr lang="en-AU" sz="1800" dirty="0">
                <a:ea typeface="SimHei" panose="02010609060101010101" pitchFamily="49" charset="-122"/>
              </a:rPr>
              <a:t>across the economy. In the RBAs mind, perhaps not as quickly as desired. However, retail product prices are falling faster than non-retail. </a:t>
            </a:r>
          </a:p>
          <a:p>
            <a:r>
              <a:rPr lang="en-AU" sz="1800" dirty="0">
                <a:effectLst/>
                <a:ea typeface="SimHei" panose="02010609060101010101" pitchFamily="49" charset="-122"/>
              </a:rPr>
              <a:t>Likely to see inflation unwind f</a:t>
            </a:r>
            <a:r>
              <a:rPr lang="en-AU" sz="1800" dirty="0">
                <a:ea typeface="SimHei" panose="02010609060101010101" pitchFamily="49" charset="-122"/>
              </a:rPr>
              <a:t>urther in retail categories given sourcing costs. </a:t>
            </a:r>
            <a:endParaRPr lang="en-AU" sz="1800" dirty="0">
              <a:effectLst/>
              <a:ea typeface="SimHei" panose="02010609060101010101" pitchFamily="49" charset="-122"/>
            </a:endParaRPr>
          </a:p>
        </p:txBody>
      </p:sp>
      <p:graphicFrame>
        <p:nvGraphicFramePr>
          <p:cNvPr id="4" name="Table 3">
            <a:extLst>
              <a:ext uri="{FF2B5EF4-FFF2-40B4-BE49-F238E27FC236}">
                <a16:creationId xmlns:a16="http://schemas.microsoft.com/office/drawing/2014/main" id="{F4BCB1E9-6BC4-6A66-899B-73EEBA26BF27}"/>
              </a:ext>
            </a:extLst>
          </p:cNvPr>
          <p:cNvGraphicFramePr>
            <a:graphicFrameLocks noGrp="1"/>
          </p:cNvGraphicFramePr>
          <p:nvPr>
            <p:extLst>
              <p:ext uri="{D42A27DB-BD31-4B8C-83A1-F6EECF244321}">
                <p14:modId xmlns:p14="http://schemas.microsoft.com/office/powerpoint/2010/main" val="3728245242"/>
              </p:ext>
            </p:extLst>
          </p:nvPr>
        </p:nvGraphicFramePr>
        <p:xfrm>
          <a:off x="923947" y="2773189"/>
          <a:ext cx="6858777" cy="3383994"/>
        </p:xfrm>
        <a:graphic>
          <a:graphicData uri="http://schemas.openxmlformats.org/drawingml/2006/table">
            <a:tbl>
              <a:tblPr firstRow="1" firstCol="1" bandRow="1"/>
              <a:tblGrid>
                <a:gridCol w="2476449">
                  <a:extLst>
                    <a:ext uri="{9D8B030D-6E8A-4147-A177-3AD203B41FA5}">
                      <a16:colId xmlns:a16="http://schemas.microsoft.com/office/drawing/2014/main" val="3269453507"/>
                    </a:ext>
                  </a:extLst>
                </a:gridCol>
                <a:gridCol w="2145639">
                  <a:extLst>
                    <a:ext uri="{9D8B030D-6E8A-4147-A177-3AD203B41FA5}">
                      <a16:colId xmlns:a16="http://schemas.microsoft.com/office/drawing/2014/main" val="4227691938"/>
                    </a:ext>
                  </a:extLst>
                </a:gridCol>
                <a:gridCol w="2057400">
                  <a:extLst>
                    <a:ext uri="{9D8B030D-6E8A-4147-A177-3AD203B41FA5}">
                      <a16:colId xmlns:a16="http://schemas.microsoft.com/office/drawing/2014/main" val="85614983"/>
                    </a:ext>
                  </a:extLst>
                </a:gridCol>
                <a:gridCol w="179289">
                  <a:extLst>
                    <a:ext uri="{9D8B030D-6E8A-4147-A177-3AD203B41FA5}">
                      <a16:colId xmlns:a16="http://schemas.microsoft.com/office/drawing/2014/main" val="1085989265"/>
                    </a:ext>
                  </a:extLst>
                </a:gridCol>
              </a:tblGrid>
              <a:tr h="275392">
                <a:tc>
                  <a:txBody>
                    <a:bodyPr/>
                    <a:lstStyle/>
                    <a:p>
                      <a:pPr>
                        <a:lnSpc>
                          <a:spcPct val="110000"/>
                        </a:lnSpc>
                        <a:spcBef>
                          <a:spcPts val="100"/>
                        </a:spcBef>
                        <a:spcAft>
                          <a:spcPts val="600"/>
                        </a:spcAft>
                      </a:pPr>
                      <a:r>
                        <a:rPr lang="en-AU" sz="1100" b="1" kern="1200"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Category (YoY %)</a:t>
                      </a:r>
                      <a:endParaRPr lang="en-AU" sz="1100" b="1" kern="1200" dirty="0">
                        <a:solidFill>
                          <a:srgbClr val="38A9A6"/>
                        </a:solidFill>
                        <a:effectLst/>
                        <a:latin typeface="Arial" panose="020B0604020202020204" pitchFamily="34" charset="0"/>
                        <a:ea typeface="SimHei" panose="02010609060101010101" pitchFamily="49" charset="-122"/>
                        <a:cs typeface="Arial" panose="020B0604020202020204" pitchFamily="34" charset="0"/>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kern="1200"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Most recent quarter</a:t>
                      </a:r>
                      <a:endParaRPr lang="en-AU" sz="1100" b="1" kern="1200" dirty="0">
                        <a:solidFill>
                          <a:srgbClr val="38A9A6"/>
                        </a:solidFill>
                        <a:effectLst/>
                        <a:latin typeface="Arial" panose="020B0604020202020204" pitchFamily="34" charset="0"/>
                        <a:ea typeface="SimHei" panose="02010609060101010101" pitchFamily="49" charset="-122"/>
                        <a:cs typeface="Arial" panose="020B0604020202020204" pitchFamily="34" charset="0"/>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kern="1200"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12 months rolling</a:t>
                      </a:r>
                      <a:endParaRPr lang="en-AU" sz="1100" b="1" kern="1200" dirty="0">
                        <a:solidFill>
                          <a:srgbClr val="38A9A6"/>
                        </a:solidFill>
                        <a:effectLst/>
                        <a:latin typeface="Arial" panose="020B0604020202020204" pitchFamily="34" charset="0"/>
                        <a:ea typeface="SimHei" panose="02010609060101010101" pitchFamily="49" charset="-122"/>
                        <a:cs typeface="Arial" panose="020B0604020202020204" pitchFamily="34" charset="0"/>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b="1" kern="1200" dirty="0">
                        <a:solidFill>
                          <a:srgbClr val="38A9A6"/>
                        </a:solidFill>
                        <a:effectLst/>
                        <a:latin typeface="Arial" panose="020B0604020202020204" pitchFamily="34" charset="0"/>
                        <a:ea typeface="SimHei" panose="02010609060101010101" pitchFamily="49" charset="-122"/>
                        <a:cs typeface="Arial" panose="020B0604020202020204" pitchFamily="34" charset="0"/>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982346451"/>
                  </a:ext>
                </a:extLst>
              </a:tr>
              <a:tr h="222043">
                <a:tc>
                  <a:txBody>
                    <a:bodyPr/>
                    <a:lstStyle/>
                    <a:p>
                      <a:pP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Food &amp; beverages</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5.1%</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775987785"/>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Alcohol</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2097829007"/>
                  </a:ext>
                </a:extLst>
              </a:tr>
              <a:tr h="222043">
                <a:tc>
                  <a:txBody>
                    <a:bodyPr/>
                    <a:lstStyle/>
                    <a:p>
                      <a:pP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Tobacco</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11.3%</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877149821"/>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Takeaway food</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1875988163"/>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Electronics</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-0.9%</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-0.9%</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263547008"/>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Hardware</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1912449444"/>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Furniture</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0.8%</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434878290"/>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 parts</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4266263144"/>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Sports &amp; camping</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0.3%</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147724775"/>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Clothing</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238056366"/>
                  </a:ext>
                </a:extLst>
              </a:tr>
              <a:tr h="222043">
                <a:tc>
                  <a:txBody>
                    <a:bodyPr/>
                    <a:lstStyle/>
                    <a:p>
                      <a:pP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Footwear</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691999770"/>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Pharmacy</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105836411"/>
                  </a:ext>
                </a:extLst>
              </a:tr>
              <a:tr h="222043">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Living costs</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5.3%</a:t>
                      </a:r>
                      <a:endParaRPr lang="en-AU" sz="11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752310401"/>
                  </a:ext>
                </a:extLst>
              </a:tr>
              <a:tr h="222043">
                <a:tc>
                  <a:txBody>
                    <a:bodyPr/>
                    <a:lstStyle/>
                    <a:p>
                      <a:pPr>
                        <a:lnSpc>
                          <a:spcPct val="110000"/>
                        </a:lnSpc>
                        <a:spcBef>
                          <a:spcPts val="100"/>
                        </a:spcBef>
                        <a:spcAft>
                          <a:spcPts val="600"/>
                        </a:spcAft>
                      </a:pPr>
                      <a:r>
                        <a:rPr lang="en-AU"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CPI</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a:t>
                      </a: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endParaRPr lang="en-AU" sz="11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3409960228"/>
                  </a:ext>
                </a:extLst>
              </a:tr>
            </a:tbl>
          </a:graphicData>
        </a:graphic>
      </p:graphicFrame>
    </p:spTree>
    <p:extLst>
      <p:ext uri="{BB962C8B-B14F-4D97-AF65-F5344CB8AC3E}">
        <p14:creationId xmlns:p14="http://schemas.microsoft.com/office/powerpoint/2010/main" val="2540163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361388" y="363088"/>
            <a:ext cx="10454956" cy="409500"/>
          </a:xfrm>
        </p:spPr>
        <p:txBody>
          <a:bodyPr>
            <a:noAutofit/>
          </a:bodyPr>
          <a:lstStyle/>
          <a:p>
            <a:r>
              <a:rPr lang="en-US" sz="2800" dirty="0">
                <a:solidFill>
                  <a:schemeClr val="tx1">
                    <a:lumMod val="85000"/>
                    <a:lumOff val="15000"/>
                  </a:schemeClr>
                </a:solidFill>
              </a:rPr>
              <a:t>Trading down is </a:t>
            </a:r>
            <a:r>
              <a:rPr lang="en-US" sz="2800">
                <a:solidFill>
                  <a:schemeClr val="tx1">
                    <a:lumMod val="85000"/>
                    <a:lumOff val="15000"/>
                  </a:schemeClr>
                </a:solidFill>
              </a:rPr>
              <a:t>more pervasive </a:t>
            </a:r>
            <a:endParaRPr lang="en-AU" sz="2800" dirty="0">
              <a:solidFill>
                <a:schemeClr val="tx1">
                  <a:lumMod val="85000"/>
                  <a:lumOff val="15000"/>
                </a:schemeClr>
              </a:solidFill>
            </a:endParaRPr>
          </a:p>
        </p:txBody>
      </p:sp>
      <p:sp>
        <p:nvSpPr>
          <p:cNvPr id="6" name="TextBox 5">
            <a:extLst>
              <a:ext uri="{FF2B5EF4-FFF2-40B4-BE49-F238E27FC236}">
                <a16:creationId xmlns:a16="http://schemas.microsoft.com/office/drawing/2014/main" id="{D685129D-C533-48C5-A3BF-1998626BDC39}"/>
              </a:ext>
            </a:extLst>
          </p:cNvPr>
          <p:cNvSpPr txBox="1"/>
          <p:nvPr/>
        </p:nvSpPr>
        <p:spPr>
          <a:xfrm>
            <a:off x="1111517" y="5612390"/>
            <a:ext cx="3590925"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14</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073408" y="3453237"/>
            <a:ext cx="7166867"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026325" y="3453237"/>
            <a:ext cx="717212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The ways consumers contemplate retail product substitutes</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68086" y="768860"/>
            <a:ext cx="11262526" cy="1625543"/>
          </a:xfrm>
        </p:spPr>
        <p:txBody>
          <a:bodyPr>
            <a:noAutofit/>
          </a:bodyPr>
          <a:lstStyle/>
          <a:p>
            <a:r>
              <a:rPr lang="en-US" sz="1800" dirty="0">
                <a:solidFill>
                  <a:schemeClr val="tx1"/>
                </a:solidFill>
              </a:rPr>
              <a:t>The challenge for retail in the next 12 months is shifting away from volume weakness towards trading down and weaker price realization. </a:t>
            </a:r>
          </a:p>
          <a:p>
            <a:r>
              <a:rPr lang="en-AU" sz="1800" dirty="0">
                <a:solidFill>
                  <a:schemeClr val="tx1"/>
                </a:solidFill>
              </a:rPr>
              <a:t>The price architecture for many retailers will be anywhere from 30-50% price gap from the cheapest product to the most expensive in a category. </a:t>
            </a:r>
            <a:r>
              <a:rPr lang="en-US" sz="1800" dirty="0">
                <a:solidFill>
                  <a:schemeClr val="tx1"/>
                </a:solidFill>
              </a:rPr>
              <a:t> Those without an appropriate range architecture will see pressure on sales.</a:t>
            </a:r>
          </a:p>
        </p:txBody>
      </p:sp>
      <p:pic>
        <p:nvPicPr>
          <p:cNvPr id="5" name="Picture 4">
            <a:extLst>
              <a:ext uri="{FF2B5EF4-FFF2-40B4-BE49-F238E27FC236}">
                <a16:creationId xmlns:a16="http://schemas.microsoft.com/office/drawing/2014/main" id="{DE8F989D-12A8-A2D5-5527-CB641DAB94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1334" y="3930011"/>
            <a:ext cx="6764872" cy="1504161"/>
          </a:xfrm>
          <a:prstGeom prst="rect">
            <a:avLst/>
          </a:prstGeom>
          <a:noFill/>
        </p:spPr>
      </p:pic>
    </p:spTree>
    <p:extLst>
      <p:ext uri="{BB962C8B-B14F-4D97-AF65-F5344CB8AC3E}">
        <p14:creationId xmlns:p14="http://schemas.microsoft.com/office/powerpoint/2010/main" val="426152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361388" y="363088"/>
            <a:ext cx="10454956" cy="409500"/>
          </a:xfrm>
        </p:spPr>
        <p:txBody>
          <a:bodyPr>
            <a:noAutofit/>
          </a:bodyPr>
          <a:lstStyle/>
          <a:p>
            <a:r>
              <a:rPr lang="en-US" sz="2800" dirty="0">
                <a:solidFill>
                  <a:schemeClr val="tx1">
                    <a:lumMod val="85000"/>
                    <a:lumOff val="15000"/>
                  </a:schemeClr>
                </a:solidFill>
              </a:rPr>
              <a:t>Online </a:t>
            </a:r>
            <a:r>
              <a:rPr lang="en-US" sz="2800">
                <a:solidFill>
                  <a:schemeClr val="tx1">
                    <a:lumMod val="85000"/>
                    <a:lumOff val="15000"/>
                  </a:schemeClr>
                </a:solidFill>
              </a:rPr>
              <a:t>retail rebounding </a:t>
            </a:r>
            <a:endParaRPr lang="en-AU" sz="2800" dirty="0">
              <a:solidFill>
                <a:schemeClr val="tx1">
                  <a:lumMod val="85000"/>
                  <a:lumOff val="15000"/>
                </a:schemeClr>
              </a:solidFill>
            </a:endParaRPr>
          </a:p>
        </p:txBody>
      </p:sp>
      <p:sp>
        <p:nvSpPr>
          <p:cNvPr id="6" name="TextBox 5">
            <a:extLst>
              <a:ext uri="{FF2B5EF4-FFF2-40B4-BE49-F238E27FC236}">
                <a16:creationId xmlns:a16="http://schemas.microsoft.com/office/drawing/2014/main" id="{D685129D-C533-48C5-A3BF-1998626BDC39}"/>
              </a:ext>
            </a:extLst>
          </p:cNvPr>
          <p:cNvSpPr txBox="1"/>
          <p:nvPr/>
        </p:nvSpPr>
        <p:spPr>
          <a:xfrm>
            <a:off x="1050490" y="6036688"/>
            <a:ext cx="7550179" cy="3693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Represents both food and non-food online retail. Emphasis is on how the sale is transacted. Some online sales will include click &amp; collect from stores. </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ABS,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15</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979140" y="2316282"/>
            <a:ext cx="6703705"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932057" y="2316282"/>
            <a:ext cx="717212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MST Marquee outlook for online retail vs bricks &amp; mortar</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68086" y="768861"/>
            <a:ext cx="11262526" cy="1326320"/>
          </a:xfrm>
        </p:spPr>
        <p:txBody>
          <a:bodyPr>
            <a:noAutofit/>
          </a:bodyPr>
          <a:lstStyle/>
          <a:p>
            <a:r>
              <a:rPr lang="en-US" sz="1800" dirty="0">
                <a:solidFill>
                  <a:schemeClr val="tx1"/>
                </a:solidFill>
              </a:rPr>
              <a:t>After a very poor calendar 2023, online sales growth has recovered to 9%.  The growth is stronger in supermarkets and for Amazon based on our data.  </a:t>
            </a:r>
          </a:p>
          <a:p>
            <a:r>
              <a:rPr lang="en-US" sz="1800" dirty="0">
                <a:solidFill>
                  <a:schemeClr val="tx1"/>
                </a:solidFill>
              </a:rPr>
              <a:t> Online likely to grow 8%-10% for next few years. Without a presence online, a retailer’s growth may be 1pp slower. </a:t>
            </a:r>
          </a:p>
          <a:p>
            <a:endParaRPr lang="en-US" sz="1800" dirty="0">
              <a:solidFill>
                <a:schemeClr val="tx1"/>
              </a:solidFill>
            </a:endParaRPr>
          </a:p>
        </p:txBody>
      </p:sp>
      <p:pic>
        <p:nvPicPr>
          <p:cNvPr id="5" name="Picture 4">
            <a:extLst>
              <a:ext uri="{FF2B5EF4-FFF2-40B4-BE49-F238E27FC236}">
                <a16:creationId xmlns:a16="http://schemas.microsoft.com/office/drawing/2014/main" id="{881AE582-76B9-DBCC-25A3-873BE1EC1EC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291" y="2675459"/>
            <a:ext cx="6942799" cy="3379559"/>
          </a:xfrm>
          <a:prstGeom prst="rect">
            <a:avLst/>
          </a:prstGeom>
          <a:noFill/>
          <a:ln>
            <a:noFill/>
          </a:ln>
        </p:spPr>
      </p:pic>
    </p:spTree>
    <p:extLst>
      <p:ext uri="{BB962C8B-B14F-4D97-AF65-F5344CB8AC3E}">
        <p14:creationId xmlns:p14="http://schemas.microsoft.com/office/powerpoint/2010/main" val="1678623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16</a:t>
            </a:fld>
            <a:endParaRPr lang="en-US" dirty="0"/>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2826454" y="1921206"/>
            <a:ext cx="6281974" cy="2080260"/>
          </a:xfrm>
        </p:spPr>
        <p:txBody>
          <a:bodyPr>
            <a:normAutofit/>
          </a:bodyPr>
          <a:lstStyle/>
          <a:p>
            <a:pPr marL="0" indent="0" algn="ctr">
              <a:buNone/>
            </a:pPr>
            <a:r>
              <a:rPr lang="en-US" sz="3900" dirty="0">
                <a:solidFill>
                  <a:schemeClr val="tx1">
                    <a:lumMod val="85000"/>
                    <a:lumOff val="15000"/>
                  </a:schemeClr>
                </a:solidFill>
              </a:rPr>
              <a:t>Margins proving resilient</a:t>
            </a:r>
          </a:p>
        </p:txBody>
      </p:sp>
    </p:spTree>
    <p:extLst>
      <p:ext uri="{BB962C8B-B14F-4D97-AF65-F5344CB8AC3E}">
        <p14:creationId xmlns:p14="http://schemas.microsoft.com/office/powerpoint/2010/main" val="268463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21672" y="352409"/>
            <a:ext cx="8560598" cy="504000"/>
          </a:xfrm>
        </p:spPr>
        <p:txBody>
          <a:bodyPr>
            <a:noAutofit/>
          </a:bodyPr>
          <a:lstStyle/>
          <a:p>
            <a:r>
              <a:rPr lang="en-AU" sz="2800" dirty="0">
                <a:latin typeface="Gilroy" panose="00000500000000000000"/>
                <a:ea typeface="Times New Roman" panose="02020603050405020304" pitchFamily="18" charset="0"/>
                <a:cs typeface="Arial" panose="020B0604020202020204" pitchFamily="34" charset="0"/>
              </a:rPr>
              <a:t>China sourcing costs a tailwind for retail margins</a:t>
            </a:r>
            <a:endParaRPr lang="en-AU" sz="2800" dirty="0">
              <a:solidFill>
                <a:schemeClr val="tx1">
                  <a:lumMod val="85000"/>
                  <a:lumOff val="15000"/>
                </a:schemeClr>
              </a:solidFill>
              <a:latin typeface="Gilroy" panose="00000500000000000000"/>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17</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flipV="1">
            <a:off x="1246473" y="2434202"/>
            <a:ext cx="6643762" cy="7165"/>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152550" y="2405921"/>
            <a:ext cx="5944990"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China producer price index for key retail categories</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17380" y="802193"/>
            <a:ext cx="11316032" cy="1676882"/>
          </a:xfrm>
        </p:spPr>
        <p:txBody>
          <a:bodyPr>
            <a:normAutofit/>
          </a:bodyPr>
          <a:lstStyle/>
          <a:p>
            <a:r>
              <a:rPr lang="en-GB" sz="1800" dirty="0">
                <a:solidFill>
                  <a:schemeClr val="tx1">
                    <a:lumMod val="85000"/>
                    <a:lumOff val="15000"/>
                  </a:schemeClr>
                </a:solidFill>
              </a:rPr>
              <a:t>Part of the gross margin strength in discretionary retailers can be explained by the lower production costs out of China. </a:t>
            </a:r>
          </a:p>
          <a:p>
            <a:r>
              <a:rPr lang="en-GB" sz="1800" dirty="0">
                <a:solidFill>
                  <a:schemeClr val="tx1">
                    <a:lumMod val="85000"/>
                    <a:lumOff val="15000"/>
                  </a:schemeClr>
                </a:solidFill>
              </a:rPr>
              <a:t>A higher Australian dollar in FY25e may also be favourable to retail profit margins. </a:t>
            </a:r>
          </a:p>
        </p:txBody>
      </p:sp>
      <p:sp>
        <p:nvSpPr>
          <p:cNvPr id="14" name="TextBox 13">
            <a:extLst>
              <a:ext uri="{FF2B5EF4-FFF2-40B4-BE49-F238E27FC236}">
                <a16:creationId xmlns:a16="http://schemas.microsoft.com/office/drawing/2014/main" id="{D5DDBEAD-E7D2-4051-B24A-C24B922EFDD8}"/>
              </a:ext>
            </a:extLst>
          </p:cNvPr>
          <p:cNvSpPr txBox="1"/>
          <p:nvPr/>
        </p:nvSpPr>
        <p:spPr>
          <a:xfrm>
            <a:off x="1152548" y="6168735"/>
            <a:ext cx="4419600"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FactSet, MST Marquee</a:t>
            </a:r>
          </a:p>
        </p:txBody>
      </p:sp>
      <p:pic>
        <p:nvPicPr>
          <p:cNvPr id="5" name="Picture 4">
            <a:extLst>
              <a:ext uri="{FF2B5EF4-FFF2-40B4-BE49-F238E27FC236}">
                <a16:creationId xmlns:a16="http://schemas.microsoft.com/office/drawing/2014/main" id="{736AFA85-D142-2F9A-D827-4E304FBB8BC3}"/>
              </a:ext>
            </a:extLst>
          </p:cNvPr>
          <p:cNvPicPr>
            <a:picLocks noChangeAspect="1"/>
          </p:cNvPicPr>
          <p:nvPr/>
        </p:nvPicPr>
        <p:blipFill>
          <a:blip r:embed="rId2"/>
          <a:stretch>
            <a:fillRect/>
          </a:stretch>
        </p:blipFill>
        <p:spPr>
          <a:xfrm>
            <a:off x="1152548" y="2775253"/>
            <a:ext cx="7023430" cy="3393482"/>
          </a:xfrm>
          <a:prstGeom prst="rect">
            <a:avLst/>
          </a:prstGeom>
        </p:spPr>
      </p:pic>
    </p:spTree>
    <p:extLst>
      <p:ext uri="{BB962C8B-B14F-4D97-AF65-F5344CB8AC3E}">
        <p14:creationId xmlns:p14="http://schemas.microsoft.com/office/powerpoint/2010/main" val="1409178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99090" y="334024"/>
            <a:ext cx="8560598" cy="504000"/>
          </a:xfrm>
        </p:spPr>
        <p:txBody>
          <a:bodyPr>
            <a:noAutofit/>
          </a:bodyPr>
          <a:lstStyle/>
          <a:p>
            <a:r>
              <a:rPr lang="en-AU" sz="2800" dirty="0">
                <a:latin typeface="Gilroy" panose="00000500000000000000"/>
                <a:ea typeface="Times New Roman" panose="02020603050405020304" pitchFamily="18" charset="0"/>
                <a:cs typeface="Arial" panose="020B0604020202020204" pitchFamily="34" charset="0"/>
              </a:rPr>
              <a:t>Sea freight a challenge</a:t>
            </a:r>
            <a:endParaRPr lang="en-AU" sz="2800" dirty="0">
              <a:solidFill>
                <a:schemeClr val="tx1">
                  <a:lumMod val="85000"/>
                  <a:lumOff val="15000"/>
                </a:schemeClr>
              </a:solidFill>
              <a:latin typeface="Gilroy" panose="00000500000000000000"/>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18</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237046" y="2422513"/>
            <a:ext cx="6719177"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152550" y="2405921"/>
            <a:ext cx="5944990"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Shanghai freight index (A$/tonne)</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26806" y="879656"/>
            <a:ext cx="10841919" cy="1498635"/>
          </a:xfrm>
        </p:spPr>
        <p:txBody>
          <a:bodyPr>
            <a:normAutofit/>
          </a:bodyPr>
          <a:lstStyle/>
          <a:p>
            <a:pPr algn="just">
              <a:lnSpc>
                <a:spcPct val="110000"/>
              </a:lnSpc>
              <a:spcAft>
                <a:spcPts val="600"/>
              </a:spcAft>
            </a:pPr>
            <a:r>
              <a:rPr lang="en-AU" sz="1800" dirty="0">
                <a:solidFill>
                  <a:schemeClr val="tx1"/>
                </a:solidFill>
                <a:effectLst/>
                <a:ea typeface="SimHei" panose="02010609060101010101" pitchFamily="49" charset="-122"/>
              </a:rPr>
              <a:t>Spot sea freight rates have risen by 94% this calendar year and 14% in the past four weeks. </a:t>
            </a:r>
            <a:endParaRPr lang="en-AU" sz="1800" spc="-10" dirty="0">
              <a:solidFill>
                <a:schemeClr val="tx1"/>
              </a:solidFill>
              <a:effectLst/>
              <a:ea typeface="SimHei" panose="02010609060101010101" pitchFamily="49" charset="-122"/>
            </a:endParaRPr>
          </a:p>
          <a:p>
            <a:pPr algn="just">
              <a:lnSpc>
                <a:spcPct val="110000"/>
              </a:lnSpc>
              <a:spcAft>
                <a:spcPts val="600"/>
              </a:spcAft>
            </a:pPr>
            <a:r>
              <a:rPr lang="en-AU" sz="1800" spc="-10" dirty="0">
                <a:solidFill>
                  <a:schemeClr val="tx1"/>
                </a:solidFill>
                <a:effectLst/>
                <a:ea typeface="SimHei" panose="02010609060101010101" pitchFamily="49" charset="-122"/>
              </a:rPr>
              <a:t>Freight can be up to 5%-6% of total product costs in furniture and large appliances. In apparel and small appliances, it is closer to 2%-3% of total product costs. </a:t>
            </a:r>
          </a:p>
        </p:txBody>
      </p:sp>
      <p:sp>
        <p:nvSpPr>
          <p:cNvPr id="14" name="TextBox 13">
            <a:extLst>
              <a:ext uri="{FF2B5EF4-FFF2-40B4-BE49-F238E27FC236}">
                <a16:creationId xmlns:a16="http://schemas.microsoft.com/office/drawing/2014/main" id="{D5DDBEAD-E7D2-4051-B24A-C24B922EFDD8}"/>
              </a:ext>
            </a:extLst>
          </p:cNvPr>
          <p:cNvSpPr txBox="1"/>
          <p:nvPr/>
        </p:nvSpPr>
        <p:spPr>
          <a:xfrm>
            <a:off x="1152548" y="6124942"/>
            <a:ext cx="4419600"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FactSet, MST Marquee</a:t>
            </a:r>
          </a:p>
        </p:txBody>
      </p:sp>
      <p:pic>
        <p:nvPicPr>
          <p:cNvPr id="8" name="Picture 7">
            <a:extLst>
              <a:ext uri="{FF2B5EF4-FFF2-40B4-BE49-F238E27FC236}">
                <a16:creationId xmlns:a16="http://schemas.microsoft.com/office/drawing/2014/main" id="{5DDF8D92-74C4-701D-2B5F-644F6C534CBB}"/>
              </a:ext>
            </a:extLst>
          </p:cNvPr>
          <p:cNvPicPr>
            <a:picLocks noChangeAspect="1"/>
          </p:cNvPicPr>
          <p:nvPr/>
        </p:nvPicPr>
        <p:blipFill>
          <a:blip r:embed="rId2"/>
          <a:stretch>
            <a:fillRect/>
          </a:stretch>
        </p:blipFill>
        <p:spPr>
          <a:xfrm>
            <a:off x="1077133" y="2880346"/>
            <a:ext cx="7082028" cy="3244596"/>
          </a:xfrm>
          <a:prstGeom prst="rect">
            <a:avLst/>
          </a:prstGeom>
        </p:spPr>
      </p:pic>
    </p:spTree>
    <p:extLst>
      <p:ext uri="{BB962C8B-B14F-4D97-AF65-F5344CB8AC3E}">
        <p14:creationId xmlns:p14="http://schemas.microsoft.com/office/powerpoint/2010/main" val="458537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7562F9-395A-3D4D-96C8-D0FF27FEB158}"/>
              </a:ext>
            </a:extLst>
          </p:cNvPr>
          <p:cNvPicPr>
            <a:picLocks noChangeAspect="1"/>
          </p:cNvPicPr>
          <p:nvPr/>
        </p:nvPicPr>
        <p:blipFill>
          <a:blip r:embed="rId2"/>
          <a:stretch>
            <a:fillRect/>
          </a:stretch>
        </p:blipFill>
        <p:spPr>
          <a:xfrm>
            <a:off x="1115355" y="3030970"/>
            <a:ext cx="6736558" cy="3191001"/>
          </a:xfrm>
          <a:prstGeom prst="rect">
            <a:avLst/>
          </a:prstGeom>
        </p:spPr>
      </p:pic>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80236" y="305743"/>
            <a:ext cx="8560598" cy="504000"/>
          </a:xfrm>
        </p:spPr>
        <p:txBody>
          <a:bodyPr>
            <a:noAutofit/>
          </a:bodyPr>
          <a:lstStyle/>
          <a:p>
            <a:r>
              <a:rPr lang="en-US" sz="2800" dirty="0">
                <a:solidFill>
                  <a:schemeClr val="tx1">
                    <a:lumMod val="85000"/>
                    <a:lumOff val="15000"/>
                  </a:schemeClr>
                </a:solidFill>
                <a:latin typeface="Gilroy" panose="00000500000000000000"/>
                <a:cs typeface="Arial" panose="020B0604020202020204" pitchFamily="34" charset="0"/>
              </a:rPr>
              <a:t>Wage rate growth should abate for FY26e  </a:t>
            </a:r>
            <a:endParaRPr lang="en-AU" sz="2800" dirty="0">
              <a:solidFill>
                <a:schemeClr val="tx1">
                  <a:lumMod val="85000"/>
                  <a:lumOff val="15000"/>
                </a:schemeClr>
              </a:solidFill>
              <a:latin typeface="Gilroy" panose="00000500000000000000"/>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19</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978525" y="2695716"/>
            <a:ext cx="7141745"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934889" y="2717100"/>
            <a:ext cx="9140498"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Outlook for retail wage rate growth				</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753050" y="738538"/>
            <a:ext cx="10958714" cy="1404293"/>
          </a:xfrm>
        </p:spPr>
        <p:txBody>
          <a:bodyPr>
            <a:noAutofit/>
          </a:bodyPr>
          <a:lstStyle/>
          <a:p>
            <a:r>
              <a:rPr lang="en-AU" sz="1800" dirty="0">
                <a:effectLst/>
                <a:ea typeface="SimHei" panose="02010609060101010101" pitchFamily="49" charset="-122"/>
              </a:rPr>
              <a:t>Wage rate growth of 4.25% for FY25e will remain a challenge for all retailers given very few will achieve that level of sales growth. </a:t>
            </a:r>
          </a:p>
          <a:p>
            <a:r>
              <a:rPr lang="en-AU" sz="1800" spc="-10" dirty="0">
                <a:ea typeface="SimHei" panose="02010609060101010101" pitchFamily="49" charset="-122"/>
              </a:rPr>
              <a:t>We still see opportunities for further labour productivity improvements by retailers, albeit the challenge of stock loss is an offset. </a:t>
            </a:r>
            <a:endParaRPr lang="en-AU" sz="1800" spc="-10" dirty="0">
              <a:effectLst/>
              <a:ea typeface="SimHei" panose="02010609060101010101" pitchFamily="49" charset="-122"/>
            </a:endParaRPr>
          </a:p>
          <a:p>
            <a:endParaRPr lang="en-AU" sz="1800" dirty="0">
              <a:effectLst/>
              <a:ea typeface="SimHei" panose="02010609060101010101" pitchFamily="49" charset="-122"/>
            </a:endParaRPr>
          </a:p>
        </p:txBody>
      </p:sp>
      <p:sp>
        <p:nvSpPr>
          <p:cNvPr id="14" name="TextBox 13">
            <a:extLst>
              <a:ext uri="{FF2B5EF4-FFF2-40B4-BE49-F238E27FC236}">
                <a16:creationId xmlns:a16="http://schemas.microsoft.com/office/drawing/2014/main" id="{D5DDBEAD-E7D2-4051-B24A-C24B922EFDD8}"/>
              </a:ext>
            </a:extLst>
          </p:cNvPr>
          <p:cNvSpPr txBox="1"/>
          <p:nvPr/>
        </p:nvSpPr>
        <p:spPr>
          <a:xfrm>
            <a:off x="1105416" y="6181712"/>
            <a:ext cx="4419600"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FWC, ABS, MST Marquee</a:t>
            </a:r>
          </a:p>
        </p:txBody>
      </p:sp>
    </p:spTree>
    <p:extLst>
      <p:ext uri="{BB962C8B-B14F-4D97-AF65-F5344CB8AC3E}">
        <p14:creationId xmlns:p14="http://schemas.microsoft.com/office/powerpoint/2010/main" val="74646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564352" y="375669"/>
            <a:ext cx="7359985" cy="409500"/>
          </a:xfrm>
        </p:spPr>
        <p:txBody>
          <a:bodyPr>
            <a:noAutofit/>
          </a:bodyPr>
          <a:lstStyle/>
          <a:p>
            <a:r>
              <a:rPr lang="en-AU" sz="2800" dirty="0">
                <a:solidFill>
                  <a:schemeClr val="tx1">
                    <a:lumMod val="85000"/>
                    <a:lumOff val="15000"/>
                  </a:schemeClr>
                </a:solidFill>
              </a:rPr>
              <a:t>Discussion topics</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2</a:t>
            </a:fld>
            <a:endParaRPr lang="en-US" dirty="0"/>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64352" y="897141"/>
            <a:ext cx="11183700" cy="5234314"/>
          </a:xfrm>
        </p:spPr>
        <p:txBody>
          <a:bodyPr>
            <a:noAutofit/>
          </a:bodyPr>
          <a:lstStyle/>
          <a:p>
            <a:pPr marL="361950" indent="-361950">
              <a:lnSpc>
                <a:spcPct val="130000"/>
              </a:lnSpc>
              <a:buFont typeface="+mj-lt"/>
              <a:buAutoNum type="arabicPeriod"/>
            </a:pPr>
            <a:r>
              <a:rPr lang="en-AU" sz="1800" b="1" dirty="0">
                <a:solidFill>
                  <a:schemeClr val="tx1">
                    <a:lumMod val="85000"/>
                    <a:lumOff val="15000"/>
                  </a:schemeClr>
                </a:solidFill>
              </a:rPr>
              <a:t>We are past the trough in retail sales growth, so what does the recovery look like?</a:t>
            </a:r>
          </a:p>
          <a:p>
            <a:pPr lvl="1">
              <a:lnSpc>
                <a:spcPct val="130000"/>
              </a:lnSpc>
            </a:pPr>
            <a:r>
              <a:rPr lang="en-AU" sz="1600" dirty="0">
                <a:solidFill>
                  <a:schemeClr val="tx1">
                    <a:lumMod val="85000"/>
                    <a:lumOff val="15000"/>
                  </a:schemeClr>
                </a:solidFill>
              </a:rPr>
              <a:t>Retail sales growth of 1.8% in FY24 was well below trend. We expect a recovery to 2.9% growth for FY25e. </a:t>
            </a:r>
          </a:p>
          <a:p>
            <a:pPr lvl="1">
              <a:lnSpc>
                <a:spcPct val="130000"/>
              </a:lnSpc>
            </a:pPr>
            <a:r>
              <a:rPr lang="en-AU" sz="1600" dirty="0">
                <a:solidFill>
                  <a:schemeClr val="tx1">
                    <a:lumMod val="85000"/>
                    <a:lumOff val="15000"/>
                  </a:schemeClr>
                </a:solidFill>
              </a:rPr>
              <a:t>Household income growth is likely to be 6% in FY25e, support by tax cuts and lower interest cost headwinds. However, households have low levels of savings, resulting in a value-conscious shopper. </a:t>
            </a:r>
          </a:p>
          <a:p>
            <a:pPr lvl="1">
              <a:lnSpc>
                <a:spcPct val="130000"/>
              </a:lnSpc>
            </a:pPr>
            <a:endParaRPr lang="en-AU" sz="600" dirty="0">
              <a:solidFill>
                <a:schemeClr val="tx1">
                  <a:lumMod val="85000"/>
                  <a:lumOff val="15000"/>
                </a:schemeClr>
              </a:solidFill>
            </a:endParaRPr>
          </a:p>
          <a:p>
            <a:pPr marL="342900" indent="-342900">
              <a:lnSpc>
                <a:spcPct val="130000"/>
              </a:lnSpc>
              <a:buFont typeface="+mj-lt"/>
              <a:buAutoNum type="arabicPeriod"/>
            </a:pPr>
            <a:r>
              <a:rPr lang="en-AU" sz="1800" b="1" dirty="0">
                <a:solidFill>
                  <a:schemeClr val="tx1">
                    <a:lumMod val="85000"/>
                    <a:lumOff val="15000"/>
                  </a:schemeClr>
                </a:solidFill>
              </a:rPr>
              <a:t>Retail category performance still likely to be quite varied</a:t>
            </a:r>
          </a:p>
          <a:p>
            <a:pPr lvl="1">
              <a:lnSpc>
                <a:spcPct val="130000"/>
              </a:lnSpc>
            </a:pPr>
            <a:r>
              <a:rPr lang="en-AU" sz="1600" dirty="0">
                <a:solidFill>
                  <a:schemeClr val="tx1">
                    <a:lumMod val="85000"/>
                    <a:lumOff val="15000"/>
                  </a:schemeClr>
                </a:solidFill>
              </a:rPr>
              <a:t>Household goods are likely to see the strongest recovery in sales growth over the next 12 months. Cafes &amp; restaurants are likely to experience a slowdown. </a:t>
            </a:r>
          </a:p>
          <a:p>
            <a:pPr lvl="1">
              <a:lnSpc>
                <a:spcPct val="130000"/>
              </a:lnSpc>
            </a:pPr>
            <a:r>
              <a:rPr lang="en-AU" sz="1600" dirty="0">
                <a:solidFill>
                  <a:schemeClr val="tx1">
                    <a:lumMod val="85000"/>
                    <a:lumOff val="15000"/>
                  </a:schemeClr>
                </a:solidFill>
              </a:rPr>
              <a:t>Fashion, liquor and recreational goods could see weaker volumes as the COVID-19 unwind is not yet complete. </a:t>
            </a:r>
          </a:p>
          <a:p>
            <a:pPr lvl="1">
              <a:lnSpc>
                <a:spcPct val="130000"/>
              </a:lnSpc>
            </a:pPr>
            <a:endParaRPr lang="en-AU" sz="600" dirty="0">
              <a:solidFill>
                <a:schemeClr val="tx1">
                  <a:lumMod val="85000"/>
                  <a:lumOff val="15000"/>
                </a:schemeClr>
              </a:solidFill>
            </a:endParaRPr>
          </a:p>
          <a:p>
            <a:pPr marL="342900" indent="-342900">
              <a:lnSpc>
                <a:spcPct val="130000"/>
              </a:lnSpc>
              <a:buFont typeface="+mj-lt"/>
              <a:buAutoNum type="arabicPeriod" startAt="3"/>
            </a:pPr>
            <a:r>
              <a:rPr lang="en-AU" sz="1800" b="1" dirty="0">
                <a:solidFill>
                  <a:schemeClr val="tx1">
                    <a:lumMod val="85000"/>
                    <a:lumOff val="15000"/>
                  </a:schemeClr>
                </a:solidFill>
              </a:rPr>
              <a:t>Profit margins proving resilient</a:t>
            </a:r>
          </a:p>
          <a:p>
            <a:pPr lvl="1">
              <a:lnSpc>
                <a:spcPct val="130000"/>
              </a:lnSpc>
            </a:pPr>
            <a:r>
              <a:rPr lang="en-AU" sz="1600" dirty="0">
                <a:solidFill>
                  <a:schemeClr val="tx1">
                    <a:lumMod val="85000"/>
                    <a:lumOff val="15000"/>
                  </a:schemeClr>
                </a:solidFill>
              </a:rPr>
              <a:t>Generally speaking, retailers have held gross margins steady given sourcing savings have offset promotional investment. </a:t>
            </a:r>
          </a:p>
          <a:p>
            <a:pPr lvl="1">
              <a:lnSpc>
                <a:spcPct val="130000"/>
              </a:lnSpc>
            </a:pPr>
            <a:r>
              <a:rPr lang="en-AU" sz="1600" dirty="0">
                <a:solidFill>
                  <a:schemeClr val="tx1">
                    <a:lumMod val="85000"/>
                    <a:lumOff val="15000"/>
                  </a:schemeClr>
                </a:solidFill>
              </a:rPr>
              <a:t>Wage rate growth remains a challenge, but productivity initiatives are helping manage the pressure on margins. </a:t>
            </a:r>
          </a:p>
        </p:txBody>
      </p:sp>
    </p:spTree>
    <p:extLst>
      <p:ext uri="{BB962C8B-B14F-4D97-AF65-F5344CB8AC3E}">
        <p14:creationId xmlns:p14="http://schemas.microsoft.com/office/powerpoint/2010/main" val="243736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80236" y="305743"/>
            <a:ext cx="8560598" cy="504000"/>
          </a:xfrm>
        </p:spPr>
        <p:txBody>
          <a:bodyPr>
            <a:noAutofit/>
          </a:bodyPr>
          <a:lstStyle/>
          <a:p>
            <a:r>
              <a:rPr lang="en-US" sz="2800" dirty="0">
                <a:solidFill>
                  <a:schemeClr val="tx1">
                    <a:lumMod val="85000"/>
                    <a:lumOff val="15000"/>
                  </a:schemeClr>
                </a:solidFill>
                <a:latin typeface="Gilroy" panose="00000500000000000000"/>
                <a:cs typeface="Arial" panose="020B0604020202020204" pitchFamily="34" charset="0"/>
              </a:rPr>
              <a:t>Outlook for rents</a:t>
            </a:r>
            <a:endParaRPr lang="en-AU" sz="2800" dirty="0">
              <a:solidFill>
                <a:schemeClr val="tx1">
                  <a:lumMod val="85000"/>
                  <a:lumOff val="15000"/>
                </a:schemeClr>
              </a:solidFill>
              <a:latin typeface="Gilroy" panose="00000500000000000000"/>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20</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062033" y="3227379"/>
            <a:ext cx="8062309"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977536" y="3220214"/>
            <a:ext cx="8062309" cy="646331"/>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Estimated </a:t>
            </a:r>
            <a:r>
              <a:rPr lang="en-AU">
                <a:latin typeface="Arial" panose="020B0604020202020204" pitchFamily="34" charset="0"/>
                <a:ea typeface="Calibri" panose="020F0502020204030204" pitchFamily="34" charset="0"/>
                <a:cs typeface="Times New Roman" panose="02020603050405020304" pitchFamily="18" charset="0"/>
              </a:rPr>
              <a:t>outlook for like-for-like sales and rental</a:t>
            </a:r>
            <a:r>
              <a:rPr lang="en-AU" dirty="0">
                <a:latin typeface="Arial" panose="020B0604020202020204" pitchFamily="34" charset="0"/>
                <a:ea typeface="Calibri" panose="020F0502020204030204" pitchFamily="34" charset="0"/>
                <a:cs typeface="Times New Roman" panose="02020603050405020304" pitchFamily="18" charset="0"/>
              </a:rPr>
              <a:t> growth per sqm				</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753050" y="738538"/>
            <a:ext cx="10958714" cy="1404293"/>
          </a:xfrm>
        </p:spPr>
        <p:txBody>
          <a:bodyPr>
            <a:noAutofit/>
          </a:bodyPr>
          <a:lstStyle/>
          <a:p>
            <a:r>
              <a:rPr lang="en-AU" sz="1800" dirty="0">
                <a:effectLst/>
                <a:ea typeface="SimHei" panose="02010609060101010101" pitchFamily="49" charset="-122"/>
              </a:rPr>
              <a:t>We expect floor space per capita to decline by 0.8% per annum over the next five years. </a:t>
            </a:r>
          </a:p>
          <a:p>
            <a:r>
              <a:rPr lang="en-AU" sz="1800" dirty="0">
                <a:ea typeface="SimHei" panose="02010609060101010101" pitchFamily="49" charset="-122"/>
              </a:rPr>
              <a:t>Retailers and landlords will look </a:t>
            </a:r>
            <a:r>
              <a:rPr lang="en-AU" sz="1800" dirty="0">
                <a:effectLst/>
                <a:ea typeface="SimHei" panose="02010609060101010101" pitchFamily="49" charset="-122"/>
              </a:rPr>
              <a:t>for productivity gains. We expect some to come from reduced anchor-tenant space in malls </a:t>
            </a:r>
          </a:p>
          <a:p>
            <a:r>
              <a:rPr lang="en-AU" sz="1800" spc="-10" dirty="0">
                <a:effectLst/>
                <a:ea typeface="SimHei" panose="02010609060101010101" pitchFamily="49" charset="-122"/>
              </a:rPr>
              <a:t>Generally, we expect rental growth to match sales growth over the next five years, with faster rent growth in high productivity centres. </a:t>
            </a:r>
          </a:p>
          <a:p>
            <a:endParaRPr lang="en-AU" sz="1800" dirty="0">
              <a:effectLst/>
              <a:ea typeface="SimHei" panose="02010609060101010101" pitchFamily="49" charset="-122"/>
            </a:endParaRPr>
          </a:p>
        </p:txBody>
      </p:sp>
      <p:sp>
        <p:nvSpPr>
          <p:cNvPr id="14" name="TextBox 13">
            <a:extLst>
              <a:ext uri="{FF2B5EF4-FFF2-40B4-BE49-F238E27FC236}">
                <a16:creationId xmlns:a16="http://schemas.microsoft.com/office/drawing/2014/main" id="{D5DDBEAD-E7D2-4051-B24A-C24B922EFDD8}"/>
              </a:ext>
            </a:extLst>
          </p:cNvPr>
          <p:cNvSpPr txBox="1"/>
          <p:nvPr/>
        </p:nvSpPr>
        <p:spPr>
          <a:xfrm>
            <a:off x="1063762" y="5916755"/>
            <a:ext cx="4419600" cy="3693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 Historical rental growth is based on average specialty per sqm rental growth in major landlords.  </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ABS, Company reports, MST Marquee </a:t>
            </a:r>
          </a:p>
        </p:txBody>
      </p:sp>
      <p:graphicFrame>
        <p:nvGraphicFramePr>
          <p:cNvPr id="5" name="Table 4">
            <a:extLst>
              <a:ext uri="{FF2B5EF4-FFF2-40B4-BE49-F238E27FC236}">
                <a16:creationId xmlns:a16="http://schemas.microsoft.com/office/drawing/2014/main" id="{2E459866-4C75-1DC4-6488-556F48512290}"/>
              </a:ext>
            </a:extLst>
          </p:cNvPr>
          <p:cNvGraphicFramePr>
            <a:graphicFrameLocks noGrp="1"/>
          </p:cNvGraphicFramePr>
          <p:nvPr>
            <p:extLst>
              <p:ext uri="{D42A27DB-BD31-4B8C-83A1-F6EECF244321}">
                <p14:modId xmlns:p14="http://schemas.microsoft.com/office/powerpoint/2010/main" val="3776505617"/>
              </p:ext>
            </p:extLst>
          </p:nvPr>
        </p:nvGraphicFramePr>
        <p:xfrm>
          <a:off x="1080887" y="3729662"/>
          <a:ext cx="8062310" cy="2103192"/>
        </p:xfrm>
        <a:graphic>
          <a:graphicData uri="http://schemas.openxmlformats.org/drawingml/2006/table">
            <a:tbl>
              <a:tblPr firstRow="1" firstCol="1" bandRow="1"/>
              <a:tblGrid>
                <a:gridCol w="3197882">
                  <a:extLst>
                    <a:ext uri="{9D8B030D-6E8A-4147-A177-3AD203B41FA5}">
                      <a16:colId xmlns:a16="http://schemas.microsoft.com/office/drawing/2014/main" val="3404871209"/>
                    </a:ext>
                  </a:extLst>
                </a:gridCol>
                <a:gridCol w="1216107">
                  <a:extLst>
                    <a:ext uri="{9D8B030D-6E8A-4147-A177-3AD203B41FA5}">
                      <a16:colId xmlns:a16="http://schemas.microsoft.com/office/drawing/2014/main" val="504552212"/>
                    </a:ext>
                  </a:extLst>
                </a:gridCol>
                <a:gridCol w="1216107">
                  <a:extLst>
                    <a:ext uri="{9D8B030D-6E8A-4147-A177-3AD203B41FA5}">
                      <a16:colId xmlns:a16="http://schemas.microsoft.com/office/drawing/2014/main" val="1895199766"/>
                    </a:ext>
                  </a:extLst>
                </a:gridCol>
                <a:gridCol w="1216107">
                  <a:extLst>
                    <a:ext uri="{9D8B030D-6E8A-4147-A177-3AD203B41FA5}">
                      <a16:colId xmlns:a16="http://schemas.microsoft.com/office/drawing/2014/main" val="670763722"/>
                    </a:ext>
                  </a:extLst>
                </a:gridCol>
                <a:gridCol w="1216107">
                  <a:extLst>
                    <a:ext uri="{9D8B030D-6E8A-4147-A177-3AD203B41FA5}">
                      <a16:colId xmlns:a16="http://schemas.microsoft.com/office/drawing/2014/main" val="1694273693"/>
                    </a:ext>
                  </a:extLst>
                </a:gridCol>
              </a:tblGrid>
              <a:tr h="262899">
                <a:tc>
                  <a:txBody>
                    <a:bodyPr/>
                    <a:lstStyle/>
                    <a:p>
                      <a:pPr>
                        <a:lnSpc>
                          <a:spcPct val="110000"/>
                        </a:lnSpc>
                        <a:spcBef>
                          <a:spcPts val="100"/>
                        </a:spcBef>
                        <a:spcAft>
                          <a:spcPts val="600"/>
                        </a:spcAft>
                      </a:pPr>
                      <a:r>
                        <a:rPr lang="en-AU" sz="1100" b="1">
                          <a:solidFill>
                            <a:srgbClr val="469898"/>
                          </a:solidFill>
                          <a:effectLst/>
                          <a:latin typeface="Arial" panose="020B0604020202020204" pitchFamily="34" charset="0"/>
                          <a:ea typeface="Times New Roman" panose="02020603050405020304" pitchFamily="18" charset="0"/>
                          <a:cs typeface="Arial" panose="020B0604020202020204" pitchFamily="34" charset="0"/>
                        </a:rPr>
                        <a:t>Annual growth rate</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nSpc>
                          <a:spcPct val="110000"/>
                        </a:lnSpc>
                        <a:spcBef>
                          <a:spcPts val="100"/>
                        </a:spcBef>
                        <a:spcAft>
                          <a:spcPts val="600"/>
                        </a:spcAft>
                      </a:pPr>
                      <a:r>
                        <a:rPr lang="en-AU" sz="1100" b="1">
                          <a:solidFill>
                            <a:srgbClr val="469898"/>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nSpc>
                          <a:spcPct val="110000"/>
                        </a:lnSpc>
                        <a:spcBef>
                          <a:spcPts val="100"/>
                        </a:spcBef>
                        <a:spcAft>
                          <a:spcPts val="600"/>
                        </a:spcAft>
                      </a:pPr>
                      <a:r>
                        <a:rPr lang="en-AU" sz="1100" b="1">
                          <a:solidFill>
                            <a:srgbClr val="469898"/>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469898"/>
                          </a:solidFill>
                          <a:effectLst/>
                          <a:latin typeface="Arial" panose="020B0604020202020204" pitchFamily="34" charset="0"/>
                          <a:ea typeface="Times New Roman" panose="02020603050405020304" pitchFamily="18" charset="0"/>
                          <a:cs typeface="Arial" panose="020B0604020202020204" pitchFamily="34" charset="0"/>
                        </a:rPr>
                        <a:t>Lower </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469898"/>
                          </a:solidFill>
                          <a:effectLst/>
                          <a:latin typeface="Arial" panose="020B0604020202020204" pitchFamily="34" charset="0"/>
                          <a:ea typeface="Times New Roman" panose="02020603050405020304" pitchFamily="18" charset="0"/>
                          <a:cs typeface="Arial" panose="020B0604020202020204" pitchFamily="34" charset="0"/>
                        </a:rPr>
                        <a:t>Upper</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lnL>
                      <a:noFill/>
                    </a:lnL>
                    <a:lnR>
                      <a:noFill/>
                    </a:lnR>
                    <a:lnT>
                      <a:noFill/>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723620620"/>
                  </a:ext>
                </a:extLst>
              </a:tr>
              <a:tr h="262899">
                <a:tc>
                  <a:txBody>
                    <a:bodyPr/>
                    <a:lstStyle/>
                    <a:p>
                      <a:pP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Period</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FY13-FY18</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FY18-FY23</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FY23-FY28e</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FY23-FY28e</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170911915"/>
                  </a:ext>
                </a:extLst>
              </a:tr>
              <a:tr h="262899">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retail sales growth</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1407966528"/>
                  </a:ext>
                </a:extLst>
              </a:tr>
              <a:tr h="262899">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Online pure play growth</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0.6%</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527653155"/>
                  </a:ext>
                </a:extLst>
              </a:tr>
              <a:tr h="262899">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Less: Total floor space growth</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3105228541"/>
                  </a:ext>
                </a:extLst>
              </a:tr>
              <a:tr h="262899">
                <a:tc>
                  <a:txBody>
                    <a:bodyPr/>
                    <a:lstStyle/>
                    <a:p>
                      <a:pP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Equals retail like-for-like sales growth</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290626262"/>
                  </a:ext>
                </a:extLst>
              </a:tr>
              <a:tr h="262899">
                <a:tc>
                  <a:txBody>
                    <a:bodyPr/>
                    <a:lstStyle/>
                    <a:p>
                      <a:pPr>
                        <a:lnSpc>
                          <a:spcPct val="105000"/>
                        </a:lnSpc>
                      </a:pPr>
                      <a:endParaRPr lang="en-AU" sz="1100">
                        <a:effectLst/>
                        <a:latin typeface="Arial" panose="020B0604020202020204" pitchFamily="34" charset="0"/>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nSpc>
                          <a:spcPct val="105000"/>
                        </a:lnSpc>
                      </a:pPr>
                      <a:endParaRPr lang="en-AU" sz="1100">
                        <a:effectLst/>
                        <a:latin typeface="Arial" panose="020B0604020202020204" pitchFamily="34" charset="0"/>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nSpc>
                          <a:spcPct val="105000"/>
                        </a:lnSpc>
                      </a:pPr>
                      <a:endParaRPr lang="en-AU" sz="1100">
                        <a:effectLst/>
                        <a:latin typeface="Arial" panose="020B0604020202020204" pitchFamily="34" charset="0"/>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nSpc>
                          <a:spcPct val="105000"/>
                        </a:lnSpc>
                      </a:pPr>
                      <a:endParaRPr lang="en-AU" sz="1100">
                        <a:effectLst/>
                        <a:latin typeface="Arial" panose="020B0604020202020204" pitchFamily="34" charset="0"/>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nSpc>
                          <a:spcPct val="105000"/>
                        </a:lnSpc>
                      </a:pPr>
                      <a:endParaRPr lang="en-AU" sz="1100">
                        <a:effectLst/>
                        <a:latin typeface="Arial" panose="020B0604020202020204" pitchFamily="34" charset="0"/>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1080071451"/>
                  </a:ext>
                </a:extLst>
              </a:tr>
              <a:tr h="262899">
                <a:tc>
                  <a:txBody>
                    <a:bodyPr/>
                    <a:lstStyle/>
                    <a:p>
                      <a:pP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Likely rental growth (per sqm)</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3.2%</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443017146"/>
                  </a:ext>
                </a:extLst>
              </a:tr>
            </a:tbl>
          </a:graphicData>
        </a:graphic>
      </p:graphicFrame>
    </p:spTree>
    <p:extLst>
      <p:ext uri="{BB962C8B-B14F-4D97-AF65-F5344CB8AC3E}">
        <p14:creationId xmlns:p14="http://schemas.microsoft.com/office/powerpoint/2010/main" val="3813453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59627B7-AB27-6773-28A7-33A3331441DB}"/>
              </a:ext>
            </a:extLst>
          </p:cNvPr>
          <p:cNvPicPr>
            <a:picLocks noChangeAspect="1"/>
          </p:cNvPicPr>
          <p:nvPr/>
        </p:nvPicPr>
        <p:blipFill>
          <a:blip r:embed="rId3"/>
          <a:stretch>
            <a:fillRect/>
          </a:stretch>
        </p:blipFill>
        <p:spPr>
          <a:xfrm>
            <a:off x="1064396" y="2891528"/>
            <a:ext cx="6171289" cy="3199811"/>
          </a:xfrm>
          <a:prstGeom prst="rect">
            <a:avLst/>
          </a:prstGeom>
        </p:spPr>
      </p:pic>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688951" y="347170"/>
            <a:ext cx="9145074" cy="409500"/>
          </a:xfrm>
        </p:spPr>
        <p:txBody>
          <a:bodyPr>
            <a:noAutofit/>
          </a:bodyPr>
          <a:lstStyle/>
          <a:p>
            <a:r>
              <a:rPr lang="en-AU" sz="2800" dirty="0">
                <a:solidFill>
                  <a:schemeClr val="tx1">
                    <a:lumMod val="85000"/>
                    <a:lumOff val="15000"/>
                  </a:schemeClr>
                </a:solidFill>
              </a:rPr>
              <a:t>Profit margins in retail are healthy</a:t>
            </a:r>
          </a:p>
        </p:txBody>
      </p:sp>
      <p:sp>
        <p:nvSpPr>
          <p:cNvPr id="6" name="TextBox 5">
            <a:extLst>
              <a:ext uri="{FF2B5EF4-FFF2-40B4-BE49-F238E27FC236}">
                <a16:creationId xmlns:a16="http://schemas.microsoft.com/office/drawing/2014/main" id="{D685129D-C533-48C5-A3BF-1998626BDC39}"/>
              </a:ext>
            </a:extLst>
          </p:cNvPr>
          <p:cNvSpPr txBox="1"/>
          <p:nvPr/>
        </p:nvSpPr>
        <p:spPr>
          <a:xfrm>
            <a:off x="1147140" y="6002185"/>
            <a:ext cx="3590925" cy="507831"/>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Represents approximately 42% of all retail sales. </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EBIT margin is pre AASB-16</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Company reports,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21</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147140" y="2644820"/>
            <a:ext cx="7664614"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024641" y="2644820"/>
            <a:ext cx="7927790"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EBIT margins in retail are above pre COVID-19 levels (pre AASB-16 basis)</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688951" y="697575"/>
            <a:ext cx="10972005" cy="1326320"/>
          </a:xfrm>
        </p:spPr>
        <p:txBody>
          <a:bodyPr>
            <a:noAutofit/>
          </a:bodyPr>
          <a:lstStyle/>
          <a:p>
            <a:r>
              <a:rPr lang="en-US" sz="1800" dirty="0">
                <a:solidFill>
                  <a:schemeClr val="tx1">
                    <a:lumMod val="85000"/>
                    <a:lumOff val="15000"/>
                  </a:schemeClr>
                </a:solidFill>
              </a:rPr>
              <a:t>Retail profit margins are up on pre COVID-19 thanks to prudent cost savings programs and a rational approach to gross margins.  </a:t>
            </a:r>
          </a:p>
          <a:p>
            <a:r>
              <a:rPr lang="en-US" sz="1800" dirty="0">
                <a:solidFill>
                  <a:schemeClr val="tx1">
                    <a:lumMod val="85000"/>
                    <a:lumOff val="15000"/>
                  </a:schemeClr>
                </a:solidFill>
              </a:rPr>
              <a:t>FY24e is showing cost growth outstripping sales growth </a:t>
            </a:r>
            <a:r>
              <a:rPr lang="en-AU" sz="1800" dirty="0">
                <a:solidFill>
                  <a:schemeClr val="tx1">
                    <a:lumMod val="85000"/>
                    <a:lumOff val="15000"/>
                  </a:schemeClr>
                </a:solidFill>
              </a:rPr>
              <a:t>given weak volumes</a:t>
            </a:r>
            <a:r>
              <a:rPr lang="en-US" sz="1800" dirty="0">
                <a:solidFill>
                  <a:schemeClr val="tx1">
                    <a:lumMod val="85000"/>
                    <a:lumOff val="15000"/>
                  </a:schemeClr>
                </a:solidFill>
              </a:rPr>
              <a:t>. Retailers actively protecting gross margins to stem the overall profit margin dilution. </a:t>
            </a:r>
          </a:p>
        </p:txBody>
      </p:sp>
    </p:spTree>
    <p:extLst>
      <p:ext uri="{BB962C8B-B14F-4D97-AF65-F5344CB8AC3E}">
        <p14:creationId xmlns:p14="http://schemas.microsoft.com/office/powerpoint/2010/main" val="73348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568702" y="388103"/>
            <a:ext cx="6955486" cy="409500"/>
          </a:xfrm>
        </p:spPr>
        <p:txBody>
          <a:bodyPr>
            <a:noAutofit/>
          </a:bodyPr>
          <a:lstStyle/>
          <a:p>
            <a:r>
              <a:rPr lang="en-AU" sz="2800" dirty="0">
                <a:solidFill>
                  <a:schemeClr val="tx1">
                    <a:lumMod val="85000"/>
                    <a:lumOff val="15000"/>
                  </a:schemeClr>
                </a:solidFill>
              </a:rPr>
              <a:t>Key conclusions</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22</a:t>
            </a:fld>
            <a:endParaRPr lang="en-US" dirty="0"/>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68702" y="943314"/>
            <a:ext cx="11102739" cy="5028326"/>
          </a:xfrm>
        </p:spPr>
        <p:txBody>
          <a:bodyPr>
            <a:noAutofit/>
          </a:bodyPr>
          <a:lstStyle/>
          <a:p>
            <a:pPr>
              <a:lnSpc>
                <a:spcPts val="2000"/>
              </a:lnSpc>
            </a:pPr>
            <a:r>
              <a:rPr lang="en-AU" sz="1800" b="1" dirty="0">
                <a:solidFill>
                  <a:schemeClr val="tx1">
                    <a:lumMod val="85000"/>
                    <a:lumOff val="15000"/>
                  </a:schemeClr>
                </a:solidFill>
              </a:rPr>
              <a:t>Retail sales growth will start recovering in FY25e, albeit gradually </a:t>
            </a:r>
          </a:p>
          <a:p>
            <a:pPr lvl="2">
              <a:lnSpc>
                <a:spcPts val="2000"/>
              </a:lnSpc>
            </a:pPr>
            <a:r>
              <a:rPr lang="en-AU" sz="1600" dirty="0">
                <a:solidFill>
                  <a:schemeClr val="tx1"/>
                </a:solidFill>
              </a:rPr>
              <a:t>In our view, we have seen the trough in retail sales growth, with a recovery evident from May 2024 onwards. We forecast growth between 3%-4% from here.  </a:t>
            </a:r>
          </a:p>
          <a:p>
            <a:pPr lvl="2">
              <a:lnSpc>
                <a:spcPts val="2000"/>
              </a:lnSpc>
            </a:pPr>
            <a:r>
              <a:rPr lang="en-AU" sz="1600" dirty="0">
                <a:solidFill>
                  <a:schemeClr val="tx1"/>
                </a:solidFill>
              </a:rPr>
              <a:t>A low rate of household savings makes it difficult to see a strong retail cycle and consumers will remain more price sensitive and budget conscious. </a:t>
            </a:r>
          </a:p>
          <a:p>
            <a:pPr marL="472500" lvl="2" indent="0">
              <a:lnSpc>
                <a:spcPts val="1000"/>
              </a:lnSpc>
              <a:spcBef>
                <a:spcPts val="600"/>
              </a:spcBef>
              <a:spcAft>
                <a:spcPts val="600"/>
              </a:spcAft>
              <a:buNone/>
            </a:pPr>
            <a:endParaRPr lang="en-AU" sz="600" dirty="0">
              <a:solidFill>
                <a:schemeClr val="tx1"/>
              </a:solidFill>
            </a:endParaRPr>
          </a:p>
          <a:p>
            <a:pPr>
              <a:lnSpc>
                <a:spcPts val="2000"/>
              </a:lnSpc>
              <a:spcBef>
                <a:spcPts val="600"/>
              </a:spcBef>
              <a:spcAft>
                <a:spcPts val="600"/>
              </a:spcAft>
            </a:pPr>
            <a:r>
              <a:rPr lang="en-AU" sz="1800" b="1" dirty="0">
                <a:solidFill>
                  <a:schemeClr val="tx1"/>
                </a:solidFill>
              </a:rPr>
              <a:t>Retail may capture a better share of the wallet</a:t>
            </a:r>
          </a:p>
          <a:p>
            <a:pPr lvl="2">
              <a:lnSpc>
                <a:spcPts val="2400"/>
              </a:lnSpc>
              <a:spcBef>
                <a:spcPts val="600"/>
              </a:spcBef>
              <a:spcAft>
                <a:spcPts val="600"/>
              </a:spcAft>
            </a:pPr>
            <a:r>
              <a:rPr lang="en-US" sz="1600" dirty="0">
                <a:solidFill>
                  <a:schemeClr val="tx1"/>
                </a:solidFill>
              </a:rPr>
              <a:t>The categories that have seen the largest reset in volumes are starting to recover first – household goods, supermarkets and takeaway food. </a:t>
            </a:r>
          </a:p>
          <a:p>
            <a:pPr lvl="2">
              <a:lnSpc>
                <a:spcPts val="2400"/>
              </a:lnSpc>
              <a:spcBef>
                <a:spcPts val="600"/>
              </a:spcBef>
              <a:spcAft>
                <a:spcPts val="600"/>
              </a:spcAft>
            </a:pPr>
            <a:r>
              <a:rPr lang="en-US" sz="1600" dirty="0">
                <a:solidFill>
                  <a:schemeClr val="tx1"/>
                </a:solidFill>
              </a:rPr>
              <a:t>Liquor, cafes &amp; restaurants, fashion and recreational goods may see a slower recovery in sales growth. </a:t>
            </a:r>
          </a:p>
          <a:p>
            <a:pPr>
              <a:lnSpc>
                <a:spcPts val="1000"/>
              </a:lnSpc>
              <a:spcBef>
                <a:spcPts val="600"/>
              </a:spcBef>
              <a:spcAft>
                <a:spcPts val="600"/>
              </a:spcAft>
            </a:pPr>
            <a:endParaRPr lang="en-US" sz="600" dirty="0">
              <a:solidFill>
                <a:schemeClr val="tx1"/>
              </a:solidFill>
            </a:endParaRPr>
          </a:p>
          <a:p>
            <a:pPr>
              <a:lnSpc>
                <a:spcPts val="2000"/>
              </a:lnSpc>
            </a:pPr>
            <a:r>
              <a:rPr lang="en-AU" sz="1800" b="1" dirty="0">
                <a:solidFill>
                  <a:schemeClr val="tx1">
                    <a:lumMod val="85000"/>
                    <a:lumOff val="15000"/>
                  </a:schemeClr>
                </a:solidFill>
              </a:rPr>
              <a:t>Profit margins are holding fairly steady</a:t>
            </a:r>
          </a:p>
          <a:p>
            <a:pPr lvl="2">
              <a:lnSpc>
                <a:spcPts val="2000"/>
              </a:lnSpc>
            </a:pPr>
            <a:r>
              <a:rPr lang="en-US" sz="1600" dirty="0">
                <a:solidFill>
                  <a:schemeClr val="tx1"/>
                </a:solidFill>
              </a:rPr>
              <a:t>Despite weak sales growth and rising costs, retailers are managing costs tightly.  Inventory levels are generally lean too.</a:t>
            </a:r>
          </a:p>
          <a:p>
            <a:pPr lvl="2">
              <a:lnSpc>
                <a:spcPts val="2000"/>
              </a:lnSpc>
            </a:pPr>
            <a:r>
              <a:rPr lang="en-US" sz="1600" dirty="0" err="1">
                <a:solidFill>
                  <a:schemeClr val="tx1"/>
                </a:solidFill>
              </a:rPr>
              <a:t>Labour</a:t>
            </a:r>
            <a:r>
              <a:rPr lang="en-US" sz="1600" dirty="0">
                <a:solidFill>
                  <a:schemeClr val="tx1"/>
                </a:solidFill>
              </a:rPr>
              <a:t> costs will be a challenge for another 12 months. Rents will rise faster in high productivity shopping </a:t>
            </a:r>
            <a:r>
              <a:rPr lang="en-US" sz="1600" dirty="0" err="1">
                <a:solidFill>
                  <a:schemeClr val="tx1"/>
                </a:solidFill>
              </a:rPr>
              <a:t>centres</a:t>
            </a:r>
            <a:r>
              <a:rPr lang="en-US" sz="1600" dirty="0">
                <a:solidFill>
                  <a:schemeClr val="tx1"/>
                </a:solidFill>
              </a:rPr>
              <a:t>. </a:t>
            </a:r>
            <a:endParaRPr lang="en-US" sz="1925" dirty="0">
              <a:solidFill>
                <a:schemeClr val="tx1"/>
              </a:solidFill>
            </a:endParaRPr>
          </a:p>
          <a:p>
            <a:pPr lvl="2">
              <a:lnSpc>
                <a:spcPts val="2400"/>
              </a:lnSpc>
              <a:spcBef>
                <a:spcPts val="600"/>
              </a:spcBef>
              <a:spcAft>
                <a:spcPts val="600"/>
              </a:spcAft>
            </a:pPr>
            <a:endParaRPr lang="en-US" sz="1600" dirty="0">
              <a:solidFill>
                <a:schemeClr val="tx1"/>
              </a:solidFill>
            </a:endParaRPr>
          </a:p>
        </p:txBody>
      </p:sp>
    </p:spTree>
    <p:extLst>
      <p:ext uri="{BB962C8B-B14F-4D97-AF65-F5344CB8AC3E}">
        <p14:creationId xmlns:p14="http://schemas.microsoft.com/office/powerpoint/2010/main" val="1118491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23</a:t>
            </a:fld>
            <a:endParaRPr lang="en-US" dirty="0"/>
          </a:p>
        </p:txBody>
      </p:sp>
      <p:pic>
        <p:nvPicPr>
          <p:cNvPr id="2" name="Picture 1" descr="A logo for a retail store&#10;&#10;Description automatically generated">
            <a:hlinkClick r:id="rId2"/>
            <a:extLst>
              <a:ext uri="{FF2B5EF4-FFF2-40B4-BE49-F238E27FC236}">
                <a16:creationId xmlns:a16="http://schemas.microsoft.com/office/drawing/2014/main" id="{01EB82E1-BC98-735A-C02B-39E907666AE8}"/>
              </a:ext>
            </a:extLst>
          </p:cNvPr>
          <p:cNvPicPr>
            <a:picLocks noChangeAspect="1"/>
          </p:cNvPicPr>
          <p:nvPr/>
        </p:nvPicPr>
        <p:blipFill rotWithShape="1">
          <a:blip r:embed="rId3"/>
          <a:srcRect r="7356"/>
          <a:stretch/>
        </p:blipFill>
        <p:spPr>
          <a:xfrm>
            <a:off x="4900242" y="4145860"/>
            <a:ext cx="2268620" cy="1284566"/>
          </a:xfrm>
          <a:prstGeom prst="rect">
            <a:avLst/>
          </a:prstGeom>
        </p:spPr>
      </p:pic>
      <p:sp>
        <p:nvSpPr>
          <p:cNvPr id="5" name="TextBox 4">
            <a:extLst>
              <a:ext uri="{FF2B5EF4-FFF2-40B4-BE49-F238E27FC236}">
                <a16:creationId xmlns:a16="http://schemas.microsoft.com/office/drawing/2014/main" id="{2E702C6E-4429-76E2-542A-6A3B4277CEC6}"/>
              </a:ext>
            </a:extLst>
          </p:cNvPr>
          <p:cNvSpPr txBox="1"/>
          <p:nvPr/>
        </p:nvSpPr>
        <p:spPr>
          <a:xfrm>
            <a:off x="2045616" y="652258"/>
            <a:ext cx="8154186" cy="3662541"/>
          </a:xfrm>
          <a:prstGeom prst="rect">
            <a:avLst/>
          </a:prstGeom>
          <a:noFill/>
        </p:spPr>
        <p:txBody>
          <a:bodyPr wrap="square">
            <a:spAutoFit/>
          </a:bodyPr>
          <a:lstStyle/>
          <a:p>
            <a:pPr marL="0" indent="0" algn="ctr">
              <a:buNone/>
            </a:pPr>
            <a:r>
              <a:rPr lang="en-GB" sz="5400" dirty="0">
                <a:solidFill>
                  <a:schemeClr val="tx1">
                    <a:lumMod val="85000"/>
                    <a:lumOff val="15000"/>
                  </a:schemeClr>
                </a:solidFill>
              </a:rPr>
              <a:t>Questions</a:t>
            </a:r>
          </a:p>
          <a:p>
            <a:pPr marL="0" indent="0" algn="ctr">
              <a:buNone/>
            </a:pPr>
            <a:br>
              <a:rPr lang="en-GB" sz="2400" dirty="0">
                <a:solidFill>
                  <a:schemeClr val="tx1">
                    <a:lumMod val="85000"/>
                    <a:lumOff val="15000"/>
                  </a:schemeClr>
                </a:solidFill>
              </a:rPr>
            </a:br>
            <a:r>
              <a:rPr lang="en-GB" sz="2200" dirty="0">
                <a:solidFill>
                  <a:schemeClr val="tx1">
                    <a:lumMod val="85000"/>
                    <a:lumOff val="15000"/>
                  </a:schemeClr>
                </a:solidFill>
              </a:rPr>
              <a:t>For a copy of the presentation, please</a:t>
            </a:r>
            <a:br>
              <a:rPr lang="en-GB" sz="2200" dirty="0">
                <a:solidFill>
                  <a:schemeClr val="tx1">
                    <a:lumMod val="85000"/>
                    <a:lumOff val="15000"/>
                  </a:schemeClr>
                </a:solidFill>
              </a:rPr>
            </a:br>
            <a:r>
              <a:rPr lang="en-GB" sz="2200" dirty="0">
                <a:solidFill>
                  <a:schemeClr val="tx1">
                    <a:lumMod val="85000"/>
                    <a:lumOff val="15000"/>
                  </a:schemeClr>
                </a:solidFill>
              </a:rPr>
              <a:t>email </a:t>
            </a:r>
            <a:r>
              <a:rPr lang="en-GB" sz="2200" dirty="0">
                <a:solidFill>
                  <a:schemeClr val="tx1">
                    <a:lumMod val="85000"/>
                    <a:lumOff val="15000"/>
                  </a:schemeClr>
                </a:solidFill>
                <a:hlinkClick r:id="rId4"/>
              </a:rPr>
              <a:t>craig.woolford@mstmarquee.com.au</a:t>
            </a:r>
            <a:r>
              <a:rPr lang="en-GB" sz="2200" dirty="0">
                <a:solidFill>
                  <a:schemeClr val="tx1">
                    <a:lumMod val="85000"/>
                    <a:lumOff val="15000"/>
                  </a:schemeClr>
                </a:solidFill>
              </a:rPr>
              <a:t>  </a:t>
            </a:r>
          </a:p>
          <a:p>
            <a:pPr marL="0" indent="0" algn="ctr">
              <a:buNone/>
            </a:pPr>
            <a:br>
              <a:rPr lang="en-GB" sz="2200" dirty="0">
                <a:solidFill>
                  <a:schemeClr val="tx1">
                    <a:lumMod val="85000"/>
                    <a:lumOff val="15000"/>
                  </a:schemeClr>
                </a:solidFill>
              </a:rPr>
            </a:br>
            <a:endParaRPr lang="en-GB" sz="2200" dirty="0">
              <a:solidFill>
                <a:schemeClr val="tx1">
                  <a:lumMod val="85000"/>
                  <a:lumOff val="15000"/>
                </a:schemeClr>
              </a:solidFill>
            </a:endParaRPr>
          </a:p>
          <a:p>
            <a:pPr marL="0" indent="0" algn="ctr">
              <a:buNone/>
            </a:pPr>
            <a:r>
              <a:rPr lang="en-GB" sz="2200" dirty="0">
                <a:solidFill>
                  <a:schemeClr val="tx1">
                    <a:lumMod val="85000"/>
                    <a:lumOff val="15000"/>
                  </a:schemeClr>
                </a:solidFill>
              </a:rPr>
              <a:t>We offer subscriptions to our Retail Mosaic site where clients have access to all our </a:t>
            </a:r>
            <a:r>
              <a:rPr lang="en-GB" sz="2200" u="sng" dirty="0">
                <a:solidFill>
                  <a:schemeClr val="tx1">
                    <a:lumMod val="85000"/>
                    <a:lumOff val="15000"/>
                  </a:schemeClr>
                </a:solidFill>
                <a:hlinkClick r:id="rId2"/>
              </a:rPr>
              <a:t>industry reports, chart packs and webinars.</a:t>
            </a:r>
            <a:endParaRPr lang="en-GB" sz="2200" u="sng" dirty="0">
              <a:solidFill>
                <a:schemeClr val="tx1">
                  <a:lumMod val="85000"/>
                  <a:lumOff val="15000"/>
                </a:schemeClr>
              </a:solidFill>
            </a:endParaRPr>
          </a:p>
          <a:p>
            <a:pPr marL="0" indent="0" algn="ctr">
              <a:buNone/>
            </a:pPr>
            <a:endParaRPr lang="en-AU" sz="2200" dirty="0"/>
          </a:p>
        </p:txBody>
      </p:sp>
      <p:sp>
        <p:nvSpPr>
          <p:cNvPr id="4" name="TextBox 3">
            <a:extLst>
              <a:ext uri="{FF2B5EF4-FFF2-40B4-BE49-F238E27FC236}">
                <a16:creationId xmlns:a16="http://schemas.microsoft.com/office/drawing/2014/main" id="{09414CE5-6008-A24B-FF2A-7D1B864E6D01}"/>
              </a:ext>
            </a:extLst>
          </p:cNvPr>
          <p:cNvSpPr txBox="1"/>
          <p:nvPr/>
        </p:nvSpPr>
        <p:spPr>
          <a:xfrm>
            <a:off x="5377832" y="5895958"/>
            <a:ext cx="3083616" cy="307777"/>
          </a:xfrm>
          <a:prstGeom prst="rect">
            <a:avLst/>
          </a:prstGeom>
          <a:noFill/>
        </p:spPr>
        <p:txBody>
          <a:bodyPr wrap="square">
            <a:spAutoFit/>
          </a:bodyPr>
          <a:lstStyle/>
          <a:p>
            <a:r>
              <a:rPr lang="en-GB" sz="1400" dirty="0">
                <a:solidFill>
                  <a:schemeClr val="tx1">
                    <a:lumMod val="85000"/>
                    <a:lumOff val="15000"/>
                  </a:schemeClr>
                </a:solidFill>
                <a:hlinkClick r:id="rId5"/>
              </a:rPr>
              <a:t>Follow us on LinkedIn</a:t>
            </a:r>
            <a:endParaRPr lang="en-AU" sz="1400" dirty="0"/>
          </a:p>
        </p:txBody>
      </p:sp>
      <p:pic>
        <p:nvPicPr>
          <p:cNvPr id="6" name="Picture 5">
            <a:extLst>
              <a:ext uri="{FF2B5EF4-FFF2-40B4-BE49-F238E27FC236}">
                <a16:creationId xmlns:a16="http://schemas.microsoft.com/office/drawing/2014/main" id="{1422550B-1ADB-C27B-A60B-B055C3B84375}"/>
              </a:ext>
            </a:extLst>
          </p:cNvPr>
          <p:cNvPicPr>
            <a:picLocks noChangeAspect="1"/>
          </p:cNvPicPr>
          <p:nvPr/>
        </p:nvPicPr>
        <p:blipFill>
          <a:blip r:embed="rId6"/>
          <a:stretch>
            <a:fillRect/>
          </a:stretch>
        </p:blipFill>
        <p:spPr>
          <a:xfrm>
            <a:off x="5097932" y="5907644"/>
            <a:ext cx="299778" cy="292466"/>
          </a:xfrm>
          <a:prstGeom prst="rect">
            <a:avLst/>
          </a:prstGeom>
        </p:spPr>
      </p:pic>
      <p:sp>
        <p:nvSpPr>
          <p:cNvPr id="8" name="TextBox 7">
            <a:hlinkClick r:id="rId2"/>
            <a:extLst>
              <a:ext uri="{FF2B5EF4-FFF2-40B4-BE49-F238E27FC236}">
                <a16:creationId xmlns:a16="http://schemas.microsoft.com/office/drawing/2014/main" id="{7667B771-C7E4-1467-3AB7-67033DABDA65}"/>
              </a:ext>
            </a:extLst>
          </p:cNvPr>
          <p:cNvSpPr txBox="1"/>
          <p:nvPr/>
        </p:nvSpPr>
        <p:spPr>
          <a:xfrm>
            <a:off x="5247821" y="5116813"/>
            <a:ext cx="1871346" cy="276999"/>
          </a:xfrm>
          <a:prstGeom prst="rect">
            <a:avLst/>
          </a:prstGeom>
          <a:noFill/>
        </p:spPr>
        <p:txBody>
          <a:bodyPr wrap="square">
            <a:spAutoFit/>
          </a:bodyPr>
          <a:lstStyle/>
          <a:p>
            <a:r>
              <a:rPr lang="en-GB" sz="1200" dirty="0">
                <a:solidFill>
                  <a:schemeClr val="tx1">
                    <a:lumMod val="75000"/>
                    <a:lumOff val="25000"/>
                  </a:schemeClr>
                </a:solidFill>
              </a:rPr>
              <a:t>www.retailmosaic.com.au</a:t>
            </a:r>
            <a:endParaRPr lang="en-AU" sz="1200" dirty="0">
              <a:solidFill>
                <a:schemeClr val="tx1">
                  <a:lumMod val="75000"/>
                  <a:lumOff val="25000"/>
                </a:schemeClr>
              </a:solidFill>
            </a:endParaRPr>
          </a:p>
        </p:txBody>
      </p:sp>
    </p:spTree>
    <p:extLst>
      <p:ext uri="{BB962C8B-B14F-4D97-AF65-F5344CB8AC3E}">
        <p14:creationId xmlns:p14="http://schemas.microsoft.com/office/powerpoint/2010/main" val="2081572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8407B4-1E0E-4EAC-AFA4-0A7EBBCF2E19}"/>
              </a:ext>
            </a:extLst>
          </p:cNvPr>
          <p:cNvSpPr>
            <a:spLocks noGrp="1"/>
          </p:cNvSpPr>
          <p:nvPr>
            <p:ph type="sldNum" sz="quarter" idx="12"/>
          </p:nvPr>
        </p:nvSpPr>
        <p:spPr/>
        <p:txBody>
          <a:bodyPr/>
          <a:lstStyle/>
          <a:p>
            <a:fld id="{3A98EE3D-8CD1-4C3F-BD1C-C98C9596463C}" type="slidenum">
              <a:rPr lang="en-US" smtClean="0"/>
              <a:t>24</a:t>
            </a:fld>
            <a:endParaRPr lang="en-US" dirty="0"/>
          </a:p>
        </p:txBody>
      </p:sp>
    </p:spTree>
    <p:extLst>
      <p:ext uri="{BB962C8B-B14F-4D97-AF65-F5344CB8AC3E}">
        <p14:creationId xmlns:p14="http://schemas.microsoft.com/office/powerpoint/2010/main" val="45549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2256183" y="1921206"/>
            <a:ext cx="7374834" cy="2080260"/>
          </a:xfrm>
        </p:spPr>
        <p:txBody>
          <a:bodyPr>
            <a:noAutofit/>
          </a:bodyPr>
          <a:lstStyle/>
          <a:p>
            <a:pPr marL="0" indent="0" algn="ctr">
              <a:buNone/>
            </a:pPr>
            <a:r>
              <a:rPr lang="en-US" sz="4400" dirty="0">
                <a:solidFill>
                  <a:schemeClr val="tx1">
                    <a:lumMod val="85000"/>
                    <a:lumOff val="15000"/>
                  </a:schemeClr>
                </a:solidFill>
              </a:rPr>
              <a:t>We are past the worst, so what does the recovery look like?</a:t>
            </a:r>
          </a:p>
        </p:txBody>
      </p:sp>
    </p:spTree>
    <p:extLst>
      <p:ext uri="{BB962C8B-B14F-4D97-AF65-F5344CB8AC3E}">
        <p14:creationId xmlns:p14="http://schemas.microsoft.com/office/powerpoint/2010/main" val="286501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85129D-C533-48C5-A3BF-1998626BDC39}"/>
              </a:ext>
            </a:extLst>
          </p:cNvPr>
          <p:cNvSpPr txBox="1"/>
          <p:nvPr/>
        </p:nvSpPr>
        <p:spPr>
          <a:xfrm>
            <a:off x="1037211" y="6195350"/>
            <a:ext cx="3590925"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ABS, MST Marquee</a:t>
            </a:r>
          </a:p>
        </p:txBody>
      </p:sp>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69177" y="347170"/>
            <a:ext cx="9145074" cy="409500"/>
          </a:xfrm>
        </p:spPr>
        <p:txBody>
          <a:bodyPr>
            <a:noAutofit/>
          </a:bodyPr>
          <a:lstStyle/>
          <a:p>
            <a:r>
              <a:rPr lang="en-AU" sz="2800" dirty="0">
                <a:effectLst/>
                <a:latin typeface="Calibri" panose="020F0502020204030204" pitchFamily="34" charset="0"/>
                <a:ea typeface="Times New Roman" panose="02020603050405020304" pitchFamily="18" charset="0"/>
              </a:rPr>
              <a:t>Retail sales growth </a:t>
            </a:r>
            <a:r>
              <a:rPr lang="en-AU" sz="2800">
                <a:effectLst/>
                <a:latin typeface="Calibri" panose="020F0502020204030204" pitchFamily="34" charset="0"/>
                <a:ea typeface="Times New Roman" panose="02020603050405020304" pitchFamily="18" charset="0"/>
              </a:rPr>
              <a:t>trends</a:t>
            </a:r>
            <a:endParaRPr lang="en-AU" sz="2800" dirty="0">
              <a:solidFill>
                <a:schemeClr val="tx1">
                  <a:lumMod val="85000"/>
                  <a:lumOff val="15000"/>
                </a:schemeClr>
              </a:solidFill>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4</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134755" y="2422463"/>
            <a:ext cx="6576371" cy="2981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1042073" y="2452280"/>
            <a:ext cx="717212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Australian retail sales growth in by </a:t>
            </a:r>
            <a:r>
              <a:rPr lang="en-AU">
                <a:latin typeface="Arial" panose="020B0604020202020204" pitchFamily="34" charset="0"/>
                <a:ea typeface="Calibri" panose="020F0502020204030204" pitchFamily="34" charset="0"/>
                <a:cs typeface="Times New Roman" panose="02020603050405020304" pitchFamily="18" charset="0"/>
              </a:rPr>
              <a:t>month since </a:t>
            </a:r>
            <a:r>
              <a:rPr lang="en-AU" dirty="0">
                <a:latin typeface="Arial" panose="020B0604020202020204" pitchFamily="34" charset="0"/>
                <a:ea typeface="Calibri" panose="020F0502020204030204" pitchFamily="34" charset="0"/>
                <a:cs typeface="Times New Roman" panose="02020603050405020304" pitchFamily="18" charset="0"/>
              </a:rPr>
              <a:t>January </a:t>
            </a:r>
            <a:r>
              <a:rPr lang="en-AU">
                <a:latin typeface="Arial" panose="020B0604020202020204" pitchFamily="34" charset="0"/>
                <a:ea typeface="Calibri" panose="020F0502020204030204" pitchFamily="34" charset="0"/>
                <a:cs typeface="Times New Roman" panose="02020603050405020304" pitchFamily="18" charset="0"/>
              </a:rPr>
              <a:t>2022</a:t>
            </a:r>
            <a:endParaRPr lang="en-AU" dirty="0">
              <a:highlight>
                <a:srgbClr val="FFFF00"/>
              </a:highlight>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607361" y="709266"/>
            <a:ext cx="11488561" cy="1326320"/>
          </a:xfrm>
        </p:spPr>
        <p:txBody>
          <a:bodyPr>
            <a:noAutofit/>
          </a:bodyPr>
          <a:lstStyle/>
          <a:p>
            <a:r>
              <a:rPr lang="en-US" sz="1800" dirty="0">
                <a:solidFill>
                  <a:schemeClr val="tx1">
                    <a:lumMod val="85000"/>
                    <a:lumOff val="15000"/>
                  </a:schemeClr>
                </a:solidFill>
              </a:rPr>
              <a:t>Retail sales only rose 1.7% for the six months to June 2024, very similar to the weakness in the December 2023 half at 1.4%.  Furniture and electronics in declines, while pharmacy and online have had growth. </a:t>
            </a:r>
          </a:p>
          <a:p>
            <a:r>
              <a:rPr lang="en-US" sz="1800" dirty="0">
                <a:solidFill>
                  <a:schemeClr val="tx1">
                    <a:lumMod val="85000"/>
                    <a:lumOff val="15000"/>
                  </a:schemeClr>
                </a:solidFill>
              </a:rPr>
              <a:t>The sector looks to be on an encouraging path with better growth ahead in the past month and faster growth ahead. </a:t>
            </a:r>
          </a:p>
        </p:txBody>
      </p:sp>
      <p:sp>
        <p:nvSpPr>
          <p:cNvPr id="4" name="Content Placeholder 2">
            <a:extLst>
              <a:ext uri="{FF2B5EF4-FFF2-40B4-BE49-F238E27FC236}">
                <a16:creationId xmlns:a16="http://schemas.microsoft.com/office/drawing/2014/main" id="{28DC5E58-3FCB-900F-4E94-B25DA08959C7}"/>
              </a:ext>
            </a:extLst>
          </p:cNvPr>
          <p:cNvSpPr txBox="1">
            <a:spLocks/>
          </p:cNvSpPr>
          <p:nvPr/>
        </p:nvSpPr>
        <p:spPr>
          <a:xfrm>
            <a:off x="474108" y="860431"/>
            <a:ext cx="11372899" cy="1326320"/>
          </a:xfrm>
          <a:prstGeom prst="rect">
            <a:avLst/>
          </a:prstGeom>
        </p:spPr>
        <p:txBody>
          <a:bodyPr vert="horz" lIns="91440" tIns="45720" rIns="91440" bIns="45720" rtlCol="0" anchor="t">
            <a:noAutofit/>
          </a:bodyPr>
          <a:lstStyle>
            <a:lvl1pPr marL="229500" indent="-229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1300" kern="1200">
                <a:solidFill>
                  <a:schemeClr val="tx1">
                    <a:lumMod val="75000"/>
                    <a:lumOff val="25000"/>
                  </a:schemeClr>
                </a:solidFill>
                <a:latin typeface="Assistant" panose="00000500000000000000" pitchFamily="2" charset="-79"/>
                <a:ea typeface="+mn-ea"/>
                <a:cs typeface="Assistant" panose="00000500000000000000" pitchFamily="2" charset="-79"/>
              </a:defRPr>
            </a:lvl1pPr>
            <a:lvl2pPr marL="472500" indent="-229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1050" kern="1200">
                <a:solidFill>
                  <a:schemeClr val="tx1">
                    <a:lumMod val="75000"/>
                    <a:lumOff val="25000"/>
                  </a:schemeClr>
                </a:solidFill>
                <a:latin typeface="Assistant" panose="00000500000000000000" pitchFamily="2" charset="-79"/>
                <a:ea typeface="+mn-ea"/>
                <a:cs typeface="Assistant" panose="00000500000000000000" pitchFamily="2" charset="-79"/>
              </a:defRPr>
            </a:lvl2pPr>
            <a:lvl3pPr marL="675000" indent="-202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975" kern="1200">
                <a:solidFill>
                  <a:schemeClr val="tx1">
                    <a:lumMod val="75000"/>
                    <a:lumOff val="25000"/>
                  </a:schemeClr>
                </a:solidFill>
                <a:latin typeface="Assistant" panose="00000500000000000000" pitchFamily="2" charset="-79"/>
                <a:ea typeface="+mn-ea"/>
                <a:cs typeface="Assistant" panose="00000500000000000000" pitchFamily="2" charset="-79"/>
              </a:defRPr>
            </a:lvl3pPr>
            <a:lvl4pPr marL="931500" indent="-175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825" kern="1200">
                <a:solidFill>
                  <a:schemeClr val="tx1">
                    <a:lumMod val="75000"/>
                    <a:lumOff val="25000"/>
                  </a:schemeClr>
                </a:solidFill>
                <a:latin typeface="Assistant" panose="00000500000000000000" pitchFamily="2" charset="-79"/>
                <a:ea typeface="+mn-ea"/>
                <a:cs typeface="Assistant" panose="00000500000000000000" pitchFamily="2" charset="-79"/>
              </a:defRPr>
            </a:lvl4pPr>
            <a:lvl5pPr marL="1201500" indent="-175500" algn="l" defTabSz="342900" rtl="0" eaLnBrk="1" latinLnBrk="0" hangingPunct="1">
              <a:lnSpc>
                <a:spcPct val="150000"/>
              </a:lnSpc>
              <a:spcBef>
                <a:spcPct val="20000"/>
              </a:spcBef>
              <a:spcAft>
                <a:spcPts val="450"/>
              </a:spcAft>
              <a:buClr>
                <a:schemeClr val="accent1"/>
              </a:buClr>
              <a:buSzPct val="92000"/>
              <a:buFont typeface="Arial" panose="020B0604020202020204" pitchFamily="34" charset="0"/>
              <a:buChar char="•"/>
              <a:defRPr sz="825" kern="1200">
                <a:solidFill>
                  <a:schemeClr val="tx1">
                    <a:lumMod val="75000"/>
                    <a:lumOff val="25000"/>
                  </a:schemeClr>
                </a:solidFill>
                <a:latin typeface="Assistant" panose="00000500000000000000" pitchFamily="2" charset="-79"/>
                <a:ea typeface="+mn-ea"/>
                <a:cs typeface="Assistant" panose="00000500000000000000" pitchFamily="2" charset="-79"/>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a:lstStyle>
          <a:p>
            <a:endParaRPr lang="en-US" sz="1800" dirty="0">
              <a:solidFill>
                <a:schemeClr val="tx1">
                  <a:lumMod val="85000"/>
                  <a:lumOff val="15000"/>
                </a:schemeClr>
              </a:solidFill>
            </a:endParaRPr>
          </a:p>
        </p:txBody>
      </p:sp>
      <p:pic>
        <p:nvPicPr>
          <p:cNvPr id="15" name="Picture 14">
            <a:extLst>
              <a:ext uri="{FF2B5EF4-FFF2-40B4-BE49-F238E27FC236}">
                <a16:creationId xmlns:a16="http://schemas.microsoft.com/office/drawing/2014/main" id="{71947ADD-AE90-F876-4DB7-CD3F19773D4C}"/>
              </a:ext>
            </a:extLst>
          </p:cNvPr>
          <p:cNvPicPr>
            <a:picLocks noChangeAspect="1"/>
          </p:cNvPicPr>
          <p:nvPr/>
        </p:nvPicPr>
        <p:blipFill>
          <a:blip r:embed="rId3"/>
          <a:stretch>
            <a:fillRect/>
          </a:stretch>
        </p:blipFill>
        <p:spPr>
          <a:xfrm>
            <a:off x="1169298" y="2840101"/>
            <a:ext cx="6344873" cy="3414883"/>
          </a:xfrm>
          <a:prstGeom prst="rect">
            <a:avLst/>
          </a:prstGeom>
        </p:spPr>
      </p:pic>
    </p:spTree>
    <p:extLst>
      <p:ext uri="{BB962C8B-B14F-4D97-AF65-F5344CB8AC3E}">
        <p14:creationId xmlns:p14="http://schemas.microsoft.com/office/powerpoint/2010/main" val="123708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514133" y="391884"/>
            <a:ext cx="10880904" cy="390686"/>
          </a:xfrm>
        </p:spPr>
        <p:txBody>
          <a:bodyPr>
            <a:noAutofit/>
          </a:bodyPr>
          <a:lstStyle/>
          <a:p>
            <a:r>
              <a:rPr lang="en-AU" sz="2800" dirty="0">
                <a:solidFill>
                  <a:schemeClr val="tx1">
                    <a:lumMod val="85000"/>
                    <a:lumOff val="15000"/>
                  </a:schemeClr>
                </a:solidFill>
              </a:rPr>
              <a:t>Income growth </a:t>
            </a:r>
            <a:r>
              <a:rPr lang="en-AU" sz="2800">
                <a:solidFill>
                  <a:schemeClr val="tx1">
                    <a:lumMod val="85000"/>
                    <a:lumOff val="15000"/>
                  </a:schemeClr>
                </a:solidFill>
              </a:rPr>
              <a:t>supported by tax cuts</a:t>
            </a:r>
            <a:endParaRPr lang="en-AU" sz="2800" dirty="0">
              <a:solidFill>
                <a:schemeClr val="tx1">
                  <a:lumMod val="85000"/>
                  <a:lumOff val="15000"/>
                </a:schemeClr>
              </a:solidFill>
            </a:endParaRPr>
          </a:p>
        </p:txBody>
      </p:sp>
      <p:sp>
        <p:nvSpPr>
          <p:cNvPr id="6" name="TextBox 5">
            <a:extLst>
              <a:ext uri="{FF2B5EF4-FFF2-40B4-BE49-F238E27FC236}">
                <a16:creationId xmlns:a16="http://schemas.microsoft.com/office/drawing/2014/main" id="{D685129D-C533-48C5-A3BF-1998626BDC39}"/>
              </a:ext>
            </a:extLst>
          </p:cNvPr>
          <p:cNvSpPr txBox="1"/>
          <p:nvPr/>
        </p:nvSpPr>
        <p:spPr>
          <a:xfrm>
            <a:off x="1008881" y="6275539"/>
            <a:ext cx="3590925"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ABS,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5</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008881" y="2483393"/>
            <a:ext cx="7112355"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957584" y="2520953"/>
            <a:ext cx="6957531"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Australian household income growth drivers </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14134" y="777509"/>
            <a:ext cx="10915378" cy="1377822"/>
          </a:xfrm>
        </p:spPr>
        <p:txBody>
          <a:bodyPr>
            <a:noAutofit/>
          </a:bodyPr>
          <a:lstStyle/>
          <a:p>
            <a:pPr>
              <a:lnSpc>
                <a:spcPts val="3000"/>
              </a:lnSpc>
            </a:pPr>
            <a:r>
              <a:rPr lang="en-AU" sz="1800" dirty="0">
                <a:effectLst/>
                <a:ea typeface="SimHei" panose="02010609060101010101" pitchFamily="49" charset="-122"/>
              </a:rPr>
              <a:t>FY25e disposable income growth is likely to be very strong at close to 6% supported by income tax cuts. However, income growth may slow beyond FY26e as there is less stimulus from governments. </a:t>
            </a:r>
          </a:p>
          <a:p>
            <a:pPr>
              <a:lnSpc>
                <a:spcPts val="3000"/>
              </a:lnSpc>
            </a:pPr>
            <a:r>
              <a:rPr lang="en-AU" sz="1800" dirty="0">
                <a:solidFill>
                  <a:schemeClr val="tx1">
                    <a:lumMod val="85000"/>
                    <a:lumOff val="15000"/>
                  </a:schemeClr>
                </a:solidFill>
                <a:ea typeface="SimHei" panose="02010609060101010101" pitchFamily="49" charset="-122"/>
              </a:rPr>
              <a:t>The peak in interest rate payments has past and is another source of improving income growth for households. </a:t>
            </a:r>
            <a:endParaRPr lang="en-AU" sz="1800" dirty="0">
              <a:solidFill>
                <a:schemeClr val="tx1">
                  <a:lumMod val="85000"/>
                  <a:lumOff val="15000"/>
                </a:schemeClr>
              </a:solidFill>
              <a:ea typeface="Calibri" panose="020F0502020204030204" pitchFamily="34" charset="0"/>
            </a:endParaRPr>
          </a:p>
        </p:txBody>
      </p:sp>
      <p:pic>
        <p:nvPicPr>
          <p:cNvPr id="5" name="Picture 4">
            <a:extLst>
              <a:ext uri="{FF2B5EF4-FFF2-40B4-BE49-F238E27FC236}">
                <a16:creationId xmlns:a16="http://schemas.microsoft.com/office/drawing/2014/main" id="{AC8C3A25-7A99-326A-8C72-C11611B6B1E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011" y="2859726"/>
            <a:ext cx="6957531" cy="3457196"/>
          </a:xfrm>
          <a:prstGeom prst="rect">
            <a:avLst/>
          </a:prstGeom>
          <a:noFill/>
          <a:ln>
            <a:noFill/>
          </a:ln>
        </p:spPr>
      </p:pic>
    </p:spTree>
    <p:extLst>
      <p:ext uri="{BB962C8B-B14F-4D97-AF65-F5344CB8AC3E}">
        <p14:creationId xmlns:p14="http://schemas.microsoft.com/office/powerpoint/2010/main" val="158581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7387F32-15CA-812C-2223-F5498251F27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607" y="2901483"/>
            <a:ext cx="6977029" cy="3390879"/>
          </a:xfrm>
          <a:prstGeom prst="rect">
            <a:avLst/>
          </a:prstGeom>
          <a:noFill/>
          <a:ln>
            <a:noFill/>
          </a:ln>
        </p:spPr>
      </p:pic>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55656" y="427811"/>
            <a:ext cx="10454956" cy="409500"/>
          </a:xfrm>
        </p:spPr>
        <p:txBody>
          <a:bodyPr>
            <a:noAutofit/>
          </a:bodyPr>
          <a:lstStyle/>
          <a:p>
            <a:r>
              <a:rPr lang="en-AU" sz="2800" dirty="0">
                <a:solidFill>
                  <a:schemeClr val="tx1">
                    <a:lumMod val="85000"/>
                    <a:lumOff val="15000"/>
                  </a:schemeClr>
                </a:solidFill>
              </a:rPr>
              <a:t>Savings rate likely to remain very low</a:t>
            </a:r>
          </a:p>
        </p:txBody>
      </p:sp>
      <p:sp>
        <p:nvSpPr>
          <p:cNvPr id="6" name="TextBox 5">
            <a:extLst>
              <a:ext uri="{FF2B5EF4-FFF2-40B4-BE49-F238E27FC236}">
                <a16:creationId xmlns:a16="http://schemas.microsoft.com/office/drawing/2014/main" id="{D685129D-C533-48C5-A3BF-1998626BDC39}"/>
              </a:ext>
            </a:extLst>
          </p:cNvPr>
          <p:cNvSpPr txBox="1"/>
          <p:nvPr/>
        </p:nvSpPr>
        <p:spPr>
          <a:xfrm>
            <a:off x="1141334" y="6226372"/>
            <a:ext cx="3590925" cy="2308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Source: ABS,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6</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997994" y="2580948"/>
            <a:ext cx="7166867"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950911" y="2580948"/>
            <a:ext cx="717212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Household savings rate outlook </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68086" y="768861"/>
            <a:ext cx="11262526" cy="1326320"/>
          </a:xfrm>
        </p:spPr>
        <p:txBody>
          <a:bodyPr>
            <a:noAutofit/>
          </a:bodyPr>
          <a:lstStyle/>
          <a:p>
            <a:r>
              <a:rPr lang="en-US" sz="1800" dirty="0">
                <a:solidFill>
                  <a:schemeClr val="tx1"/>
                </a:solidFill>
              </a:rPr>
              <a:t>The stabilization in the savings rate has resulted in a more cautious shopper. There has been more trading down since Sept 2023.</a:t>
            </a:r>
          </a:p>
          <a:p>
            <a:r>
              <a:rPr lang="en-US" sz="1800" dirty="0">
                <a:solidFill>
                  <a:schemeClr val="tx1"/>
                </a:solidFill>
              </a:rPr>
              <a:t>Any increase in savings rate will be gradual if we see house prices continue to rise and unemployment below 5%. </a:t>
            </a:r>
          </a:p>
          <a:p>
            <a:endParaRPr lang="en-US" sz="1800" dirty="0">
              <a:solidFill>
                <a:schemeClr val="tx1"/>
              </a:solidFill>
            </a:endParaRPr>
          </a:p>
        </p:txBody>
      </p:sp>
    </p:spTree>
    <p:extLst>
      <p:ext uri="{BB962C8B-B14F-4D97-AF65-F5344CB8AC3E}">
        <p14:creationId xmlns:p14="http://schemas.microsoft.com/office/powerpoint/2010/main" val="366931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80236" y="305743"/>
            <a:ext cx="8560598" cy="504000"/>
          </a:xfrm>
        </p:spPr>
        <p:txBody>
          <a:bodyPr>
            <a:noAutofit/>
          </a:bodyPr>
          <a:lstStyle/>
          <a:p>
            <a:r>
              <a:rPr lang="en-US" sz="2800" dirty="0">
                <a:solidFill>
                  <a:schemeClr val="tx1">
                    <a:lumMod val="85000"/>
                    <a:lumOff val="15000"/>
                  </a:schemeClr>
                </a:solidFill>
                <a:latin typeface="Gilroy" panose="00000500000000000000"/>
                <a:cs typeface="Arial" panose="020B0604020202020204" pitchFamily="34" charset="0"/>
              </a:rPr>
              <a:t>Interest rates are a </a:t>
            </a:r>
            <a:r>
              <a:rPr lang="en-US" sz="2800">
                <a:solidFill>
                  <a:schemeClr val="tx1">
                    <a:lumMod val="85000"/>
                    <a:lumOff val="15000"/>
                  </a:schemeClr>
                </a:solidFill>
                <a:latin typeface="Gilroy" panose="00000500000000000000"/>
                <a:cs typeface="Arial" panose="020B0604020202020204" pitchFamily="34" charset="0"/>
              </a:rPr>
              <a:t>red herring in our view</a:t>
            </a:r>
            <a:r>
              <a:rPr lang="en-US" sz="2800" dirty="0">
                <a:solidFill>
                  <a:schemeClr val="tx1">
                    <a:lumMod val="85000"/>
                    <a:lumOff val="15000"/>
                  </a:schemeClr>
                </a:solidFill>
                <a:latin typeface="Gilroy" panose="00000500000000000000"/>
                <a:cs typeface="Arial" panose="020B0604020202020204" pitchFamily="34" charset="0"/>
              </a:rPr>
              <a:t> </a:t>
            </a:r>
            <a:r>
              <a:rPr lang="en-US" sz="2800">
                <a:solidFill>
                  <a:schemeClr val="tx1">
                    <a:lumMod val="85000"/>
                    <a:lumOff val="15000"/>
                  </a:schemeClr>
                </a:solidFill>
                <a:latin typeface="Gilroy" panose="00000500000000000000"/>
                <a:cs typeface="Arial" panose="020B0604020202020204" pitchFamily="34" charset="0"/>
              </a:rPr>
              <a:t> </a:t>
            </a:r>
            <a:endParaRPr lang="en-AU" sz="2800" dirty="0">
              <a:solidFill>
                <a:schemeClr val="tx1">
                  <a:lumMod val="85000"/>
                  <a:lumOff val="15000"/>
                </a:schemeClr>
              </a:solidFill>
              <a:latin typeface="Gilroy" panose="00000500000000000000"/>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7</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010802" y="3190390"/>
            <a:ext cx="8062309"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898024" y="3183225"/>
            <a:ext cx="9140498"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Impact of higher interest rates and petrol prices				</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753050" y="809743"/>
            <a:ext cx="10958714" cy="1910394"/>
          </a:xfrm>
        </p:spPr>
        <p:txBody>
          <a:bodyPr>
            <a:noAutofit/>
          </a:bodyPr>
          <a:lstStyle/>
          <a:p>
            <a:r>
              <a:rPr lang="en-AU" sz="1800" dirty="0">
                <a:solidFill>
                  <a:schemeClr val="tx1"/>
                </a:solidFill>
                <a:effectLst/>
                <a:ea typeface="SimHei" panose="02010609060101010101" pitchFamily="49" charset="-122"/>
              </a:rPr>
              <a:t>As at July 2024, financial markets are pricing the cash rate will be at 3.9% by December 2025. The </a:t>
            </a:r>
            <a:r>
              <a:rPr lang="en-AU" sz="1800" dirty="0">
                <a:solidFill>
                  <a:schemeClr val="tx1"/>
                </a:solidFill>
                <a:ea typeface="SimHei" panose="02010609060101010101" pitchFamily="49" charset="-122"/>
              </a:rPr>
              <a:t>boost to retail sales of a 25bp rate cut is only 0.5% at best. The tax cuts are worth close to 100bp in rate cuts. </a:t>
            </a:r>
          </a:p>
          <a:p>
            <a:r>
              <a:rPr lang="en-AU" sz="1800" dirty="0">
                <a:solidFill>
                  <a:schemeClr val="tx1"/>
                </a:solidFill>
                <a:ea typeface="SimHei" panose="02010609060101010101" pitchFamily="49" charset="-122"/>
              </a:rPr>
              <a:t>Petrol price movements are just as impactful as interest rate movements. A 28-cent rise in petrol prices is the same dollar impact as a 25bp rate hike. </a:t>
            </a:r>
            <a:endParaRPr lang="en-AU" sz="1800" dirty="0">
              <a:solidFill>
                <a:schemeClr val="tx1"/>
              </a:solidFill>
              <a:effectLst/>
              <a:ea typeface="SimHei" panose="02010609060101010101" pitchFamily="49" charset="-122"/>
            </a:endParaRPr>
          </a:p>
          <a:p>
            <a:endParaRPr lang="en-AU" sz="1800" spc="-10" dirty="0">
              <a:solidFill>
                <a:schemeClr val="tx1"/>
              </a:solidFill>
              <a:effectLst/>
              <a:ea typeface="SimHei" panose="02010609060101010101" pitchFamily="49" charset="-122"/>
            </a:endParaRPr>
          </a:p>
          <a:p>
            <a:endParaRPr lang="en-AU" sz="1800" dirty="0">
              <a:solidFill>
                <a:schemeClr val="tx1"/>
              </a:solidFill>
              <a:effectLst/>
              <a:ea typeface="SimHei" panose="02010609060101010101" pitchFamily="49" charset="-122"/>
            </a:endParaRPr>
          </a:p>
        </p:txBody>
      </p:sp>
      <p:sp>
        <p:nvSpPr>
          <p:cNvPr id="14" name="TextBox 13">
            <a:extLst>
              <a:ext uri="{FF2B5EF4-FFF2-40B4-BE49-F238E27FC236}">
                <a16:creationId xmlns:a16="http://schemas.microsoft.com/office/drawing/2014/main" id="{D5DDBEAD-E7D2-4051-B24A-C24B922EFDD8}"/>
              </a:ext>
            </a:extLst>
          </p:cNvPr>
          <p:cNvSpPr txBox="1"/>
          <p:nvPr/>
        </p:nvSpPr>
        <p:spPr>
          <a:xfrm>
            <a:off x="1010802" y="5626679"/>
            <a:ext cx="4419600" cy="646331"/>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 net of deposits</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 assumes all areas of spending are impacted proportionally</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 assumes no reduction in staples spending.</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MST Marquee estimates</a:t>
            </a:r>
          </a:p>
        </p:txBody>
      </p:sp>
      <p:graphicFrame>
        <p:nvGraphicFramePr>
          <p:cNvPr id="5" name="Table 4">
            <a:extLst>
              <a:ext uri="{FF2B5EF4-FFF2-40B4-BE49-F238E27FC236}">
                <a16:creationId xmlns:a16="http://schemas.microsoft.com/office/drawing/2014/main" id="{09735113-F909-C0E3-1937-5F7B9DC17370}"/>
              </a:ext>
            </a:extLst>
          </p:cNvPr>
          <p:cNvGraphicFramePr>
            <a:graphicFrameLocks noGrp="1"/>
          </p:cNvGraphicFramePr>
          <p:nvPr>
            <p:extLst>
              <p:ext uri="{D42A27DB-BD31-4B8C-83A1-F6EECF244321}">
                <p14:modId xmlns:p14="http://schemas.microsoft.com/office/powerpoint/2010/main" val="4267706345"/>
              </p:ext>
            </p:extLst>
          </p:nvPr>
        </p:nvGraphicFramePr>
        <p:xfrm>
          <a:off x="1058108" y="3559722"/>
          <a:ext cx="7967696" cy="2017983"/>
        </p:xfrm>
        <a:graphic>
          <a:graphicData uri="http://schemas.openxmlformats.org/drawingml/2006/table">
            <a:tbl>
              <a:tblPr firstRow="1" firstCol="1" bandRow="1"/>
              <a:tblGrid>
                <a:gridCol w="2919839">
                  <a:extLst>
                    <a:ext uri="{9D8B030D-6E8A-4147-A177-3AD203B41FA5}">
                      <a16:colId xmlns:a16="http://schemas.microsoft.com/office/drawing/2014/main" val="3254191889"/>
                    </a:ext>
                  </a:extLst>
                </a:gridCol>
                <a:gridCol w="878921">
                  <a:extLst>
                    <a:ext uri="{9D8B030D-6E8A-4147-A177-3AD203B41FA5}">
                      <a16:colId xmlns:a16="http://schemas.microsoft.com/office/drawing/2014/main" val="2704129181"/>
                    </a:ext>
                  </a:extLst>
                </a:gridCol>
                <a:gridCol w="1249097">
                  <a:extLst>
                    <a:ext uri="{9D8B030D-6E8A-4147-A177-3AD203B41FA5}">
                      <a16:colId xmlns:a16="http://schemas.microsoft.com/office/drawing/2014/main" val="420066917"/>
                    </a:ext>
                  </a:extLst>
                </a:gridCol>
                <a:gridCol w="994725">
                  <a:extLst>
                    <a:ext uri="{9D8B030D-6E8A-4147-A177-3AD203B41FA5}">
                      <a16:colId xmlns:a16="http://schemas.microsoft.com/office/drawing/2014/main" val="3875086277"/>
                    </a:ext>
                  </a:extLst>
                </a:gridCol>
                <a:gridCol w="1925114">
                  <a:extLst>
                    <a:ext uri="{9D8B030D-6E8A-4147-A177-3AD203B41FA5}">
                      <a16:colId xmlns:a16="http://schemas.microsoft.com/office/drawing/2014/main" val="862624642"/>
                    </a:ext>
                  </a:extLst>
                </a:gridCol>
              </a:tblGrid>
              <a:tr h="554706">
                <a:tc>
                  <a:txBody>
                    <a:bodyPr/>
                    <a:lstStyle/>
                    <a:p>
                      <a:pPr>
                        <a:lnSpc>
                          <a:spcPct val="110000"/>
                        </a:lnSpc>
                        <a:spcBef>
                          <a:spcPts val="100"/>
                        </a:spcBef>
                        <a:spcAft>
                          <a:spcPts val="600"/>
                        </a:spcAft>
                      </a:pPr>
                      <a:r>
                        <a:rPr lang="en-AU" sz="1100" b="1"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Item</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 billion</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Per </a:t>
                      </a:r>
                      <a:br>
                        <a:rPr lang="en-AU" sz="1100" b="1"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br>
                      <a:r>
                        <a:rPr lang="en-AU" sz="1100" b="1"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household ($)</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Impact on spending*</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Impact on discretionary spending+</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182049221"/>
                  </a:ext>
                </a:extLst>
              </a:tr>
              <a:tr h="487759">
                <a:tc>
                  <a:txBody>
                    <a:bodyPr/>
                    <a:lstStyle/>
                    <a:p>
                      <a:pP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25bp rise in interest rates (gross debt)</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538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961987545"/>
                  </a:ext>
                </a:extLst>
              </a:tr>
              <a:tr h="487759">
                <a:tc>
                  <a:txBody>
                    <a:bodyPr/>
                    <a:lstStyle/>
                    <a:p>
                      <a:pP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25bp rise in interest rates (net) </a:t>
                      </a:r>
                      <a:r>
                        <a:rPr lang="en-AU" sz="1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3670076741"/>
                  </a:ext>
                </a:extLst>
              </a:tr>
              <a:tr h="487759">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25c rise in petrol prices</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46302925"/>
                  </a:ext>
                </a:extLst>
              </a:tr>
            </a:tbl>
          </a:graphicData>
        </a:graphic>
      </p:graphicFrame>
    </p:spTree>
    <p:extLst>
      <p:ext uri="{BB962C8B-B14F-4D97-AF65-F5344CB8AC3E}">
        <p14:creationId xmlns:p14="http://schemas.microsoft.com/office/powerpoint/2010/main" val="48212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D6C5E61-425D-4D57-9E1B-CEA0A065DBB4}"/>
              </a:ext>
            </a:extLst>
          </p:cNvPr>
          <p:cNvSpPr txBox="1"/>
          <p:nvPr/>
        </p:nvSpPr>
        <p:spPr>
          <a:xfrm>
            <a:off x="894350" y="2307571"/>
            <a:ext cx="875869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Past trough periods in retail sales growth and subsequent recovery</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568086" y="768861"/>
            <a:ext cx="11262526" cy="1031658"/>
          </a:xfrm>
        </p:spPr>
        <p:txBody>
          <a:bodyPr>
            <a:noAutofit/>
          </a:bodyPr>
          <a:lstStyle/>
          <a:p>
            <a:r>
              <a:rPr lang="en-AU" sz="1800" dirty="0">
                <a:solidFill>
                  <a:schemeClr val="tx1"/>
                </a:solidFill>
                <a:ea typeface="SimHei" panose="02010609060101010101" pitchFamily="49" charset="-122"/>
              </a:rPr>
              <a:t>T</a:t>
            </a:r>
            <a:r>
              <a:rPr lang="en-AU" sz="1800" dirty="0">
                <a:solidFill>
                  <a:schemeClr val="tx1"/>
                </a:solidFill>
                <a:effectLst/>
                <a:ea typeface="SimHei" panose="02010609060101010101" pitchFamily="49" charset="-122"/>
              </a:rPr>
              <a:t>his recovery from </a:t>
            </a:r>
            <a:r>
              <a:rPr lang="en-AU" sz="1800" dirty="0">
                <a:solidFill>
                  <a:schemeClr val="tx1"/>
                </a:solidFill>
                <a:ea typeface="SimHei" panose="02010609060101010101" pitchFamily="49" charset="-122"/>
              </a:rPr>
              <a:t>the</a:t>
            </a:r>
            <a:r>
              <a:rPr lang="en-AU" sz="1800" dirty="0">
                <a:solidFill>
                  <a:schemeClr val="tx1"/>
                </a:solidFill>
                <a:effectLst/>
                <a:ea typeface="SimHei" panose="02010609060101010101" pitchFamily="49" charset="-122"/>
              </a:rPr>
              <a:t> trough in December 2023 feels most like Episode 5 (June 2010), with similar government stimulus/tax cuts, the prevailing cash rate and relatively low unemployment rate. </a:t>
            </a:r>
            <a:r>
              <a:rPr lang="en-US" sz="1800" dirty="0">
                <a:solidFill>
                  <a:schemeClr val="tx1"/>
                </a:solidFill>
              </a:rPr>
              <a:t> </a:t>
            </a:r>
          </a:p>
          <a:p>
            <a:r>
              <a:rPr lang="en-US" sz="1800" dirty="0">
                <a:solidFill>
                  <a:schemeClr val="tx1"/>
                </a:solidFill>
              </a:rPr>
              <a:t>To get a more meaningful recovery, we’d need to see a </a:t>
            </a:r>
            <a:r>
              <a:rPr lang="en-AU" sz="1800" dirty="0">
                <a:solidFill>
                  <a:schemeClr val="tx1"/>
                </a:solidFill>
                <a:effectLst/>
                <a:ea typeface="SimHei" panose="02010609060101010101" pitchFamily="49" charset="-122"/>
              </a:rPr>
              <a:t>drop in the savings rate and stronger wages growth</a:t>
            </a:r>
            <a:r>
              <a:rPr lang="en-US" sz="1800" dirty="0">
                <a:solidFill>
                  <a:schemeClr val="tx1"/>
                </a:solidFill>
              </a:rPr>
              <a:t> </a:t>
            </a:r>
          </a:p>
          <a:p>
            <a:endParaRPr lang="en-US" sz="1800" dirty="0">
              <a:solidFill>
                <a:schemeClr val="tx1"/>
              </a:solidFill>
            </a:endParaRPr>
          </a:p>
        </p:txBody>
      </p:sp>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361388" y="363088"/>
            <a:ext cx="10454956" cy="409500"/>
          </a:xfrm>
        </p:spPr>
        <p:txBody>
          <a:bodyPr>
            <a:noAutofit/>
          </a:bodyPr>
          <a:lstStyle/>
          <a:p>
            <a:r>
              <a:rPr lang="en-US" sz="2800" dirty="0">
                <a:solidFill>
                  <a:schemeClr val="tx1">
                    <a:lumMod val="85000"/>
                    <a:lumOff val="15000"/>
                  </a:schemeClr>
                </a:solidFill>
              </a:rPr>
              <a:t>What recovery </a:t>
            </a:r>
            <a:r>
              <a:rPr lang="en-US" sz="2800">
                <a:solidFill>
                  <a:schemeClr val="tx1">
                    <a:lumMod val="85000"/>
                    <a:lumOff val="15000"/>
                  </a:schemeClr>
                </a:solidFill>
              </a:rPr>
              <a:t>path will we see? </a:t>
            </a:r>
            <a:endParaRPr lang="en-AU" sz="2800" dirty="0">
              <a:solidFill>
                <a:schemeClr val="tx1">
                  <a:lumMod val="85000"/>
                  <a:lumOff val="15000"/>
                </a:schemeClr>
              </a:solidFill>
            </a:endParaRPr>
          </a:p>
        </p:txBody>
      </p:sp>
      <p:sp>
        <p:nvSpPr>
          <p:cNvPr id="6" name="TextBox 5">
            <a:extLst>
              <a:ext uri="{FF2B5EF4-FFF2-40B4-BE49-F238E27FC236}">
                <a16:creationId xmlns:a16="http://schemas.microsoft.com/office/drawing/2014/main" id="{D685129D-C533-48C5-A3BF-1998626BDC39}"/>
              </a:ext>
            </a:extLst>
          </p:cNvPr>
          <p:cNvSpPr txBox="1"/>
          <p:nvPr/>
        </p:nvSpPr>
        <p:spPr>
          <a:xfrm>
            <a:off x="1150761" y="6013723"/>
            <a:ext cx="3590925" cy="3693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Quarterly rolling growth rates. T-0 is the trough month of sales. </a:t>
            </a:r>
            <a:br>
              <a:rPr lang="en-AU" sz="900" i="1" dirty="0">
                <a:latin typeface="Arial Narrow" panose="020B0606020202030204" pitchFamily="34" charset="0"/>
                <a:cs typeface="Arial" panose="020B0604020202020204" pitchFamily="34" charset="0"/>
              </a:rPr>
            </a:br>
            <a:r>
              <a:rPr lang="en-AU" sz="900" i="1" dirty="0">
                <a:latin typeface="Arial Narrow" panose="020B0606020202030204" pitchFamily="34" charset="0"/>
                <a:cs typeface="Arial" panose="020B0604020202020204" pitchFamily="34" charset="0"/>
              </a:rPr>
              <a:t>Source: ABS, MST Marquee</a:t>
            </a: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8</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950859" y="2345279"/>
            <a:ext cx="6939376" cy="0"/>
          </a:xfrm>
          <a:prstGeom prst="line">
            <a:avLst/>
          </a:prstGeom>
          <a:ln w="28575"/>
        </p:spPr>
        <p:style>
          <a:lnRef idx="1">
            <a:schemeClr val="accent2"/>
          </a:lnRef>
          <a:fillRef idx="0">
            <a:schemeClr val="accent2"/>
          </a:fillRef>
          <a:effectRef idx="0">
            <a:schemeClr val="accent2"/>
          </a:effectRef>
          <a:fontRef idx="minor">
            <a:schemeClr val="tx1"/>
          </a:fontRef>
        </p:style>
      </p:cxnSp>
      <p:pic>
        <p:nvPicPr>
          <p:cNvPr id="5" name="Picture 4">
            <a:extLst>
              <a:ext uri="{FF2B5EF4-FFF2-40B4-BE49-F238E27FC236}">
                <a16:creationId xmlns:a16="http://schemas.microsoft.com/office/drawing/2014/main" id="{18D8B516-2F92-39CA-CE2F-298FB30CFF9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616" y="2737836"/>
            <a:ext cx="6720619" cy="3340669"/>
          </a:xfrm>
          <a:prstGeom prst="rect">
            <a:avLst/>
          </a:prstGeom>
          <a:noFill/>
          <a:ln>
            <a:noFill/>
          </a:ln>
        </p:spPr>
      </p:pic>
    </p:spTree>
    <p:extLst>
      <p:ext uri="{BB962C8B-B14F-4D97-AF65-F5344CB8AC3E}">
        <p14:creationId xmlns:p14="http://schemas.microsoft.com/office/powerpoint/2010/main" val="207858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85129D-C533-48C5-A3BF-1998626BDC39}"/>
              </a:ext>
            </a:extLst>
          </p:cNvPr>
          <p:cNvSpPr txBox="1"/>
          <p:nvPr/>
        </p:nvSpPr>
        <p:spPr>
          <a:xfrm>
            <a:off x="1002777" y="5692834"/>
            <a:ext cx="3590925" cy="369332"/>
          </a:xfrm>
          <a:prstGeom prst="rect">
            <a:avLst/>
          </a:prstGeom>
          <a:noFill/>
        </p:spPr>
        <p:txBody>
          <a:bodyPr wrap="square" rtlCol="0">
            <a:spAutoFit/>
          </a:bodyPr>
          <a:lstStyle/>
          <a:p>
            <a:r>
              <a:rPr lang="en-AU" sz="900" i="1" dirty="0">
                <a:latin typeface="Arial Narrow" panose="020B0606020202030204" pitchFamily="34" charset="0"/>
                <a:cs typeface="Arial" panose="020B0604020202020204" pitchFamily="34" charset="0"/>
              </a:rPr>
              <a:t>See Appendix for forecasts by calendar year. </a:t>
            </a:r>
          </a:p>
          <a:p>
            <a:r>
              <a:rPr lang="en-AU" sz="900" i="1" dirty="0">
                <a:latin typeface="Arial Narrow" panose="020B0606020202030204" pitchFamily="34" charset="0"/>
                <a:cs typeface="Arial" panose="020B0604020202020204" pitchFamily="34" charset="0"/>
              </a:rPr>
              <a:t>Source: ABS, MST Marquee</a:t>
            </a:r>
          </a:p>
        </p:txBody>
      </p:sp>
      <p:sp>
        <p:nvSpPr>
          <p:cNvPr id="2" name="Title 1">
            <a:extLst>
              <a:ext uri="{FF2B5EF4-FFF2-40B4-BE49-F238E27FC236}">
                <a16:creationId xmlns:a16="http://schemas.microsoft.com/office/drawing/2014/main" id="{98F57128-79AF-4114-8928-6EC4353CC58E}"/>
              </a:ext>
            </a:extLst>
          </p:cNvPr>
          <p:cNvSpPr>
            <a:spLocks noGrp="1"/>
          </p:cNvSpPr>
          <p:nvPr>
            <p:ph type="title"/>
          </p:nvPr>
        </p:nvSpPr>
        <p:spPr>
          <a:xfrm>
            <a:off x="459750" y="384878"/>
            <a:ext cx="9145074" cy="409500"/>
          </a:xfrm>
        </p:spPr>
        <p:txBody>
          <a:bodyPr>
            <a:noAutofit/>
          </a:bodyPr>
          <a:lstStyle/>
          <a:p>
            <a:r>
              <a:rPr lang="en-AU" sz="2800" dirty="0">
                <a:effectLst/>
                <a:latin typeface="Calibri" panose="020F0502020204030204" pitchFamily="34" charset="0"/>
                <a:ea typeface="Times New Roman" panose="02020603050405020304" pitchFamily="18" charset="0"/>
              </a:rPr>
              <a:t>Retail sales forecasts by fiscal year</a:t>
            </a:r>
            <a:endParaRPr lang="en-AU" sz="2800" dirty="0">
              <a:solidFill>
                <a:schemeClr val="tx1">
                  <a:lumMod val="85000"/>
                  <a:lumOff val="15000"/>
                </a:schemeClr>
              </a:solidFill>
            </a:endParaRPr>
          </a:p>
        </p:txBody>
      </p:sp>
      <p:sp>
        <p:nvSpPr>
          <p:cNvPr id="3" name="Slide Number Placeholder 2">
            <a:extLst>
              <a:ext uri="{FF2B5EF4-FFF2-40B4-BE49-F238E27FC236}">
                <a16:creationId xmlns:a16="http://schemas.microsoft.com/office/drawing/2014/main" id="{A7FA9168-AC11-4DBD-8FBE-A3D503E4A702}"/>
              </a:ext>
            </a:extLst>
          </p:cNvPr>
          <p:cNvSpPr>
            <a:spLocks noGrp="1"/>
          </p:cNvSpPr>
          <p:nvPr>
            <p:ph type="sldNum" sz="quarter" idx="12"/>
          </p:nvPr>
        </p:nvSpPr>
        <p:spPr/>
        <p:txBody>
          <a:bodyPr/>
          <a:lstStyle/>
          <a:p>
            <a:fld id="{3A98EE3D-8CD1-4C3F-BD1C-C98C9596463C}" type="slidenum">
              <a:rPr lang="en-US" smtClean="0"/>
              <a:t>9</a:t>
            </a:fld>
            <a:endParaRPr lang="en-US" dirty="0"/>
          </a:p>
        </p:txBody>
      </p:sp>
      <p:cxnSp>
        <p:nvCxnSpPr>
          <p:cNvPr id="7" name="Straight Connector 6">
            <a:extLst>
              <a:ext uri="{FF2B5EF4-FFF2-40B4-BE49-F238E27FC236}">
                <a16:creationId xmlns:a16="http://schemas.microsoft.com/office/drawing/2014/main" id="{342DEB76-6B58-47F4-8B29-D6EDB91F4DD5}"/>
              </a:ext>
            </a:extLst>
          </p:cNvPr>
          <p:cNvCxnSpPr>
            <a:cxnSpLocks/>
          </p:cNvCxnSpPr>
          <p:nvPr/>
        </p:nvCxnSpPr>
        <p:spPr>
          <a:xfrm>
            <a:off x="1002777" y="3142660"/>
            <a:ext cx="8536055"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2D6C5E61-425D-4D57-9E1B-CEA0A065DBB4}"/>
              </a:ext>
            </a:extLst>
          </p:cNvPr>
          <p:cNvSpPr txBox="1"/>
          <p:nvPr/>
        </p:nvSpPr>
        <p:spPr>
          <a:xfrm>
            <a:off x="923246" y="3133233"/>
            <a:ext cx="7172127" cy="369332"/>
          </a:xfrm>
          <a:prstGeom prst="rect">
            <a:avLst/>
          </a:prstGeom>
          <a:noFill/>
        </p:spPr>
        <p:txBody>
          <a:bodyPr wrap="square" rtlCol="0">
            <a:spAutoFit/>
          </a:bodyPr>
          <a:lstStyle/>
          <a:p>
            <a:r>
              <a:rPr lang="en-AU" dirty="0">
                <a:latin typeface="Arial" panose="020B0604020202020204" pitchFamily="34" charset="0"/>
                <a:ea typeface="Calibri" panose="020F0502020204030204" pitchFamily="34" charset="0"/>
                <a:cs typeface="Times New Roman" panose="02020603050405020304" pitchFamily="18" charset="0"/>
              </a:rPr>
              <a:t>MST Marquee retail sales forecast by fiscal year</a:t>
            </a:r>
            <a:endParaRPr lang="en-AU"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CECBC39-DBBD-4F84-8AD8-573B190CFEF5}"/>
              </a:ext>
            </a:extLst>
          </p:cNvPr>
          <p:cNvSpPr>
            <a:spLocks noGrp="1"/>
          </p:cNvSpPr>
          <p:nvPr>
            <p:ph idx="1"/>
          </p:nvPr>
        </p:nvSpPr>
        <p:spPr>
          <a:xfrm>
            <a:off x="670130" y="851596"/>
            <a:ext cx="11052693" cy="1649579"/>
          </a:xfrm>
        </p:spPr>
        <p:txBody>
          <a:bodyPr>
            <a:noAutofit/>
          </a:bodyPr>
          <a:lstStyle/>
          <a:p>
            <a:r>
              <a:rPr lang="en-US" sz="1800" dirty="0">
                <a:solidFill>
                  <a:schemeClr val="tx1"/>
                </a:solidFill>
              </a:rPr>
              <a:t>Retail sales grew 1.8% for FY24, a slow rate of growth compared with long-term trends of 5% growth. We forecast growth 2.9% for FY25e. </a:t>
            </a:r>
          </a:p>
          <a:p>
            <a:r>
              <a:rPr lang="en-US" sz="1800" dirty="0">
                <a:solidFill>
                  <a:schemeClr val="tx1"/>
                </a:solidFill>
              </a:rPr>
              <a:t>In non-food retailing, we expect a more noticeable acceleration in growth. Housing-related retail categories had a challenging FY24e and as the first category to turn down, look to be the first category to recover in FY25e. </a:t>
            </a:r>
          </a:p>
        </p:txBody>
      </p:sp>
      <p:graphicFrame>
        <p:nvGraphicFramePr>
          <p:cNvPr id="5" name="Table 4">
            <a:extLst>
              <a:ext uri="{FF2B5EF4-FFF2-40B4-BE49-F238E27FC236}">
                <a16:creationId xmlns:a16="http://schemas.microsoft.com/office/drawing/2014/main" id="{A51023E1-1502-C5F9-B4F9-EB07E71B19E0}"/>
              </a:ext>
            </a:extLst>
          </p:cNvPr>
          <p:cNvGraphicFramePr>
            <a:graphicFrameLocks noGrp="1"/>
          </p:cNvGraphicFramePr>
          <p:nvPr/>
        </p:nvGraphicFramePr>
        <p:xfrm>
          <a:off x="1002777" y="3511992"/>
          <a:ext cx="8536055" cy="2167242"/>
        </p:xfrm>
        <a:graphic>
          <a:graphicData uri="http://schemas.openxmlformats.org/drawingml/2006/table">
            <a:tbl>
              <a:tblPr firstRow="1" firstCol="1" bandRow="1"/>
              <a:tblGrid>
                <a:gridCol w="2055665">
                  <a:extLst>
                    <a:ext uri="{9D8B030D-6E8A-4147-A177-3AD203B41FA5}">
                      <a16:colId xmlns:a16="http://schemas.microsoft.com/office/drawing/2014/main" val="1315569029"/>
                    </a:ext>
                  </a:extLst>
                </a:gridCol>
                <a:gridCol w="648039">
                  <a:extLst>
                    <a:ext uri="{9D8B030D-6E8A-4147-A177-3AD203B41FA5}">
                      <a16:colId xmlns:a16="http://schemas.microsoft.com/office/drawing/2014/main" val="2341455939"/>
                    </a:ext>
                  </a:extLst>
                </a:gridCol>
                <a:gridCol w="648039">
                  <a:extLst>
                    <a:ext uri="{9D8B030D-6E8A-4147-A177-3AD203B41FA5}">
                      <a16:colId xmlns:a16="http://schemas.microsoft.com/office/drawing/2014/main" val="1815563884"/>
                    </a:ext>
                  </a:extLst>
                </a:gridCol>
                <a:gridCol w="648039">
                  <a:extLst>
                    <a:ext uri="{9D8B030D-6E8A-4147-A177-3AD203B41FA5}">
                      <a16:colId xmlns:a16="http://schemas.microsoft.com/office/drawing/2014/main" val="2814087115"/>
                    </a:ext>
                  </a:extLst>
                </a:gridCol>
                <a:gridCol w="648039">
                  <a:extLst>
                    <a:ext uri="{9D8B030D-6E8A-4147-A177-3AD203B41FA5}">
                      <a16:colId xmlns:a16="http://schemas.microsoft.com/office/drawing/2014/main" val="1298555615"/>
                    </a:ext>
                  </a:extLst>
                </a:gridCol>
                <a:gridCol w="648039">
                  <a:extLst>
                    <a:ext uri="{9D8B030D-6E8A-4147-A177-3AD203B41FA5}">
                      <a16:colId xmlns:a16="http://schemas.microsoft.com/office/drawing/2014/main" val="2403012269"/>
                    </a:ext>
                  </a:extLst>
                </a:gridCol>
                <a:gridCol w="648039">
                  <a:extLst>
                    <a:ext uri="{9D8B030D-6E8A-4147-A177-3AD203B41FA5}">
                      <a16:colId xmlns:a16="http://schemas.microsoft.com/office/drawing/2014/main" val="3728833940"/>
                    </a:ext>
                  </a:extLst>
                </a:gridCol>
                <a:gridCol w="648039">
                  <a:extLst>
                    <a:ext uri="{9D8B030D-6E8A-4147-A177-3AD203B41FA5}">
                      <a16:colId xmlns:a16="http://schemas.microsoft.com/office/drawing/2014/main" val="3561020742"/>
                    </a:ext>
                  </a:extLst>
                </a:gridCol>
                <a:gridCol w="648039">
                  <a:extLst>
                    <a:ext uri="{9D8B030D-6E8A-4147-A177-3AD203B41FA5}">
                      <a16:colId xmlns:a16="http://schemas.microsoft.com/office/drawing/2014/main" val="3657739818"/>
                    </a:ext>
                  </a:extLst>
                </a:gridCol>
                <a:gridCol w="648039">
                  <a:extLst>
                    <a:ext uri="{9D8B030D-6E8A-4147-A177-3AD203B41FA5}">
                      <a16:colId xmlns:a16="http://schemas.microsoft.com/office/drawing/2014/main" val="1443877588"/>
                    </a:ext>
                  </a:extLst>
                </a:gridCol>
                <a:gridCol w="648039">
                  <a:extLst>
                    <a:ext uri="{9D8B030D-6E8A-4147-A177-3AD203B41FA5}">
                      <a16:colId xmlns:a16="http://schemas.microsoft.com/office/drawing/2014/main" val="3122984907"/>
                    </a:ext>
                  </a:extLst>
                </a:gridCol>
              </a:tblGrid>
              <a:tr h="314938">
                <a:tc>
                  <a:txBody>
                    <a:bodyPr/>
                    <a:lstStyle/>
                    <a:p>
                      <a:pPr>
                        <a:lnSpc>
                          <a:spcPct val="110000"/>
                        </a:lnSpc>
                        <a:spcBef>
                          <a:spcPts val="100"/>
                        </a:spcBef>
                        <a:spcAft>
                          <a:spcPts val="600"/>
                        </a:spcAft>
                      </a:pPr>
                      <a:r>
                        <a:rPr lang="en-AU" sz="1100" b="1" dirty="0">
                          <a:solidFill>
                            <a:srgbClr val="38A9A6"/>
                          </a:solidFill>
                          <a:effectLst/>
                          <a:latin typeface="Arial" panose="020B0604020202020204" pitchFamily="34" charset="0"/>
                          <a:ea typeface="Times New Roman" panose="02020603050405020304" pitchFamily="18" charset="0"/>
                          <a:cs typeface="Arial" panose="020B0604020202020204" pitchFamily="34" charset="0"/>
                        </a:rPr>
                        <a:t>Period</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FY17</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FY18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FY19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FY22</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FY24e</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FY25e</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b="1">
                          <a:solidFill>
                            <a:srgbClr val="38A9A6"/>
                          </a:solidFill>
                          <a:effectLst/>
                          <a:latin typeface="Arial" panose="020B0604020202020204" pitchFamily="34" charset="0"/>
                          <a:ea typeface="Times New Roman" panose="02020603050405020304" pitchFamily="18" charset="0"/>
                          <a:cs typeface="Arial" panose="020B0604020202020204" pitchFamily="34" charset="0"/>
                        </a:rPr>
                        <a:t>FY26e</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a:noFill/>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577343258"/>
                  </a:ext>
                </a:extLst>
              </a:tr>
              <a:tr h="463076">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At-home food &amp; liquor</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276318478"/>
                  </a:ext>
                </a:extLst>
              </a:tr>
              <a:tr h="463076">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Non-food retailing</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1975761475"/>
                  </a:ext>
                </a:extLst>
              </a:tr>
              <a:tr h="463076">
                <a:tc>
                  <a:txBody>
                    <a:bodyPr/>
                    <a:lstStyle/>
                    <a:p>
                      <a:pP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Cafes, restaurants and takeaway</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26.4%</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r">
                        <a:lnSpc>
                          <a:spcPct val="110000"/>
                        </a:lnSpc>
                        <a:spcBef>
                          <a:spcPts val="100"/>
                        </a:spcBef>
                        <a:spcAft>
                          <a:spcPts val="600"/>
                        </a:spcAft>
                      </a:pPr>
                      <a:r>
                        <a:rPr lang="en-AU"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722264713"/>
                  </a:ext>
                </a:extLst>
              </a:tr>
              <a:tr h="463076">
                <a:tc>
                  <a:txBody>
                    <a:bodyPr/>
                    <a:lstStyle/>
                    <a:p>
                      <a:pP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retail</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3.2%</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2.9%</a:t>
                      </a:r>
                      <a:endParaRPr lang="en-AU" sz="120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tc>
                  <a:txBody>
                    <a:bodyPr/>
                    <a:lstStyle/>
                    <a:p>
                      <a:pPr algn="r">
                        <a:lnSpc>
                          <a:spcPct val="110000"/>
                        </a:lnSpc>
                        <a:spcBef>
                          <a:spcPts val="100"/>
                        </a:spcBef>
                        <a:spcAft>
                          <a:spcPts val="600"/>
                        </a:spcAft>
                      </a:pPr>
                      <a:r>
                        <a:rPr lang="en-AU"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a:t>
                      </a:r>
                      <a:endParaRPr lang="en-AU" sz="1200" dirty="0">
                        <a:effectLst/>
                        <a:latin typeface="Arial" panose="020B0604020202020204" pitchFamily="34" charset="0"/>
                        <a:ea typeface="SimHei" panose="02010609060101010101" pitchFamily="49" charset="-122"/>
                        <a:cs typeface="Cordia New" panose="020B0304020202020204" pitchFamily="34" charset="-34"/>
                      </a:endParaRPr>
                    </a:p>
                  </a:txBody>
                  <a:tcPr marL="0" marR="0" marT="0" marB="0" anchor="ctr">
                    <a:lnL>
                      <a:noFill/>
                    </a:lnL>
                    <a:lnR>
                      <a:noFill/>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4F4F4"/>
                    </a:solidFill>
                  </a:tcPr>
                </a:tc>
                <a:extLst>
                  <a:ext uri="{0D108BD9-81ED-4DB2-BD59-A6C34878D82A}">
                    <a16:rowId xmlns:a16="http://schemas.microsoft.com/office/drawing/2014/main" val="621450894"/>
                  </a:ext>
                </a:extLst>
              </a:tr>
            </a:tbl>
          </a:graphicData>
        </a:graphic>
      </p:graphicFrame>
    </p:spTree>
    <p:extLst>
      <p:ext uri="{BB962C8B-B14F-4D97-AF65-F5344CB8AC3E}">
        <p14:creationId xmlns:p14="http://schemas.microsoft.com/office/powerpoint/2010/main" val="34367546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FSPANMODE" val="span"/>
</p:tagLst>
</file>

<file path=ppt/tags/tag2.xml><?xml version="1.0" encoding="utf-8"?>
<p:tagLst xmlns:a="http://schemas.openxmlformats.org/drawingml/2006/main" xmlns:r="http://schemas.openxmlformats.org/officeDocument/2006/relationships" xmlns:p="http://schemas.openxmlformats.org/presentationml/2006/main">
  <p:tag name="AFSPANMODE" val="span"/>
</p:tagLst>
</file>

<file path=ppt/theme/theme1.xml><?xml version="1.0" encoding="utf-8"?>
<a:theme xmlns:a="http://schemas.openxmlformats.org/drawingml/2006/main" name="1_DividendVTI">
  <a:themeElements>
    <a:clrScheme name="MST Financial">
      <a:dk1>
        <a:sysClr val="windowText" lastClr="000000"/>
      </a:dk1>
      <a:lt1>
        <a:sysClr val="window" lastClr="FFFFFF"/>
      </a:lt1>
      <a:dk2>
        <a:srgbClr val="1F497D"/>
      </a:dk2>
      <a:lt2>
        <a:srgbClr val="EEECE1"/>
      </a:lt2>
      <a:accent1>
        <a:srgbClr val="00205C"/>
      </a:accent1>
      <a:accent2>
        <a:srgbClr val="62CBC9"/>
      </a:accent2>
      <a:accent3>
        <a:srgbClr val="C00000"/>
      </a:accent3>
      <a:accent4>
        <a:srgbClr val="035C67"/>
      </a:accent4>
      <a:accent5>
        <a:srgbClr val="C5B9AC"/>
      </a:accent5>
      <a:accent6>
        <a:srgbClr val="F79646"/>
      </a:accent6>
      <a:hlink>
        <a:srgbClr val="0000FF"/>
      </a:hlink>
      <a:folHlink>
        <a:srgbClr val="800080"/>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9038A31E97334EA5A15410672723F3" ma:contentTypeVersion="23" ma:contentTypeDescription="Create a new document." ma:contentTypeScope="" ma:versionID="e4e16506a2f04a1b060e71553250f95e">
  <xsd:schema xmlns:xsd="http://www.w3.org/2001/XMLSchema" xmlns:xs="http://www.w3.org/2001/XMLSchema" xmlns:p="http://schemas.microsoft.com/office/2006/metadata/properties" xmlns:ns1="http://schemas.microsoft.com/sharepoint/v3" xmlns:ns2="08d38d68-b835-4e50-93c1-deb7200ae6d0" xmlns:ns3="a40fa4d3-df6d-4659-b7ac-4ecf777729e3" targetNamespace="http://schemas.microsoft.com/office/2006/metadata/properties" ma:root="true" ma:fieldsID="009b753b852783026bd8920524f42046" ns1:_="" ns2:_="" ns3:_="">
    <xsd:import namespace="http://schemas.microsoft.com/sharepoint/v3"/>
    <xsd:import namespace="08d38d68-b835-4e50-93c1-deb7200ae6d0"/>
    <xsd:import namespace="a40fa4d3-df6d-4659-b7ac-4ecf777729e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d38d68-b835-4e50-93c1-deb7200ae6d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a5f80c2d-ba58-4774-8787-23d4263802db}" ma:internalName="TaxCatchAll" ma:showField="CatchAllData" ma:web="08d38d68-b835-4e50-93c1-deb7200ae6d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40fa4d3-df6d-4659-b7ac-4ecf777729e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bec3de0-2186-4e16-b3dd-82e8dc9906d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a40fa4d3-df6d-4659-b7ac-4ecf777729e3" xsi:nil="true"/>
    <_ip_UnifiedCompliancePolicyUIAction xmlns="http://schemas.microsoft.com/sharepoint/v3" xsi:nil="true"/>
    <_ip_UnifiedCompliancePolicyProperties xmlns="http://schemas.microsoft.com/sharepoint/v3" xsi:nil="true"/>
    <SharedWithUsers xmlns="08d38d68-b835-4e50-93c1-deb7200ae6d0">
      <UserInfo>
        <DisplayName>Craig Woolford</DisplayName>
        <AccountId>573</AccountId>
        <AccountType/>
      </UserInfo>
      <UserInfo>
        <DisplayName>Grace Malin</DisplayName>
        <AccountId>606</AccountId>
        <AccountType/>
      </UserInfo>
    </SharedWithUsers>
    <lcf76f155ced4ddcb4097134ff3c332f xmlns="a40fa4d3-df6d-4659-b7ac-4ecf777729e3">
      <Terms xmlns="http://schemas.microsoft.com/office/infopath/2007/PartnerControls"/>
    </lcf76f155ced4ddcb4097134ff3c332f>
    <TaxCatchAll xmlns="08d38d68-b835-4e50-93c1-deb7200ae6d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70F13D-8704-4A60-B23E-F58340BE8D1B}">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08d38d68-b835-4e50-93c1-deb7200ae6d0"/>
    <ds:schemaRef ds:uri="a40fa4d3-df6d-4659-b7ac-4ecf777729e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www.w3.org/2000/xmlns/"/>
    <ds:schemaRef ds:uri="a40fa4d3-df6d-4659-b7ac-4ecf777729e3"/>
    <ds:schemaRef ds:uri="http://www.w3.org/2001/XMLSchema-instance"/>
    <ds:schemaRef ds:uri="http://schemas.microsoft.com/sharepoint/v3"/>
    <ds:schemaRef ds:uri="08d38d68-b835-4e50-93c1-deb7200ae6d0"/>
    <ds:schemaRef ds:uri="http://schemas.microsoft.com/office/infopath/2007/PartnerControls"/>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2368</Words>
  <Application>Microsoft Office PowerPoint</Application>
  <PresentationFormat>Widescreen</PresentationFormat>
  <Paragraphs>387</Paragraphs>
  <Slides>24</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Narrow</vt:lpstr>
      <vt:lpstr>Assistant</vt:lpstr>
      <vt:lpstr>Calibri</vt:lpstr>
      <vt:lpstr>Franklin Gothic Book</vt:lpstr>
      <vt:lpstr>Gilroy</vt:lpstr>
      <vt:lpstr>Wingdings 2</vt:lpstr>
      <vt:lpstr>1_DividendVTI</vt:lpstr>
      <vt:lpstr>Retail outlook for FY25e</vt:lpstr>
      <vt:lpstr>Discussion topics</vt:lpstr>
      <vt:lpstr>PowerPoint Presentation</vt:lpstr>
      <vt:lpstr>Retail sales growth trends</vt:lpstr>
      <vt:lpstr>Income growth supported by tax cuts</vt:lpstr>
      <vt:lpstr>Savings rate likely to remain very low</vt:lpstr>
      <vt:lpstr>Interest rates are a red herring in our view  </vt:lpstr>
      <vt:lpstr>What recovery path will we see? </vt:lpstr>
      <vt:lpstr>Retail sales forecasts by fiscal year</vt:lpstr>
      <vt:lpstr>PowerPoint Presentation</vt:lpstr>
      <vt:lpstr>Retail sales growth by category</vt:lpstr>
      <vt:lpstr>Retail category mean reversion is still likely for some segments</vt:lpstr>
      <vt:lpstr>Inflation falling faster in food &amp; furnishings</vt:lpstr>
      <vt:lpstr>Trading down is more pervasive </vt:lpstr>
      <vt:lpstr>Online retail rebounding </vt:lpstr>
      <vt:lpstr>PowerPoint Presentation</vt:lpstr>
      <vt:lpstr>China sourcing costs a tailwind for retail margins</vt:lpstr>
      <vt:lpstr>Sea freight a challenge</vt:lpstr>
      <vt:lpstr>Wage rate growth should abate for FY26e  </vt:lpstr>
      <vt:lpstr>Outlook for rents</vt:lpstr>
      <vt:lpstr>Profit margins in retail are healthy</vt:lpstr>
      <vt:lpstr>Key conclusions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retail sector in 2023</dc:title>
  <dc:creator/>
  <cp:lastModifiedBy/>
  <cp:revision>24</cp:revision>
  <dcterms:created xsi:type="dcterms:W3CDTF">2020-04-07T06:23:28Z</dcterms:created>
  <dcterms:modified xsi:type="dcterms:W3CDTF">2024-07-24T07:28:10Z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0x010100799038A31E97334EA5A15410672723F3</vt:lpwstr>
  </property>
  <property fmtid="{D5CDD505-2E9C-101B-9397-08002B2CF9AE}" pid="3" name="MediaServiceImageTags">
    <vt:lpwstr/>
  </property>
</Properties>
</file>