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drawings/drawing3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4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5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6.xml" ContentType="application/vnd.openxmlformats-officedocument.presentationml.notesSlide+xml"/>
  <Override PartName="/ppt/charts/chart11.xml" ContentType="application/vnd.openxmlformats-officedocument.drawingml.chart+xml"/>
  <Override PartName="/ppt/theme/themeOverride2.xml" ContentType="application/vnd.openxmlformats-officedocument.themeOverride+xml"/>
  <Override PartName="/ppt/drawings/drawing6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theme/themeOverride3.xml" ContentType="application/vnd.openxmlformats-officedocument.themeOverride+xml"/>
  <Override PartName="/ppt/charts/chart15.xml" ContentType="application/vnd.openxmlformats-officedocument.drawingml.chart+xml"/>
  <Override PartName="/ppt/theme/themeOverride4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84" r:id="rId6"/>
    <p:sldMasterId id="2147483709" r:id="rId7"/>
  </p:sldMasterIdLst>
  <p:notesMasterIdLst>
    <p:notesMasterId r:id="rId40"/>
  </p:notesMasterIdLst>
  <p:sldIdLst>
    <p:sldId id="2142535036" r:id="rId8"/>
    <p:sldId id="2142535035" r:id="rId9"/>
    <p:sldId id="2142535079" r:id="rId10"/>
    <p:sldId id="2142535081" r:id="rId11"/>
    <p:sldId id="2142535045" r:id="rId12"/>
    <p:sldId id="2142535082" r:id="rId13"/>
    <p:sldId id="2142535077" r:id="rId14"/>
    <p:sldId id="2142535083" r:id="rId15"/>
    <p:sldId id="2142535006" r:id="rId16"/>
    <p:sldId id="2142535070" r:id="rId17"/>
    <p:sldId id="2142534961" r:id="rId18"/>
    <p:sldId id="2142534732" r:id="rId19"/>
    <p:sldId id="2142535044" r:id="rId20"/>
    <p:sldId id="2142534993" r:id="rId21"/>
    <p:sldId id="2142535041" r:id="rId22"/>
    <p:sldId id="2142534953" r:id="rId23"/>
    <p:sldId id="2142535084" r:id="rId24"/>
    <p:sldId id="2142534951" r:id="rId25"/>
    <p:sldId id="2142535076" r:id="rId26"/>
    <p:sldId id="2142535075" r:id="rId27"/>
    <p:sldId id="2142535068" r:id="rId28"/>
    <p:sldId id="2142535012" r:id="rId29"/>
    <p:sldId id="2142535061" r:id="rId30"/>
    <p:sldId id="2142535069" r:id="rId31"/>
    <p:sldId id="2142535003" r:id="rId32"/>
    <p:sldId id="308" r:id="rId33"/>
    <p:sldId id="2142535016" r:id="rId34"/>
    <p:sldId id="2142535017" r:id="rId35"/>
    <p:sldId id="2142535040" r:id="rId36"/>
    <p:sldId id="2142535024" r:id="rId37"/>
    <p:sldId id="2142535020" r:id="rId38"/>
    <p:sldId id="2142535037" r:id="rId3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665" userDrawn="1">
          <p15:clr>
            <a:srgbClr val="A4A3A4"/>
          </p15:clr>
        </p15:guide>
        <p15:guide id="3" orient="horz" pos="29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339966"/>
    <a:srgbClr val="FB7701"/>
    <a:srgbClr val="2A8FB8"/>
    <a:srgbClr val="E54D4D"/>
    <a:srgbClr val="FF66FF"/>
    <a:srgbClr val="8585FF"/>
    <a:srgbClr val="70AD47"/>
    <a:srgbClr val="FF7979"/>
    <a:srgbClr val="FFE4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42" autoAdjust="0"/>
  </p:normalViewPr>
  <p:slideViewPr>
    <p:cSldViewPr snapToGrid="0">
      <p:cViewPr>
        <p:scale>
          <a:sx n="90" d="100"/>
          <a:sy n="90" d="100"/>
        </p:scale>
        <p:origin x="636" y="354"/>
      </p:cViewPr>
      <p:guideLst>
        <p:guide orient="horz" pos="1117"/>
        <p:guide pos="665"/>
        <p:guide orient="horz" pos="29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2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3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masil\AppData\Local\Microsoft\Windows\INetCache\Content.Outlook\3B6IE2BK\Consumer%20Confidence%20by%20Housing%20Status%20(2024)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3.xml"/><Relationship Id="rId4" Type="http://schemas.openxmlformats.org/officeDocument/2006/relationships/oleObject" Target="file:///C:\Users\meljm\Documents\9567%20-%20Mortgage%20Stress%20(April%202024)%20-%20Clean%20Trends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597389143725053E-2"/>
          <c:y val="4.3865509058641443E-2"/>
          <c:w val="0.87901691973396834"/>
          <c:h val="0.6948636563025041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growth</c:v>
                </c:pt>
              </c:strCache>
            </c:strRef>
          </c:tx>
          <c:spPr>
            <a:ln w="28575" cap="rnd">
              <a:solidFill>
                <a:srgbClr val="568A9D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12"/>
              <c:layout>
                <c:manualLayout>
                  <c:x val="-0.13422782613776099"/>
                  <c:y val="-0.11673607566874088"/>
                </c:manualLayout>
              </c:layout>
              <c:tx>
                <c:rich>
                  <a:bodyPr/>
                  <a:lstStyle/>
                  <a:p>
                    <a:r>
                      <a:rPr lang="en-US" sz="1100" b="1">
                        <a:solidFill>
                          <a:srgbClr val="568A9D"/>
                        </a:solidFill>
                      </a:rPr>
                      <a:t> Total population</a:t>
                    </a:r>
                    <a:r>
                      <a:rPr lang="en-US" sz="1100" b="1" baseline="0">
                        <a:solidFill>
                          <a:srgbClr val="568A9D"/>
                        </a:solidFill>
                      </a:rPr>
                      <a:t> growth </a:t>
                    </a:r>
                    <a:endParaRPr lang="en-US" sz="1100" b="1">
                      <a:solidFill>
                        <a:srgbClr val="568A9D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25568455631843"/>
                      <c:h val="0.1062378882127110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2DD8-41E8-9708-93A7D95415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568A9D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Sheet1!$A$2:$A$23</c:f>
              <c:strCache>
                <c:ptCount val="22"/>
                <c:pt idx="0">
                  <c:v> </c:v>
                </c:pt>
                <c:pt idx="1">
                  <c:v>Sep-03</c:v>
                </c:pt>
                <c:pt idx="2">
                  <c:v>Sep-04</c:v>
                </c:pt>
                <c:pt idx="3">
                  <c:v>Sep-05</c:v>
                </c:pt>
                <c:pt idx="4">
                  <c:v>Sep-06</c:v>
                </c:pt>
                <c:pt idx="5">
                  <c:v>Sep-07</c:v>
                </c:pt>
                <c:pt idx="6">
                  <c:v>Sep-08</c:v>
                </c:pt>
                <c:pt idx="7">
                  <c:v>Sep-09</c:v>
                </c:pt>
                <c:pt idx="8">
                  <c:v>Sep-10</c:v>
                </c:pt>
                <c:pt idx="9">
                  <c:v>Sep-11</c:v>
                </c:pt>
                <c:pt idx="10">
                  <c:v>Sep-12</c:v>
                </c:pt>
                <c:pt idx="11">
                  <c:v>Sep-13</c:v>
                </c:pt>
                <c:pt idx="12">
                  <c:v>Sep-14</c:v>
                </c:pt>
                <c:pt idx="13">
                  <c:v>Sep-15</c:v>
                </c:pt>
                <c:pt idx="14">
                  <c:v>Sep-16</c:v>
                </c:pt>
                <c:pt idx="15">
                  <c:v>Sep-17</c:v>
                </c:pt>
                <c:pt idx="16">
                  <c:v>Sep-18</c:v>
                </c:pt>
                <c:pt idx="17">
                  <c:v>Sep-19</c:v>
                </c:pt>
                <c:pt idx="18">
                  <c:v>Sep-20</c:v>
                </c:pt>
                <c:pt idx="19">
                  <c:v>Sep-21</c:v>
                </c:pt>
                <c:pt idx="20">
                  <c:v>Sep-22</c:v>
                </c:pt>
                <c:pt idx="21">
                  <c:v>Sep-23</c:v>
                </c:pt>
              </c:strCache>
            </c:strRef>
          </c:cat>
          <c:val>
            <c:numRef>
              <c:f>Sheet1!$B$2:$B$23</c:f>
              <c:numCache>
                <c:formatCode>0.0%</c:formatCode>
                <c:ptCount val="22"/>
                <c:pt idx="0" formatCode="#,##0">
                  <c:v>0</c:v>
                </c:pt>
                <c:pt idx="1">
                  <c:v>1.1356553281679166E-2</c:v>
                </c:pt>
                <c:pt idx="2">
                  <c:v>1.0817983702287936E-2</c:v>
                </c:pt>
                <c:pt idx="3">
                  <c:v>1.2598342274509308E-2</c:v>
                </c:pt>
                <c:pt idx="4">
                  <c:v>1.4485002201800171E-2</c:v>
                </c:pt>
                <c:pt idx="5">
                  <c:v>1.8250577323056218E-2</c:v>
                </c:pt>
                <c:pt idx="6">
                  <c:v>2.0681830318745407E-2</c:v>
                </c:pt>
                <c:pt idx="7">
                  <c:v>1.9370171444139567E-2</c:v>
                </c:pt>
                <c:pt idx="8">
                  <c:v>1.431000033387015E-2</c:v>
                </c:pt>
                <c:pt idx="9">
                  <c:v>1.4637915217874779E-2</c:v>
                </c:pt>
                <c:pt idx="10">
                  <c:v>1.7568204008054332E-2</c:v>
                </c:pt>
                <c:pt idx="11">
                  <c:v>1.6636742330427289E-2</c:v>
                </c:pt>
                <c:pt idx="12">
                  <c:v>1.4542776375455637E-2</c:v>
                </c:pt>
                <c:pt idx="13">
                  <c:v>1.4280711593338278E-2</c:v>
                </c:pt>
                <c:pt idx="14">
                  <c:v>1.6185143098907586E-2</c:v>
                </c:pt>
                <c:pt idx="15">
                  <c:v>1.5898739213832152E-2</c:v>
                </c:pt>
                <c:pt idx="16">
                  <c:v>1.5052538957073289E-2</c:v>
                </c:pt>
                <c:pt idx="17">
                  <c:v>1.4571622622515471E-2</c:v>
                </c:pt>
                <c:pt idx="18">
                  <c:v>7.617735042810065E-3</c:v>
                </c:pt>
                <c:pt idx="19">
                  <c:v>2.7493375547239518E-3</c:v>
                </c:pt>
                <c:pt idx="20">
                  <c:v>1.7496986632628185E-2</c:v>
                </c:pt>
                <c:pt idx="21">
                  <c:v>2.4599429481293723E-2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DD8-41E8-9708-93A7D954155F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Net overseas migration</c:v>
                </c:pt>
              </c:strCache>
            </c:strRef>
          </c:tx>
          <c:spPr>
            <a:ln w="28575" cap="rnd">
              <a:solidFill>
                <a:srgbClr val="00B398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12"/>
              <c:layout>
                <c:manualLayout>
                  <c:x val="-1.9599986110246062E-2"/>
                  <c:y val="-5.9271347168190068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1">
                        <a:solidFill>
                          <a:srgbClr val="ED7D31"/>
                        </a:solidFill>
                      </a:rPr>
                      <a:t> </a:t>
                    </a:r>
                    <a:r>
                      <a:rPr lang="en-US" sz="1100" b="1">
                        <a:solidFill>
                          <a:srgbClr val="00B398"/>
                        </a:solidFill>
                      </a:rPr>
                      <a:t>migrants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DD8-41E8-9708-93A7D95415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B39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Sheet1!$A$2:$A$23</c:f>
              <c:strCache>
                <c:ptCount val="22"/>
                <c:pt idx="0">
                  <c:v> </c:v>
                </c:pt>
                <c:pt idx="1">
                  <c:v>Sep-03</c:v>
                </c:pt>
                <c:pt idx="2">
                  <c:v>Sep-04</c:v>
                </c:pt>
                <c:pt idx="3">
                  <c:v>Sep-05</c:v>
                </c:pt>
                <c:pt idx="4">
                  <c:v>Sep-06</c:v>
                </c:pt>
                <c:pt idx="5">
                  <c:v>Sep-07</c:v>
                </c:pt>
                <c:pt idx="6">
                  <c:v>Sep-08</c:v>
                </c:pt>
                <c:pt idx="7">
                  <c:v>Sep-09</c:v>
                </c:pt>
                <c:pt idx="8">
                  <c:v>Sep-10</c:v>
                </c:pt>
                <c:pt idx="9">
                  <c:v>Sep-11</c:v>
                </c:pt>
                <c:pt idx="10">
                  <c:v>Sep-12</c:v>
                </c:pt>
                <c:pt idx="11">
                  <c:v>Sep-13</c:v>
                </c:pt>
                <c:pt idx="12">
                  <c:v>Sep-14</c:v>
                </c:pt>
                <c:pt idx="13">
                  <c:v>Sep-15</c:v>
                </c:pt>
                <c:pt idx="14">
                  <c:v>Sep-16</c:v>
                </c:pt>
                <c:pt idx="15">
                  <c:v>Sep-17</c:v>
                </c:pt>
                <c:pt idx="16">
                  <c:v>Sep-18</c:v>
                </c:pt>
                <c:pt idx="17">
                  <c:v>Sep-19</c:v>
                </c:pt>
                <c:pt idx="18">
                  <c:v>Sep-20</c:v>
                </c:pt>
                <c:pt idx="19">
                  <c:v>Sep-21</c:v>
                </c:pt>
                <c:pt idx="20">
                  <c:v>Sep-22</c:v>
                </c:pt>
                <c:pt idx="21">
                  <c:v>Sep-23</c:v>
                </c:pt>
              </c:strCache>
            </c:strRef>
          </c:cat>
          <c:val>
            <c:numRef>
              <c:f>Sheet1!$D$2:$D$23</c:f>
              <c:numCache>
                <c:formatCode>0.0%</c:formatCode>
                <c:ptCount val="22"/>
                <c:pt idx="0" formatCode="#,##0">
                  <c:v>0</c:v>
                </c:pt>
                <c:pt idx="1">
                  <c:v>5.7568669551447049E-3</c:v>
                </c:pt>
                <c:pt idx="2">
                  <c:v>5.1594130310359696E-3</c:v>
                </c:pt>
                <c:pt idx="3">
                  <c:v>6.4618801725506107E-3</c:v>
                </c:pt>
                <c:pt idx="4">
                  <c:v>8.0932098975177152E-3</c:v>
                </c:pt>
                <c:pt idx="5">
                  <c:v>1.1405953691808895E-2</c:v>
                </c:pt>
                <c:pt idx="6">
                  <c:v>1.3977689557858825E-2</c:v>
                </c:pt>
                <c:pt idx="7">
                  <c:v>1.277115275098944E-2</c:v>
                </c:pt>
                <c:pt idx="8">
                  <c:v>7.9313613641300955E-3</c:v>
                </c:pt>
                <c:pt idx="9">
                  <c:v>8.6498453534786229E-3</c:v>
                </c:pt>
                <c:pt idx="10">
                  <c:v>1.0504021166403213E-2</c:v>
                </c:pt>
                <c:pt idx="11">
                  <c:v>9.5267786095668047E-3</c:v>
                </c:pt>
                <c:pt idx="12">
                  <c:v>7.7976391786393363E-3</c:v>
                </c:pt>
                <c:pt idx="13">
                  <c:v>7.7068654383980169E-3</c:v>
                </c:pt>
                <c:pt idx="14">
                  <c:v>9.445774940909632E-3</c:v>
                </c:pt>
                <c:pt idx="15">
                  <c:v>1.05073006877947E-2</c:v>
                </c:pt>
                <c:pt idx="16">
                  <c:v>9.666738858706482E-3</c:v>
                </c:pt>
                <c:pt idx="17">
                  <c:v>9.5146751092348852E-3</c:v>
                </c:pt>
                <c:pt idx="18">
                  <c:v>2.950337219014876E-3</c:v>
                </c:pt>
                <c:pt idx="19">
                  <c:v>-2.1841728197273501E-3</c:v>
                </c:pt>
                <c:pt idx="20">
                  <c:v>1.3081993483466442E-2</c:v>
                </c:pt>
                <c:pt idx="21">
                  <c:v>2.0460035187368129E-2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DD8-41E8-9708-93A7D95415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49607152"/>
        <c:axId val="749610432"/>
      </c:lineChart>
      <c:catAx>
        <c:axId val="749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9610432"/>
        <c:crosses val="autoZero"/>
        <c:auto val="1"/>
        <c:lblAlgn val="ctr"/>
        <c:lblOffset val="500"/>
        <c:noMultiLvlLbl val="0"/>
      </c:catAx>
      <c:valAx>
        <c:axId val="749610432"/>
        <c:scaling>
          <c:orientation val="minMax"/>
          <c:max val="3.0000000000000006E-2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96071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233094323004022"/>
          <c:y val="0.88230859044814958"/>
          <c:w val="0.58693799990757856"/>
          <c:h val="0.117691409551850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Consumer Spending Online (Non Food categories)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c:rich>
      </c:tx>
      <c:layout>
        <c:manualLayout>
          <c:xMode val="edge"/>
          <c:yMode val="edge"/>
          <c:x val="0.16599933704323627"/>
          <c:y val="1.12944859341406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0619640399575792"/>
          <c:w val="0.96242366752697717"/>
          <c:h val="0.6904635481916988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A8FB8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CD777DF-E006-4D01-AFDB-6B5B213F64A5}" type="VALUE">
                      <a:rPr lang="en-US" smtClean="0"/>
                      <a:pPr/>
                      <a:t>[VALUE]</a:t>
                    </a:fld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A2-4D27-87EB-29BE4263601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99A3984-66EF-4BCC-AFE8-4DA62A7F8120}" type="VALUE">
                      <a:rPr lang="en-US" smtClean="0"/>
                      <a:pPr/>
                      <a:t>[VALUE]</a:t>
                    </a:fld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DA2-4D27-87EB-29BE42636011}"/>
                </c:ext>
              </c:extLst>
            </c:dLbl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Apr23-Sep23</c:v>
                </c:pt>
                <c:pt idx="1">
                  <c:v>Oct23-Mar24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28.19</c:v>
                </c:pt>
                <c:pt idx="1">
                  <c:v>31.6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A7-4B2C-9114-6C0EC37B08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9694000"/>
        <c:axId val="719694360"/>
      </c:barChart>
      <c:catAx>
        <c:axId val="719694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9694360"/>
        <c:crosses val="autoZero"/>
        <c:auto val="1"/>
        <c:lblAlgn val="ctr"/>
        <c:lblOffset val="100"/>
        <c:noMultiLvlLbl val="0"/>
      </c:catAx>
      <c:valAx>
        <c:axId val="719694360"/>
        <c:scaling>
          <c:orientation val="minMax"/>
          <c:max val="50"/>
          <c:min val="0"/>
        </c:scaling>
        <c:delete val="1"/>
        <c:axPos val="l"/>
        <c:numFmt formatCode="0" sourceLinked="1"/>
        <c:majorTickMark val="out"/>
        <c:minorTickMark val="none"/>
        <c:tickLblPos val="nextTo"/>
        <c:crossAx val="719694000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AU" sz="1400" b="1" i="0" u="none" strike="noStrike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1200" b="1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Amazon monthly shoppers</a:t>
            </a:r>
          </a:p>
        </c:rich>
      </c:tx>
      <c:layout>
        <c:manualLayout>
          <c:xMode val="edge"/>
          <c:yMode val="edge"/>
          <c:x val="0.36461056044978873"/>
          <c:y val="9.180970500592647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8774161708538415E-2"/>
          <c:y val="0"/>
          <c:w val="0.83032386464527042"/>
          <c:h val="0.86135053451000509"/>
        </c:manualLayout>
      </c:layout>
      <c:lineChart>
        <c:grouping val="standard"/>
        <c:varyColors val="0"/>
        <c:ser>
          <c:idx val="2"/>
          <c:order val="0"/>
          <c:tx>
            <c:strRef>
              <c:f>Sheet1!$B$1</c:f>
              <c:strCache>
                <c:ptCount val="1"/>
                <c:pt idx="0">
                  <c:v>Amazon</c:v>
                </c:pt>
              </c:strCache>
            </c:strRef>
          </c:tx>
          <c:spPr>
            <a:ln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4757342173818085E-2"/>
                  <c:y val="-1.6812497352912329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8F-4FEB-B5BE-6A68FB9209F2}"/>
                </c:ext>
              </c:extLst>
            </c:dLbl>
            <c:dLbl>
              <c:idx val="21"/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000">
                        <a:solidFill>
                          <a:srgbClr val="FF0000"/>
                        </a:solidFill>
                      </a:defRPr>
                    </a:pPr>
                    <a:fld id="{E36270BE-8FBC-4D91-912F-3583BECD0B87}" type="SERIESNAME">
                      <a:rPr lang="en-AU" dirty="0"/>
                      <a:pPr>
                        <a:defRPr sz="1000">
                          <a:solidFill>
                            <a:srgbClr val="FF0000"/>
                          </a:solidFill>
                        </a:defRPr>
                      </a:pPr>
                      <a:t>[SERIES NAME]</a:t>
                    </a:fld>
                    <a:r>
                      <a:rPr lang="en-AU" baseline="0"/>
                      <a:t>, </a:t>
                    </a:r>
                    <a:fld id="{BEC68B8A-710C-4BE7-8788-CD678CAA1A46}" type="VALUE">
                      <a:rPr lang="en-AU" baseline="0" smtClean="0"/>
                      <a:pPr>
                        <a:defRPr sz="1000">
                          <a:solidFill>
                            <a:srgbClr val="FF0000"/>
                          </a:solidFill>
                        </a:defRPr>
                      </a:pPr>
                      <a:t>[VALUE]</a:t>
                    </a:fld>
                    <a:r>
                      <a:rPr lang="en-AU" baseline="0"/>
                      <a:t> 14+ pop shops monthly – 3.4 million people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180617743603915"/>
                      <c:h val="0.2132247460480985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3EA-41B0-9C28-C6F0EAFA4C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>
                    <a:solidFill>
                      <a:srgbClr val="FF0000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Sheet1!$A$2:$A$23</c:f>
              <c:strCache>
                <c:ptCount val="22"/>
                <c:pt idx="0">
                  <c:v>Jan18-Dec18</c:v>
                </c:pt>
                <c:pt idx="1">
                  <c:v>Apr18-Mar19</c:v>
                </c:pt>
                <c:pt idx="2">
                  <c:v>Jul18-Jun19</c:v>
                </c:pt>
                <c:pt idx="3">
                  <c:v>Oct18-Sep19</c:v>
                </c:pt>
                <c:pt idx="4">
                  <c:v>Jan19-Dec19</c:v>
                </c:pt>
                <c:pt idx="5">
                  <c:v>Apr19-Mar20</c:v>
                </c:pt>
                <c:pt idx="6">
                  <c:v>Jul19-Jun20</c:v>
                </c:pt>
                <c:pt idx="7">
                  <c:v>Oct19-Sep20</c:v>
                </c:pt>
                <c:pt idx="8">
                  <c:v>Jan20-Dec20</c:v>
                </c:pt>
                <c:pt idx="9">
                  <c:v>Apr20-Mar21</c:v>
                </c:pt>
                <c:pt idx="10">
                  <c:v>Jul20-Jun21</c:v>
                </c:pt>
                <c:pt idx="11">
                  <c:v>Oct20-Sep21</c:v>
                </c:pt>
                <c:pt idx="12">
                  <c:v>Jan21-Dec21</c:v>
                </c:pt>
                <c:pt idx="13">
                  <c:v>Apr21-Mar22</c:v>
                </c:pt>
                <c:pt idx="14">
                  <c:v>Jul21-Jun22</c:v>
                </c:pt>
                <c:pt idx="15">
                  <c:v>Oct21-Sep22</c:v>
                </c:pt>
                <c:pt idx="16">
                  <c:v>Jan22-Dec22</c:v>
                </c:pt>
                <c:pt idx="17">
                  <c:v>Apr22-Mar23</c:v>
                </c:pt>
                <c:pt idx="18">
                  <c:v>Jul22-Jun23</c:v>
                </c:pt>
                <c:pt idx="19">
                  <c:v>Oct22-Sep23</c:v>
                </c:pt>
                <c:pt idx="20">
                  <c:v>Jan23-Dec23</c:v>
                </c:pt>
                <c:pt idx="21">
                  <c:v>Apr23-Mar24</c:v>
                </c:pt>
              </c:strCache>
            </c:strRef>
          </c:cat>
          <c:val>
            <c:numRef>
              <c:f>Sheet1!$B$2:$B$23</c:f>
              <c:numCache>
                <c:formatCode>0.0%</c:formatCode>
                <c:ptCount val="22"/>
                <c:pt idx="0">
                  <c:v>3.5944122436303433E-2</c:v>
                </c:pt>
                <c:pt idx="1">
                  <c:v>3.6215998383536903E-2</c:v>
                </c:pt>
                <c:pt idx="2">
                  <c:v>3.6576583199468084E-2</c:v>
                </c:pt>
                <c:pt idx="3">
                  <c:v>3.6563681844005623E-2</c:v>
                </c:pt>
                <c:pt idx="4">
                  <c:v>4.1541497539693092E-2</c:v>
                </c:pt>
                <c:pt idx="5">
                  <c:v>4.3964770394780389E-2</c:v>
                </c:pt>
                <c:pt idx="6">
                  <c:v>5.5016193634676656E-2</c:v>
                </c:pt>
                <c:pt idx="7">
                  <c:v>6.8219058108028377E-2</c:v>
                </c:pt>
                <c:pt idx="8">
                  <c:v>7.884792817447199E-2</c:v>
                </c:pt>
                <c:pt idx="9">
                  <c:v>8.9469036280599532E-2</c:v>
                </c:pt>
                <c:pt idx="10">
                  <c:v>9.0831189995866202E-2</c:v>
                </c:pt>
                <c:pt idx="11">
                  <c:v>8.9782757436250957E-2</c:v>
                </c:pt>
                <c:pt idx="12">
                  <c:v>8.8402501736518785E-2</c:v>
                </c:pt>
                <c:pt idx="13">
                  <c:v>9.6170203603303375E-2</c:v>
                </c:pt>
                <c:pt idx="14">
                  <c:v>0.10516900991015926</c:v>
                </c:pt>
                <c:pt idx="15">
                  <c:v>0.11654903861428662</c:v>
                </c:pt>
                <c:pt idx="16">
                  <c:v>0.13064314437709801</c:v>
                </c:pt>
                <c:pt idx="17">
                  <c:v>0.13267841700050084</c:v>
                </c:pt>
                <c:pt idx="18">
                  <c:v>0.13495829611484808</c:v>
                </c:pt>
                <c:pt idx="19">
                  <c:v>0.13995935351480557</c:v>
                </c:pt>
                <c:pt idx="20">
                  <c:v>0.14404461665242554</c:v>
                </c:pt>
                <c:pt idx="21">
                  <c:v>0.152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98F-4FEB-B5BE-6A68FB9209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7402096"/>
        <c:axId val="327402488"/>
      </c:lineChart>
      <c:catAx>
        <c:axId val="327402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 algn="ctr">
              <a:defRPr lang="en-US"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402488"/>
        <c:crosses val="autoZero"/>
        <c:auto val="1"/>
        <c:lblAlgn val="ctr"/>
        <c:lblOffset val="100"/>
        <c:tickLblSkip val="1"/>
        <c:noMultiLvlLbl val="0"/>
      </c:catAx>
      <c:valAx>
        <c:axId val="327402488"/>
        <c:scaling>
          <c:orientation val="minMax"/>
          <c:max val="0.2"/>
          <c:min val="0"/>
        </c:scaling>
        <c:delete val="1"/>
        <c:axPos val="l"/>
        <c:numFmt formatCode="0.0%" sourceLinked="1"/>
        <c:majorTickMark val="out"/>
        <c:minorTickMark val="none"/>
        <c:tickLblPos val="nextTo"/>
        <c:crossAx val="327402096"/>
        <c:crosses val="autoZero"/>
        <c:crossBetween val="between"/>
        <c:majorUnit val="0.5"/>
        <c:minorUnit val="0.1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lang="en-AU" sz="1600" b="1" i="0" u="none" strike="noStrike" kern="1200" baseline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AU" sz="1600" b="1" i="0" baseline="0" dirty="0">
                <a:effectLst/>
              </a:rPr>
              <a:t>% of Total Population aged 14+  who shop at Temu and Shein in an average month – shown in quarters </a:t>
            </a:r>
            <a:endParaRPr lang="en-AU" sz="1600" dirty="0">
              <a:effectLst/>
            </a:endParaRPr>
          </a:p>
        </c:rich>
      </c:tx>
      <c:layout>
        <c:manualLayout>
          <c:xMode val="edge"/>
          <c:yMode val="edge"/>
          <c:x val="0.10255095927168159"/>
          <c:y val="2.9780811521784547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0944123055634254"/>
          <c:y val="0.17495555261845178"/>
          <c:w val="0.75833008581035888"/>
          <c:h val="0.66150393467405244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Temu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>
                    <a:solidFill>
                      <a:srgbClr val="FB7701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3"/>
                <c:pt idx="0">
                  <c:v>Jul23-Sep23</c:v>
                </c:pt>
                <c:pt idx="1">
                  <c:v>Oct23-Dec23</c:v>
                </c:pt>
                <c:pt idx="2">
                  <c:v>Jan24-Mar24</c:v>
                </c:pt>
              </c:strCache>
            </c:strRef>
          </c:cat>
          <c:val>
            <c:numRef>
              <c:f>Sheet1!$B$2:$H$2</c:f>
              <c:numCache>
                <c:formatCode>0.0%</c:formatCode>
                <c:ptCount val="3"/>
                <c:pt idx="1">
                  <c:v>5.6616762604886656E-2</c:v>
                </c:pt>
                <c:pt idx="2">
                  <c:v>6.897977678741761E-2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DFC5-484F-8F61-8D3AA0BFAB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8426240"/>
        <c:axId val="428428984"/>
      </c:lineChart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Shein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3"/>
                <c:pt idx="0">
                  <c:v>Jul23-Sep23</c:v>
                </c:pt>
                <c:pt idx="1">
                  <c:v>Oct23-Dec23</c:v>
                </c:pt>
                <c:pt idx="2">
                  <c:v>Jan24-Mar24</c:v>
                </c:pt>
              </c:strCache>
            </c:strRef>
          </c:cat>
          <c:val>
            <c:numRef>
              <c:f>Sheet1!$B$3:$H$3</c:f>
              <c:numCache>
                <c:formatCode>0.0%</c:formatCode>
                <c:ptCount val="3"/>
                <c:pt idx="0">
                  <c:v>3.1978744569420542E-2</c:v>
                </c:pt>
                <c:pt idx="1">
                  <c:v>3.7233274787110769E-2</c:v>
                </c:pt>
                <c:pt idx="2">
                  <c:v>4.4152441857804287E-2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D-DFC5-484F-8F61-8D3AA0BFAB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8425064"/>
        <c:axId val="428430944"/>
      </c:lineChart>
      <c:catAx>
        <c:axId val="428426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428428984"/>
        <c:crosses val="autoZero"/>
        <c:auto val="1"/>
        <c:lblAlgn val="ctr"/>
        <c:lblOffset val="100"/>
        <c:noMultiLvlLbl val="0"/>
      </c:catAx>
      <c:valAx>
        <c:axId val="428428984"/>
        <c:scaling>
          <c:orientation val="minMax"/>
          <c:max val="0.2"/>
          <c:min val="0"/>
        </c:scaling>
        <c:delete val="1"/>
        <c:axPos val="l"/>
        <c:numFmt formatCode="0%" sourceLinked="0"/>
        <c:majorTickMark val="out"/>
        <c:minorTickMark val="none"/>
        <c:tickLblPos val="nextTo"/>
        <c:crossAx val="428426240"/>
        <c:crosses val="autoZero"/>
        <c:crossBetween val="between"/>
        <c:majorUnit val="5.000000000000001E-2"/>
        <c:minorUnit val="1.0000000000000002E-2"/>
      </c:valAx>
      <c:valAx>
        <c:axId val="428430944"/>
        <c:scaling>
          <c:orientation val="minMax"/>
          <c:max val="0.12000000000000001"/>
          <c:min val="0"/>
        </c:scaling>
        <c:delete val="1"/>
        <c:axPos val="r"/>
        <c:numFmt formatCode="0.0%" sourceLinked="1"/>
        <c:majorTickMark val="out"/>
        <c:minorTickMark val="none"/>
        <c:tickLblPos val="nextTo"/>
        <c:crossAx val="428425064"/>
        <c:crosses val="max"/>
        <c:crossBetween val="between"/>
        <c:majorUnit val="3.0000000000000006E-2"/>
      </c:valAx>
      <c:catAx>
        <c:axId val="428425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2843094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AU" sz="1800" dirty="0"/>
              <a:t>Gender</a:t>
            </a:r>
          </a:p>
        </c:rich>
      </c:tx>
      <c:layout>
        <c:manualLayout>
          <c:xMode val="edge"/>
          <c:yMode val="edge"/>
          <c:x val="0.3308475683461149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2.2562689873323365E-2"/>
          <c:y val="0.16949455101866079"/>
          <c:w val="0.86384871549485576"/>
          <c:h val="0.8298877724372191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Temu</c:v>
                </c:pt>
              </c:strCache>
            </c:strRef>
          </c:tx>
          <c:dPt>
            <c:idx val="0"/>
            <c:bubble3D val="0"/>
            <c:spPr>
              <a:solidFill>
                <a:srgbClr val="FB7701"/>
              </a:solidFill>
            </c:spPr>
            <c:extLst>
              <c:ext xmlns:c16="http://schemas.microsoft.com/office/drawing/2014/chart" uri="{C3380CC4-5D6E-409C-BE32-E72D297353CC}">
                <c16:uniqueId val="{00000004-41F6-46D6-B1E8-ADED45086A4B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41F6-46D6-B1E8-ADED45086A4B}"/>
              </c:ext>
            </c:extLst>
          </c:dPt>
          <c:dPt>
            <c:idx val="2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41F6-46D6-B1E8-ADED45086A4B}"/>
              </c:ext>
            </c:extLst>
          </c:dPt>
          <c:dLbls>
            <c:dLbl>
              <c:idx val="0"/>
              <c:layout>
                <c:manualLayout>
                  <c:x val="8.4139699727274753E-3"/>
                  <c:y val="-7.3562162320931347E-17"/>
                </c:manualLayout>
              </c:layout>
              <c:spPr/>
              <c:txPr>
                <a:bodyPr/>
                <a:lstStyle/>
                <a:p>
                  <a:pPr>
                    <a:defRPr sz="1000" b="1">
                      <a:solidFill>
                        <a:schemeClr val="tx2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1F6-46D6-B1E8-ADED45086A4B}"/>
                </c:ext>
              </c:extLst>
            </c:dLbl>
            <c:dLbl>
              <c:idx val="1"/>
              <c:layout>
                <c:manualLayout>
                  <c:x val="6.4044554838654372E-3"/>
                  <c:y val="-3.1494516482296194E-3"/>
                </c:manualLayout>
              </c:layout>
              <c:tx>
                <c:rich>
                  <a:bodyPr/>
                  <a:lstStyle/>
                  <a:p>
                    <a:fld id="{C2AB5A5E-B032-45C6-8DD3-0EDC96F62BE3}" type="VALUE">
                      <a:rPr lang="en-US">
                        <a:solidFill>
                          <a:schemeClr val="tx2"/>
                        </a:solidFill>
                      </a:rPr>
                      <a:pPr/>
                      <a:t>[VALUE]</a:t>
                    </a:fld>
                    <a:endParaRPr lang="en-A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1F6-46D6-B1E8-ADED45086A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M</c:v>
                </c:pt>
                <c:pt idx="1">
                  <c:v>F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0.36370984202701384</c:v>
                </c:pt>
                <c:pt idx="1">
                  <c:v>0.63629015797298616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1F6-46D6-B1E8-ADED45086A4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Shein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</c:spPr>
          <c:explosion val="1"/>
          <c:dPt>
            <c:idx val="0"/>
            <c:bubble3D val="0"/>
            <c:spPr>
              <a:solidFill>
                <a:schemeClr val="tx2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41F6-46D6-B1E8-ADED45086A4B}"/>
              </c:ext>
            </c:extLst>
          </c:dPt>
          <c:dPt>
            <c:idx val="1"/>
            <c:bubble3D val="0"/>
            <c:spPr>
              <a:solidFill>
                <a:schemeClr val="tx2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41F6-46D6-B1E8-ADED45086A4B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41F6-46D6-B1E8-ADED45086A4B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 algn="ctr">
                    <a:defRPr lang="en-AU"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41F6-46D6-B1E8-ADED45086A4B}"/>
                </c:ext>
              </c:extLst>
            </c:dLbl>
            <c:dLbl>
              <c:idx val="1"/>
              <c:layout>
                <c:manualLayout>
                  <c:x val="0"/>
                  <c:y val="1.2597806592918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1F6-46D6-B1E8-ADED45086A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AU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M</c:v>
                </c:pt>
                <c:pt idx="1">
                  <c:v>F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0.20013157303107676</c:v>
                </c:pt>
                <c:pt idx="1">
                  <c:v>0.79986842696892324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1F6-46D6-B1E8-ADED45086A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AU" dirty="0"/>
              <a:t>Household</a:t>
            </a:r>
            <a:r>
              <a:rPr lang="en-AU" baseline="0" dirty="0"/>
              <a:t> Type</a:t>
            </a:r>
            <a:endParaRPr lang="en-AU" dirty="0"/>
          </a:p>
        </c:rich>
      </c:tx>
      <c:layout>
        <c:manualLayout>
          <c:xMode val="edge"/>
          <c:yMode val="edge"/>
          <c:x val="0.19732043377717381"/>
          <c:y val="1.105554562926185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67670319370542"/>
          <c:y val="0.12305409883266061"/>
          <c:w val="0.49642593243175431"/>
          <c:h val="0.5473774744128319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Young Singles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2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Temu</c:v>
                </c:pt>
                <c:pt idx="1">
                  <c:v>Shein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0.11435168790221083</c:v>
                </c:pt>
                <c:pt idx="1">
                  <c:v>0.18052094065027602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C9-4240-8A8E-9FACD1D10D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Young Couples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Temu</c:v>
                </c:pt>
                <c:pt idx="1">
                  <c:v>Shein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4.8470387646896478E-2</c:v>
                </c:pt>
                <c:pt idx="1">
                  <c:v>9.2354977308200747E-2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C9-4240-8A8E-9FACD1D10DA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Young Parents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2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Temu</c:v>
                </c:pt>
                <c:pt idx="1">
                  <c:v>Shein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0.22668699524769009</c:v>
                </c:pt>
                <c:pt idx="1">
                  <c:v>0.29975847380008569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C9-4240-8A8E-9FACD1D10DA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Mid-Life Families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Temu</c:v>
                </c:pt>
                <c:pt idx="1">
                  <c:v>Shein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0.13458840467543107</c:v>
                </c:pt>
                <c:pt idx="1">
                  <c:v>0.14347936557122465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5C9-4240-8A8E-9FACD1D10DA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Mid-Life Households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2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Temu</c:v>
                </c:pt>
                <c:pt idx="1">
                  <c:v>Shein</c:v>
                </c:pt>
              </c:strCache>
            </c:strRef>
          </c:cat>
          <c:val>
            <c:numRef>
              <c:f>Sheet1!$F$2:$F$3</c:f>
              <c:numCache>
                <c:formatCode>0%</c:formatCode>
                <c:ptCount val="2"/>
                <c:pt idx="0">
                  <c:v>0.24089896474839884</c:v>
                </c:pt>
                <c:pt idx="1">
                  <c:v>0.20894680555712022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5C9-4240-8A8E-9FACD1D10DA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Older Households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2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Temu</c:v>
                </c:pt>
                <c:pt idx="1">
                  <c:v>Shein</c:v>
                </c:pt>
              </c:strCache>
            </c:strRef>
          </c:cat>
          <c:val>
            <c:numRef>
              <c:f>Sheet1!$G$2:$G$3</c:f>
              <c:numCache>
                <c:formatCode>0%</c:formatCode>
                <c:ptCount val="2"/>
                <c:pt idx="0">
                  <c:v>0.23500355977937271</c:v>
                </c:pt>
                <c:pt idx="1">
                  <c:v>7.4939437113092755E-2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5C9-4240-8A8E-9FACD1D10D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51488000"/>
        <c:axId val="151489536"/>
      </c:barChart>
      <c:catAx>
        <c:axId val="151488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1489536"/>
        <c:crosses val="autoZero"/>
        <c:auto val="1"/>
        <c:lblAlgn val="ctr"/>
        <c:lblOffset val="100"/>
        <c:noMultiLvlLbl val="0"/>
      </c:catAx>
      <c:valAx>
        <c:axId val="15148953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51488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129797279820242"/>
          <c:y val="0.16463078503732009"/>
          <c:w val="0.21023414547518213"/>
          <c:h val="0.43221481534518441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AU" dirty="0"/>
              <a:t>Age</a:t>
            </a:r>
          </a:p>
        </c:rich>
      </c:tx>
      <c:layout>
        <c:manualLayout>
          <c:xMode val="edge"/>
          <c:yMode val="edge"/>
          <c:x val="0.31498168144633565"/>
          <c:y val="2.7638864073154632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67670319370542"/>
          <c:y val="0.12305409883266061"/>
          <c:w val="0.49642593243175431"/>
          <c:h val="0.5473774744128319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14-17</c:v>
                </c:pt>
              </c:strCache>
            </c:strRef>
          </c:tx>
          <c:spPr>
            <a:solidFill>
              <a:srgbClr val="BBBCB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Temu</c:v>
                </c:pt>
                <c:pt idx="1">
                  <c:v>Shein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6.2867443704125017E-2</c:v>
                </c:pt>
                <c:pt idx="1">
                  <c:v>6.9170358902676171E-2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A4-4A62-8ED2-5FAE7D2603F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18-24</c:v>
                </c:pt>
              </c:strCache>
            </c:strRef>
          </c:tx>
          <c:spPr>
            <a:solidFill>
              <a:srgbClr val="5B534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2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Temu</c:v>
                </c:pt>
                <c:pt idx="1">
                  <c:v>Shein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0.11301791210337318</c:v>
                </c:pt>
                <c:pt idx="1">
                  <c:v>0.15820242631652695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A4-4A62-8ED2-5FAE7D2603F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25-34</c:v>
                </c:pt>
              </c:strCache>
            </c:strRef>
          </c:tx>
          <c:spPr>
            <a:solidFill>
              <a:srgbClr val="E03E5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Temu</c:v>
                </c:pt>
                <c:pt idx="1">
                  <c:v>Shein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0.14095397098831169</c:v>
                </c:pt>
                <c:pt idx="1">
                  <c:v>0.255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A4-4A62-8ED2-5FAE7D2603F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35-49</c:v>
                </c:pt>
              </c:strCache>
            </c:strRef>
          </c:tx>
          <c:spPr>
            <a:solidFill>
              <a:srgbClr val="568A9E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Temu</c:v>
                </c:pt>
                <c:pt idx="1">
                  <c:v>Shein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0.22942547309905642</c:v>
                </c:pt>
                <c:pt idx="1">
                  <c:v>0.27902020296951929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7A4-4A62-8ED2-5FAE7D2603F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50-64</c:v>
                </c:pt>
              </c:strCache>
            </c:strRef>
          </c:tx>
          <c:spPr>
            <a:solidFill>
              <a:srgbClr val="98BAC7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Temu</c:v>
                </c:pt>
                <c:pt idx="1">
                  <c:v>Shein</c:v>
                </c:pt>
              </c:strCache>
            </c:strRef>
          </c:cat>
          <c:val>
            <c:numRef>
              <c:f>Sheet1!$F$2:$F$3</c:f>
              <c:numCache>
                <c:formatCode>0%</c:formatCode>
                <c:ptCount val="2"/>
                <c:pt idx="0">
                  <c:v>0.2215106700047664</c:v>
                </c:pt>
                <c:pt idx="1">
                  <c:v>0.16410013391972364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7A4-4A62-8ED2-5FAE7D2603F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65+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2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Temu</c:v>
                </c:pt>
                <c:pt idx="1">
                  <c:v>Shein</c:v>
                </c:pt>
              </c:strCache>
            </c:strRef>
          </c:cat>
          <c:val>
            <c:numRef>
              <c:f>Sheet1!$G$2:$G$3</c:f>
              <c:numCache>
                <c:formatCode>0%</c:formatCode>
                <c:ptCount val="2"/>
                <c:pt idx="0">
                  <c:v>0.23222453010036725</c:v>
                </c:pt>
                <c:pt idx="1">
                  <c:v>7.496096427048321E-2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7A4-4A62-8ED2-5FAE7D2603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51488000"/>
        <c:axId val="151489536"/>
      </c:barChart>
      <c:catAx>
        <c:axId val="151488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1489536"/>
        <c:crosses val="autoZero"/>
        <c:auto val="1"/>
        <c:lblAlgn val="ctr"/>
        <c:lblOffset val="100"/>
        <c:noMultiLvlLbl val="0"/>
      </c:catAx>
      <c:valAx>
        <c:axId val="15148953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51488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653229200044778"/>
          <c:y val="0.18391029097595374"/>
          <c:w val="8.1639211356345096E-2"/>
          <c:h val="0.45156202019639263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021104269563966E-2"/>
          <c:y val="3.3538477420346116E-2"/>
          <c:w val="0.88250381105820985"/>
          <c:h val="0.76345074201180452"/>
        </c:manualLayout>
      </c:layou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Cash Rate (RBA) (Y1)</c:v>
                </c:pt>
              </c:strCache>
            </c:strRef>
          </c:tx>
          <c:spPr>
            <a:ln w="19050" cap="rnd">
              <a:solidFill>
                <a:srgbClr val="339966"/>
              </a:solidFill>
              <a:round/>
            </a:ln>
            <a:effectLst/>
          </c:spPr>
          <c:marker>
            <c:symbol val="none"/>
          </c:marker>
          <c:cat>
            <c:numRef>
              <c:f>Sheet1!$A$2:$A$69</c:f>
              <c:numCache>
                <c:formatCode>mmm\-yy</c:formatCode>
                <c:ptCount val="68"/>
                <c:pt idx="0">
                  <c:v>43374</c:v>
                </c:pt>
                <c:pt idx="1">
                  <c:v>43405</c:v>
                </c:pt>
                <c:pt idx="2">
                  <c:v>43435</c:v>
                </c:pt>
                <c:pt idx="3">
                  <c:v>43466</c:v>
                </c:pt>
                <c:pt idx="4">
                  <c:v>43497</c:v>
                </c:pt>
                <c:pt idx="5">
                  <c:v>43525</c:v>
                </c:pt>
                <c:pt idx="6">
                  <c:v>43556</c:v>
                </c:pt>
                <c:pt idx="7">
                  <c:v>43586</c:v>
                </c:pt>
                <c:pt idx="8">
                  <c:v>43617</c:v>
                </c:pt>
                <c:pt idx="9">
                  <c:v>43647</c:v>
                </c:pt>
                <c:pt idx="10">
                  <c:v>43678</c:v>
                </c:pt>
                <c:pt idx="11">
                  <c:v>43709</c:v>
                </c:pt>
                <c:pt idx="12">
                  <c:v>43739</c:v>
                </c:pt>
                <c:pt idx="13">
                  <c:v>43770</c:v>
                </c:pt>
                <c:pt idx="14">
                  <c:v>43800</c:v>
                </c:pt>
                <c:pt idx="15">
                  <c:v>43831</c:v>
                </c:pt>
                <c:pt idx="16">
                  <c:v>43862</c:v>
                </c:pt>
                <c:pt idx="17">
                  <c:v>43891</c:v>
                </c:pt>
                <c:pt idx="18">
                  <c:v>43922</c:v>
                </c:pt>
                <c:pt idx="19">
                  <c:v>43952</c:v>
                </c:pt>
                <c:pt idx="20">
                  <c:v>43983</c:v>
                </c:pt>
                <c:pt idx="21">
                  <c:v>44013</c:v>
                </c:pt>
                <c:pt idx="22">
                  <c:v>44044</c:v>
                </c:pt>
                <c:pt idx="23">
                  <c:v>44075</c:v>
                </c:pt>
                <c:pt idx="24">
                  <c:v>44105</c:v>
                </c:pt>
                <c:pt idx="25">
                  <c:v>44136</c:v>
                </c:pt>
                <c:pt idx="26">
                  <c:v>44166</c:v>
                </c:pt>
                <c:pt idx="27">
                  <c:v>44197</c:v>
                </c:pt>
                <c:pt idx="28">
                  <c:v>44228</c:v>
                </c:pt>
                <c:pt idx="29">
                  <c:v>44256</c:v>
                </c:pt>
                <c:pt idx="30">
                  <c:v>44287</c:v>
                </c:pt>
                <c:pt idx="31">
                  <c:v>44317</c:v>
                </c:pt>
                <c:pt idx="32">
                  <c:v>44348</c:v>
                </c:pt>
                <c:pt idx="33">
                  <c:v>44378</c:v>
                </c:pt>
                <c:pt idx="34">
                  <c:v>44409</c:v>
                </c:pt>
                <c:pt idx="35">
                  <c:v>44440</c:v>
                </c:pt>
                <c:pt idx="36">
                  <c:v>44470</c:v>
                </c:pt>
                <c:pt idx="37">
                  <c:v>44501</c:v>
                </c:pt>
                <c:pt idx="38">
                  <c:v>44531</c:v>
                </c:pt>
                <c:pt idx="39">
                  <c:v>44562</c:v>
                </c:pt>
                <c:pt idx="40">
                  <c:v>44593</c:v>
                </c:pt>
                <c:pt idx="41">
                  <c:v>44621</c:v>
                </c:pt>
                <c:pt idx="42">
                  <c:v>44652</c:v>
                </c:pt>
                <c:pt idx="43">
                  <c:v>44682</c:v>
                </c:pt>
                <c:pt idx="44">
                  <c:v>44713</c:v>
                </c:pt>
                <c:pt idx="45">
                  <c:v>44743</c:v>
                </c:pt>
                <c:pt idx="46">
                  <c:v>44774</c:v>
                </c:pt>
                <c:pt idx="47">
                  <c:v>44805</c:v>
                </c:pt>
                <c:pt idx="48">
                  <c:v>44835</c:v>
                </c:pt>
                <c:pt idx="49">
                  <c:v>44866</c:v>
                </c:pt>
                <c:pt idx="50">
                  <c:v>44896</c:v>
                </c:pt>
                <c:pt idx="51">
                  <c:v>44927</c:v>
                </c:pt>
                <c:pt idx="52">
                  <c:v>44958</c:v>
                </c:pt>
                <c:pt idx="53">
                  <c:v>44986</c:v>
                </c:pt>
                <c:pt idx="54">
                  <c:v>45017</c:v>
                </c:pt>
                <c:pt idx="55">
                  <c:v>45047</c:v>
                </c:pt>
                <c:pt idx="56">
                  <c:v>45078</c:v>
                </c:pt>
                <c:pt idx="57">
                  <c:v>45108</c:v>
                </c:pt>
                <c:pt idx="58">
                  <c:v>45139</c:v>
                </c:pt>
                <c:pt idx="59">
                  <c:v>45170</c:v>
                </c:pt>
                <c:pt idx="60">
                  <c:v>45200</c:v>
                </c:pt>
                <c:pt idx="61">
                  <c:v>45231</c:v>
                </c:pt>
                <c:pt idx="62">
                  <c:v>45261</c:v>
                </c:pt>
                <c:pt idx="63">
                  <c:v>45292</c:v>
                </c:pt>
                <c:pt idx="64">
                  <c:v>45323</c:v>
                </c:pt>
                <c:pt idx="65">
                  <c:v>45352</c:v>
                </c:pt>
                <c:pt idx="66">
                  <c:v>45383</c:v>
                </c:pt>
                <c:pt idx="67">
                  <c:v>45413</c:v>
                </c:pt>
              </c:numCache>
            </c:numRef>
          </c:cat>
          <c:val>
            <c:numRef>
              <c:f>Sheet1!$C$2:$C$69</c:f>
              <c:numCache>
                <c:formatCode>General</c:formatCode>
                <c:ptCount val="68"/>
                <c:pt idx="0">
                  <c:v>1.5</c:v>
                </c:pt>
                <c:pt idx="1">
                  <c:v>1.5</c:v>
                </c:pt>
                <c:pt idx="2">
                  <c:v>1.5</c:v>
                </c:pt>
                <c:pt idx="3">
                  <c:v>1.5</c:v>
                </c:pt>
                <c:pt idx="4">
                  <c:v>1.5</c:v>
                </c:pt>
                <c:pt idx="5">
                  <c:v>1.5</c:v>
                </c:pt>
                <c:pt idx="6">
                  <c:v>1.5</c:v>
                </c:pt>
                <c:pt idx="7">
                  <c:v>1.5</c:v>
                </c:pt>
                <c:pt idx="8">
                  <c:v>1.25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0.75</c:v>
                </c:pt>
                <c:pt idx="13">
                  <c:v>0.75</c:v>
                </c:pt>
                <c:pt idx="14">
                  <c:v>0.75</c:v>
                </c:pt>
                <c:pt idx="15">
                  <c:v>0.75</c:v>
                </c:pt>
                <c:pt idx="16">
                  <c:v>0.75</c:v>
                </c:pt>
                <c:pt idx="17">
                  <c:v>0.75</c:v>
                </c:pt>
                <c:pt idx="18">
                  <c:v>0.25</c:v>
                </c:pt>
                <c:pt idx="19">
                  <c:v>0.25</c:v>
                </c:pt>
                <c:pt idx="20">
                  <c:v>0.25</c:v>
                </c:pt>
                <c:pt idx="21">
                  <c:v>0.25</c:v>
                </c:pt>
                <c:pt idx="22">
                  <c:v>0.25</c:v>
                </c:pt>
                <c:pt idx="23">
                  <c:v>0.25</c:v>
                </c:pt>
                <c:pt idx="24">
                  <c:v>0.25</c:v>
                </c:pt>
                <c:pt idx="25">
                  <c:v>0.1</c:v>
                </c:pt>
                <c:pt idx="26">
                  <c:v>0.1</c:v>
                </c:pt>
                <c:pt idx="27">
                  <c:v>0.1</c:v>
                </c:pt>
                <c:pt idx="28">
                  <c:v>0.1</c:v>
                </c:pt>
                <c:pt idx="29">
                  <c:v>0.1</c:v>
                </c:pt>
                <c:pt idx="30">
                  <c:v>0.1</c:v>
                </c:pt>
                <c:pt idx="31">
                  <c:v>0.1</c:v>
                </c:pt>
                <c:pt idx="32">
                  <c:v>0.1</c:v>
                </c:pt>
                <c:pt idx="33">
                  <c:v>0.1</c:v>
                </c:pt>
                <c:pt idx="34">
                  <c:v>0.1</c:v>
                </c:pt>
                <c:pt idx="35">
                  <c:v>0.1</c:v>
                </c:pt>
                <c:pt idx="36">
                  <c:v>0.1</c:v>
                </c:pt>
                <c:pt idx="37">
                  <c:v>0.1</c:v>
                </c:pt>
                <c:pt idx="38">
                  <c:v>0.1</c:v>
                </c:pt>
                <c:pt idx="39">
                  <c:v>0.1</c:v>
                </c:pt>
                <c:pt idx="40">
                  <c:v>0.1</c:v>
                </c:pt>
                <c:pt idx="41">
                  <c:v>0.1</c:v>
                </c:pt>
                <c:pt idx="42">
                  <c:v>0.1</c:v>
                </c:pt>
                <c:pt idx="43">
                  <c:v>0.35</c:v>
                </c:pt>
                <c:pt idx="44">
                  <c:v>0.85</c:v>
                </c:pt>
                <c:pt idx="45">
                  <c:v>1.35</c:v>
                </c:pt>
                <c:pt idx="46">
                  <c:v>1.85</c:v>
                </c:pt>
                <c:pt idx="47">
                  <c:v>2.35</c:v>
                </c:pt>
                <c:pt idx="48">
                  <c:v>2.6</c:v>
                </c:pt>
                <c:pt idx="49">
                  <c:v>2.85</c:v>
                </c:pt>
                <c:pt idx="50">
                  <c:v>3.1</c:v>
                </c:pt>
                <c:pt idx="51">
                  <c:v>3.1</c:v>
                </c:pt>
                <c:pt idx="52">
                  <c:v>3.35</c:v>
                </c:pt>
                <c:pt idx="53">
                  <c:v>3.6</c:v>
                </c:pt>
                <c:pt idx="54">
                  <c:v>3.6</c:v>
                </c:pt>
                <c:pt idx="55">
                  <c:v>3.85</c:v>
                </c:pt>
                <c:pt idx="56">
                  <c:v>4.0999999999999996</c:v>
                </c:pt>
                <c:pt idx="57">
                  <c:v>4.0999999999999996</c:v>
                </c:pt>
                <c:pt idx="58">
                  <c:v>4.0999999999999996</c:v>
                </c:pt>
                <c:pt idx="59">
                  <c:v>4.0999999999999996</c:v>
                </c:pt>
                <c:pt idx="60">
                  <c:v>4.0999999999999996</c:v>
                </c:pt>
                <c:pt idx="61">
                  <c:v>4.3499999999999996</c:v>
                </c:pt>
                <c:pt idx="62">
                  <c:v>4.3499999999999996</c:v>
                </c:pt>
                <c:pt idx="63">
                  <c:v>4.3499999999999996</c:v>
                </c:pt>
                <c:pt idx="64">
                  <c:v>4.3499999999999996</c:v>
                </c:pt>
                <c:pt idx="65">
                  <c:v>4.3499999999999996</c:v>
                </c:pt>
                <c:pt idx="66">
                  <c:v>4.3499999999999996</c:v>
                </c:pt>
                <c:pt idx="67">
                  <c:v>4.3499999999999996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5C-4F12-804F-F413BF2E4E3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CPI (ABS) (Y1)</c:v>
                </c:pt>
              </c:strCache>
            </c:strRef>
          </c:tx>
          <c:spPr>
            <a:ln w="19050" cap="rnd">
              <a:solidFill>
                <a:srgbClr val="568A9E"/>
              </a:solidFill>
              <a:round/>
            </a:ln>
            <a:effectLst/>
          </c:spPr>
          <c:marker>
            <c:symbol val="none"/>
          </c:marker>
          <c:cat>
            <c:numRef>
              <c:f>Sheet1!$A$2:$A$69</c:f>
              <c:numCache>
                <c:formatCode>mmm\-yy</c:formatCode>
                <c:ptCount val="68"/>
                <c:pt idx="0">
                  <c:v>43374</c:v>
                </c:pt>
                <c:pt idx="1">
                  <c:v>43405</c:v>
                </c:pt>
                <c:pt idx="2">
                  <c:v>43435</c:v>
                </c:pt>
                <c:pt idx="3">
                  <c:v>43466</c:v>
                </c:pt>
                <c:pt idx="4">
                  <c:v>43497</c:v>
                </c:pt>
                <c:pt idx="5">
                  <c:v>43525</c:v>
                </c:pt>
                <c:pt idx="6">
                  <c:v>43556</c:v>
                </c:pt>
                <c:pt idx="7">
                  <c:v>43586</c:v>
                </c:pt>
                <c:pt idx="8">
                  <c:v>43617</c:v>
                </c:pt>
                <c:pt idx="9">
                  <c:v>43647</c:v>
                </c:pt>
                <c:pt idx="10">
                  <c:v>43678</c:v>
                </c:pt>
                <c:pt idx="11">
                  <c:v>43709</c:v>
                </c:pt>
                <c:pt idx="12">
                  <c:v>43739</c:v>
                </c:pt>
                <c:pt idx="13">
                  <c:v>43770</c:v>
                </c:pt>
                <c:pt idx="14">
                  <c:v>43800</c:v>
                </c:pt>
                <c:pt idx="15">
                  <c:v>43831</c:v>
                </c:pt>
                <c:pt idx="16">
                  <c:v>43862</c:v>
                </c:pt>
                <c:pt idx="17">
                  <c:v>43891</c:v>
                </c:pt>
                <c:pt idx="18">
                  <c:v>43922</c:v>
                </c:pt>
                <c:pt idx="19">
                  <c:v>43952</c:v>
                </c:pt>
                <c:pt idx="20">
                  <c:v>43983</c:v>
                </c:pt>
                <c:pt idx="21">
                  <c:v>44013</c:v>
                </c:pt>
                <c:pt idx="22">
                  <c:v>44044</c:v>
                </c:pt>
                <c:pt idx="23">
                  <c:v>44075</c:v>
                </c:pt>
                <c:pt idx="24">
                  <c:v>44105</c:v>
                </c:pt>
                <c:pt idx="25">
                  <c:v>44136</c:v>
                </c:pt>
                <c:pt idx="26">
                  <c:v>44166</c:v>
                </c:pt>
                <c:pt idx="27">
                  <c:v>44197</c:v>
                </c:pt>
                <c:pt idx="28">
                  <c:v>44228</c:v>
                </c:pt>
                <c:pt idx="29">
                  <c:v>44256</c:v>
                </c:pt>
                <c:pt idx="30">
                  <c:v>44287</c:v>
                </c:pt>
                <c:pt idx="31">
                  <c:v>44317</c:v>
                </c:pt>
                <c:pt idx="32">
                  <c:v>44348</c:v>
                </c:pt>
                <c:pt idx="33">
                  <c:v>44378</c:v>
                </c:pt>
                <c:pt idx="34">
                  <c:v>44409</c:v>
                </c:pt>
                <c:pt idx="35">
                  <c:v>44440</c:v>
                </c:pt>
                <c:pt idx="36">
                  <c:v>44470</c:v>
                </c:pt>
                <c:pt idx="37">
                  <c:v>44501</c:v>
                </c:pt>
                <c:pt idx="38">
                  <c:v>44531</c:v>
                </c:pt>
                <c:pt idx="39">
                  <c:v>44562</c:v>
                </c:pt>
                <c:pt idx="40">
                  <c:v>44593</c:v>
                </c:pt>
                <c:pt idx="41">
                  <c:v>44621</c:v>
                </c:pt>
                <c:pt idx="42">
                  <c:v>44652</c:v>
                </c:pt>
                <c:pt idx="43">
                  <c:v>44682</c:v>
                </c:pt>
                <c:pt idx="44">
                  <c:v>44713</c:v>
                </c:pt>
                <c:pt idx="45">
                  <c:v>44743</c:v>
                </c:pt>
                <c:pt idx="46">
                  <c:v>44774</c:v>
                </c:pt>
                <c:pt idx="47">
                  <c:v>44805</c:v>
                </c:pt>
                <c:pt idx="48">
                  <c:v>44835</c:v>
                </c:pt>
                <c:pt idx="49">
                  <c:v>44866</c:v>
                </c:pt>
                <c:pt idx="50">
                  <c:v>44896</c:v>
                </c:pt>
                <c:pt idx="51">
                  <c:v>44927</c:v>
                </c:pt>
                <c:pt idx="52">
                  <c:v>44958</c:v>
                </c:pt>
                <c:pt idx="53">
                  <c:v>44986</c:v>
                </c:pt>
                <c:pt idx="54">
                  <c:v>45017</c:v>
                </c:pt>
                <c:pt idx="55">
                  <c:v>45047</c:v>
                </c:pt>
                <c:pt idx="56">
                  <c:v>45078</c:v>
                </c:pt>
                <c:pt idx="57">
                  <c:v>45108</c:v>
                </c:pt>
                <c:pt idx="58">
                  <c:v>45139</c:v>
                </c:pt>
                <c:pt idx="59">
                  <c:v>45170</c:v>
                </c:pt>
                <c:pt idx="60">
                  <c:v>45200</c:v>
                </c:pt>
                <c:pt idx="61">
                  <c:v>45231</c:v>
                </c:pt>
                <c:pt idx="62">
                  <c:v>45261</c:v>
                </c:pt>
                <c:pt idx="63">
                  <c:v>45292</c:v>
                </c:pt>
                <c:pt idx="64">
                  <c:v>45323</c:v>
                </c:pt>
                <c:pt idx="65">
                  <c:v>45352</c:v>
                </c:pt>
                <c:pt idx="66">
                  <c:v>45383</c:v>
                </c:pt>
                <c:pt idx="67">
                  <c:v>45413</c:v>
                </c:pt>
              </c:numCache>
            </c:numRef>
          </c:cat>
          <c:val>
            <c:numRef>
              <c:f>Sheet1!$D$2:$D$69</c:f>
              <c:numCache>
                <c:formatCode>0%</c:formatCode>
                <c:ptCount val="68"/>
                <c:pt idx="0">
                  <c:v>2.2999999999999998</c:v>
                </c:pt>
                <c:pt idx="1">
                  <c:v>1.6</c:v>
                </c:pt>
                <c:pt idx="2">
                  <c:v>1.5</c:v>
                </c:pt>
                <c:pt idx="3">
                  <c:v>1.2</c:v>
                </c:pt>
                <c:pt idx="4">
                  <c:v>1.5</c:v>
                </c:pt>
                <c:pt idx="5">
                  <c:v>1.6</c:v>
                </c:pt>
                <c:pt idx="6">
                  <c:v>1.8</c:v>
                </c:pt>
                <c:pt idx="7">
                  <c:v>1.5</c:v>
                </c:pt>
                <c:pt idx="8">
                  <c:v>1.4</c:v>
                </c:pt>
                <c:pt idx="9">
                  <c:v>1.6</c:v>
                </c:pt>
                <c:pt idx="10">
                  <c:v>1.6</c:v>
                </c:pt>
                <c:pt idx="11">
                  <c:v>1.7</c:v>
                </c:pt>
                <c:pt idx="12">
                  <c:v>1.8</c:v>
                </c:pt>
                <c:pt idx="13">
                  <c:v>1.8</c:v>
                </c:pt>
                <c:pt idx="14">
                  <c:v>2.2000000000000002</c:v>
                </c:pt>
                <c:pt idx="15">
                  <c:v>2.7</c:v>
                </c:pt>
                <c:pt idx="16">
                  <c:v>2</c:v>
                </c:pt>
                <c:pt idx="17">
                  <c:v>2.1</c:v>
                </c:pt>
                <c:pt idx="18">
                  <c:v>0.1</c:v>
                </c:pt>
                <c:pt idx="19">
                  <c:v>-0.2</c:v>
                </c:pt>
                <c:pt idx="20">
                  <c:v>-0.1</c:v>
                </c:pt>
                <c:pt idx="21">
                  <c:v>0.8</c:v>
                </c:pt>
                <c:pt idx="22">
                  <c:v>1.1000000000000001</c:v>
                </c:pt>
                <c:pt idx="23">
                  <c:v>0.4</c:v>
                </c:pt>
                <c:pt idx="24">
                  <c:v>0.5</c:v>
                </c:pt>
                <c:pt idx="25">
                  <c:v>1.1000000000000001</c:v>
                </c:pt>
                <c:pt idx="26">
                  <c:v>0.3</c:v>
                </c:pt>
                <c:pt idx="27">
                  <c:v>0.4</c:v>
                </c:pt>
                <c:pt idx="28">
                  <c:v>1.1000000000000001</c:v>
                </c:pt>
                <c:pt idx="29">
                  <c:v>0.8</c:v>
                </c:pt>
                <c:pt idx="30">
                  <c:v>2.5</c:v>
                </c:pt>
                <c:pt idx="31">
                  <c:v>3.3</c:v>
                </c:pt>
                <c:pt idx="32">
                  <c:v>3.5</c:v>
                </c:pt>
                <c:pt idx="33">
                  <c:v>2.1</c:v>
                </c:pt>
                <c:pt idx="34">
                  <c:v>2.5</c:v>
                </c:pt>
                <c:pt idx="35">
                  <c:v>3.1</c:v>
                </c:pt>
                <c:pt idx="36">
                  <c:v>3</c:v>
                </c:pt>
                <c:pt idx="37">
                  <c:v>3.2</c:v>
                </c:pt>
                <c:pt idx="38">
                  <c:v>3.5</c:v>
                </c:pt>
                <c:pt idx="39">
                  <c:v>4</c:v>
                </c:pt>
                <c:pt idx="40">
                  <c:v>4.9000000000000004</c:v>
                </c:pt>
                <c:pt idx="41">
                  <c:v>5.7</c:v>
                </c:pt>
                <c:pt idx="42">
                  <c:v>5.5</c:v>
                </c:pt>
                <c:pt idx="43">
                  <c:v>6.1</c:v>
                </c:pt>
                <c:pt idx="44">
                  <c:v>6.8</c:v>
                </c:pt>
                <c:pt idx="45">
                  <c:v>7.2</c:v>
                </c:pt>
                <c:pt idx="46">
                  <c:v>7.2</c:v>
                </c:pt>
                <c:pt idx="47">
                  <c:v>7.2</c:v>
                </c:pt>
                <c:pt idx="48">
                  <c:v>7</c:v>
                </c:pt>
                <c:pt idx="49">
                  <c:v>7.4</c:v>
                </c:pt>
                <c:pt idx="50">
                  <c:v>8.4</c:v>
                </c:pt>
                <c:pt idx="51">
                  <c:v>7.5</c:v>
                </c:pt>
                <c:pt idx="52">
                  <c:v>6.8</c:v>
                </c:pt>
                <c:pt idx="53">
                  <c:v>6.3</c:v>
                </c:pt>
                <c:pt idx="54">
                  <c:v>6.7</c:v>
                </c:pt>
                <c:pt idx="55">
                  <c:v>5.5</c:v>
                </c:pt>
                <c:pt idx="56">
                  <c:v>5.4</c:v>
                </c:pt>
                <c:pt idx="57">
                  <c:v>4.9000000000000004</c:v>
                </c:pt>
                <c:pt idx="58">
                  <c:v>5.2</c:v>
                </c:pt>
                <c:pt idx="59">
                  <c:v>5.6</c:v>
                </c:pt>
                <c:pt idx="60">
                  <c:v>4.9000000000000004</c:v>
                </c:pt>
                <c:pt idx="61">
                  <c:v>4.3</c:v>
                </c:pt>
                <c:pt idx="62">
                  <c:v>3.4</c:v>
                </c:pt>
                <c:pt idx="63">
                  <c:v>3.4</c:v>
                </c:pt>
                <c:pt idx="64">
                  <c:v>3.4</c:v>
                </c:pt>
                <c:pt idx="65">
                  <c:v>3.6</c:v>
                </c:pt>
                <c:pt idx="66">
                  <c:v>3.6</c:v>
                </c:pt>
                <c:pt idx="67">
                  <c:v>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5C-4F12-804F-F413BF2E4E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0114592"/>
        <c:axId val="590115576"/>
      </c:line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Consumer Confidence (Y2)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Sheet1!$A$2:$A$69</c:f>
              <c:numCache>
                <c:formatCode>mmm\-yy</c:formatCode>
                <c:ptCount val="68"/>
                <c:pt idx="0">
                  <c:v>43374</c:v>
                </c:pt>
                <c:pt idx="1">
                  <c:v>43405</c:v>
                </c:pt>
                <c:pt idx="2">
                  <c:v>43435</c:v>
                </c:pt>
                <c:pt idx="3">
                  <c:v>43466</c:v>
                </c:pt>
                <c:pt idx="4">
                  <c:v>43497</c:v>
                </c:pt>
                <c:pt idx="5">
                  <c:v>43525</c:v>
                </c:pt>
                <c:pt idx="6">
                  <c:v>43556</c:v>
                </c:pt>
                <c:pt idx="7">
                  <c:v>43586</c:v>
                </c:pt>
                <c:pt idx="8">
                  <c:v>43617</c:v>
                </c:pt>
                <c:pt idx="9">
                  <c:v>43647</c:v>
                </c:pt>
                <c:pt idx="10">
                  <c:v>43678</c:v>
                </c:pt>
                <c:pt idx="11">
                  <c:v>43709</c:v>
                </c:pt>
                <c:pt idx="12">
                  <c:v>43739</c:v>
                </c:pt>
                <c:pt idx="13">
                  <c:v>43770</c:v>
                </c:pt>
                <c:pt idx="14">
                  <c:v>43800</c:v>
                </c:pt>
                <c:pt idx="15">
                  <c:v>43831</c:v>
                </c:pt>
                <c:pt idx="16">
                  <c:v>43862</c:v>
                </c:pt>
                <c:pt idx="17">
                  <c:v>43891</c:v>
                </c:pt>
                <c:pt idx="18">
                  <c:v>43922</c:v>
                </c:pt>
                <c:pt idx="19">
                  <c:v>43952</c:v>
                </c:pt>
                <c:pt idx="20">
                  <c:v>43983</c:v>
                </c:pt>
                <c:pt idx="21">
                  <c:v>44013</c:v>
                </c:pt>
                <c:pt idx="22">
                  <c:v>44044</c:v>
                </c:pt>
                <c:pt idx="23">
                  <c:v>44075</c:v>
                </c:pt>
                <c:pt idx="24">
                  <c:v>44105</c:v>
                </c:pt>
                <c:pt idx="25">
                  <c:v>44136</c:v>
                </c:pt>
                <c:pt idx="26">
                  <c:v>44166</c:v>
                </c:pt>
                <c:pt idx="27">
                  <c:v>44197</c:v>
                </c:pt>
                <c:pt idx="28">
                  <c:v>44228</c:v>
                </c:pt>
                <c:pt idx="29">
                  <c:v>44256</c:v>
                </c:pt>
                <c:pt idx="30">
                  <c:v>44287</c:v>
                </c:pt>
                <c:pt idx="31">
                  <c:v>44317</c:v>
                </c:pt>
                <c:pt idx="32">
                  <c:v>44348</c:v>
                </c:pt>
                <c:pt idx="33">
                  <c:v>44378</c:v>
                </c:pt>
                <c:pt idx="34">
                  <c:v>44409</c:v>
                </c:pt>
                <c:pt idx="35">
                  <c:v>44440</c:v>
                </c:pt>
                <c:pt idx="36">
                  <c:v>44470</c:v>
                </c:pt>
                <c:pt idx="37">
                  <c:v>44501</c:v>
                </c:pt>
                <c:pt idx="38">
                  <c:v>44531</c:v>
                </c:pt>
                <c:pt idx="39">
                  <c:v>44562</c:v>
                </c:pt>
                <c:pt idx="40">
                  <c:v>44593</c:v>
                </c:pt>
                <c:pt idx="41">
                  <c:v>44621</c:v>
                </c:pt>
                <c:pt idx="42">
                  <c:v>44652</c:v>
                </c:pt>
                <c:pt idx="43">
                  <c:v>44682</c:v>
                </c:pt>
                <c:pt idx="44">
                  <c:v>44713</c:v>
                </c:pt>
                <c:pt idx="45">
                  <c:v>44743</c:v>
                </c:pt>
                <c:pt idx="46">
                  <c:v>44774</c:v>
                </c:pt>
                <c:pt idx="47">
                  <c:v>44805</c:v>
                </c:pt>
                <c:pt idx="48">
                  <c:v>44835</c:v>
                </c:pt>
                <c:pt idx="49">
                  <c:v>44866</c:v>
                </c:pt>
                <c:pt idx="50">
                  <c:v>44896</c:v>
                </c:pt>
                <c:pt idx="51">
                  <c:v>44927</c:v>
                </c:pt>
                <c:pt idx="52">
                  <c:v>44958</c:v>
                </c:pt>
                <c:pt idx="53">
                  <c:v>44986</c:v>
                </c:pt>
                <c:pt idx="54">
                  <c:v>45017</c:v>
                </c:pt>
                <c:pt idx="55">
                  <c:v>45047</c:v>
                </c:pt>
                <c:pt idx="56">
                  <c:v>45078</c:v>
                </c:pt>
                <c:pt idx="57">
                  <c:v>45108</c:v>
                </c:pt>
                <c:pt idx="58">
                  <c:v>45139</c:v>
                </c:pt>
                <c:pt idx="59">
                  <c:v>45170</c:v>
                </c:pt>
                <c:pt idx="60">
                  <c:v>45200</c:v>
                </c:pt>
                <c:pt idx="61">
                  <c:v>45231</c:v>
                </c:pt>
                <c:pt idx="62">
                  <c:v>45261</c:v>
                </c:pt>
                <c:pt idx="63">
                  <c:v>45292</c:v>
                </c:pt>
                <c:pt idx="64">
                  <c:v>45323</c:v>
                </c:pt>
                <c:pt idx="65">
                  <c:v>45352</c:v>
                </c:pt>
                <c:pt idx="66">
                  <c:v>45383</c:v>
                </c:pt>
                <c:pt idx="67">
                  <c:v>45413</c:v>
                </c:pt>
              </c:numCache>
            </c:numRef>
          </c:cat>
          <c:val>
            <c:numRef>
              <c:f>Sheet1!$B$2:$B$69</c:f>
              <c:numCache>
                <c:formatCode>0.0</c:formatCode>
                <c:ptCount val="68"/>
                <c:pt idx="0">
                  <c:v>116.8</c:v>
                </c:pt>
                <c:pt idx="1">
                  <c:v>117.2</c:v>
                </c:pt>
                <c:pt idx="2">
                  <c:v>118.4</c:v>
                </c:pt>
                <c:pt idx="3">
                  <c:v>116.1</c:v>
                </c:pt>
                <c:pt idx="4">
                  <c:v>115.4</c:v>
                </c:pt>
                <c:pt idx="5">
                  <c:v>112</c:v>
                </c:pt>
                <c:pt idx="6">
                  <c:v>115.7</c:v>
                </c:pt>
                <c:pt idx="7">
                  <c:v>116.7</c:v>
                </c:pt>
                <c:pt idx="8">
                  <c:v>116.1</c:v>
                </c:pt>
                <c:pt idx="9">
                  <c:v>116.6</c:v>
                </c:pt>
                <c:pt idx="10">
                  <c:v>115.7</c:v>
                </c:pt>
                <c:pt idx="11">
                  <c:v>112.8</c:v>
                </c:pt>
                <c:pt idx="12">
                  <c:v>111.9</c:v>
                </c:pt>
                <c:pt idx="13">
                  <c:v>111.2</c:v>
                </c:pt>
                <c:pt idx="14">
                  <c:v>108</c:v>
                </c:pt>
                <c:pt idx="15">
                  <c:v>107.4</c:v>
                </c:pt>
                <c:pt idx="16">
                  <c:v>108.4</c:v>
                </c:pt>
                <c:pt idx="17">
                  <c:v>88.5</c:v>
                </c:pt>
                <c:pt idx="18">
                  <c:v>79.8</c:v>
                </c:pt>
                <c:pt idx="19">
                  <c:v>92.6</c:v>
                </c:pt>
                <c:pt idx="20">
                  <c:v>96.3</c:v>
                </c:pt>
                <c:pt idx="21">
                  <c:v>90.8</c:v>
                </c:pt>
                <c:pt idx="22">
                  <c:v>89.1</c:v>
                </c:pt>
                <c:pt idx="23">
                  <c:v>91.8</c:v>
                </c:pt>
                <c:pt idx="24">
                  <c:v>96.6</c:v>
                </c:pt>
                <c:pt idx="25">
                  <c:v>102.3</c:v>
                </c:pt>
                <c:pt idx="26">
                  <c:v>108.3</c:v>
                </c:pt>
                <c:pt idx="27">
                  <c:v>109.6</c:v>
                </c:pt>
                <c:pt idx="28">
                  <c:v>110.6</c:v>
                </c:pt>
                <c:pt idx="29">
                  <c:v>110.9</c:v>
                </c:pt>
                <c:pt idx="30">
                  <c:v>112.1</c:v>
                </c:pt>
                <c:pt idx="31">
                  <c:v>112.8</c:v>
                </c:pt>
                <c:pt idx="32">
                  <c:v>111.4</c:v>
                </c:pt>
                <c:pt idx="33">
                  <c:v>108.6</c:v>
                </c:pt>
                <c:pt idx="34">
                  <c:v>100.6</c:v>
                </c:pt>
                <c:pt idx="35">
                  <c:v>101.6</c:v>
                </c:pt>
                <c:pt idx="36">
                  <c:v>104.9</c:v>
                </c:pt>
                <c:pt idx="37">
                  <c:v>107.5</c:v>
                </c:pt>
                <c:pt idx="38">
                  <c:v>107.5</c:v>
                </c:pt>
                <c:pt idx="39">
                  <c:v>101.4</c:v>
                </c:pt>
                <c:pt idx="40">
                  <c:v>101</c:v>
                </c:pt>
                <c:pt idx="41">
                  <c:v>94.6</c:v>
                </c:pt>
                <c:pt idx="42">
                  <c:v>95.3</c:v>
                </c:pt>
                <c:pt idx="43">
                  <c:v>90.3</c:v>
                </c:pt>
                <c:pt idx="44" formatCode="General">
                  <c:v>85</c:v>
                </c:pt>
                <c:pt idx="45" formatCode="General">
                  <c:v>82.8</c:v>
                </c:pt>
                <c:pt idx="46" formatCode="General">
                  <c:v>83.6</c:v>
                </c:pt>
                <c:pt idx="47" formatCode="General">
                  <c:v>85.7</c:v>
                </c:pt>
                <c:pt idx="48" formatCode="General">
                  <c:v>84.2</c:v>
                </c:pt>
                <c:pt idx="49" formatCode="General">
                  <c:v>80.2</c:v>
                </c:pt>
                <c:pt idx="50" formatCode="General">
                  <c:v>82.8</c:v>
                </c:pt>
                <c:pt idx="51" formatCode="General">
                  <c:v>86.9</c:v>
                </c:pt>
                <c:pt idx="52" formatCode="General">
                  <c:v>80.5</c:v>
                </c:pt>
                <c:pt idx="53" formatCode="General">
                  <c:v>77.5</c:v>
                </c:pt>
                <c:pt idx="54" formatCode="General">
                  <c:v>78.5</c:v>
                </c:pt>
                <c:pt idx="55" formatCode="General">
                  <c:v>76.8</c:v>
                </c:pt>
                <c:pt idx="56">
                  <c:v>73.900000000000006</c:v>
                </c:pt>
                <c:pt idx="57">
                  <c:v>73.8</c:v>
                </c:pt>
                <c:pt idx="58">
                  <c:v>76.8</c:v>
                </c:pt>
                <c:pt idx="59" formatCode="General">
                  <c:v>78.5</c:v>
                </c:pt>
                <c:pt idx="60" formatCode="General">
                  <c:v>77.900000000000006</c:v>
                </c:pt>
                <c:pt idx="61" formatCode="General">
                  <c:v>76.7</c:v>
                </c:pt>
                <c:pt idx="62">
                  <c:v>79</c:v>
                </c:pt>
                <c:pt idx="63">
                  <c:v>84</c:v>
                </c:pt>
                <c:pt idx="64" formatCode="General">
                  <c:v>83.1</c:v>
                </c:pt>
                <c:pt idx="65">
                  <c:v>82.2</c:v>
                </c:pt>
                <c:pt idx="66" formatCode="General">
                  <c:v>81.900000000000006</c:v>
                </c:pt>
                <c:pt idx="67" formatCode="General">
                  <c:v>80.7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5C-4F12-804F-F413BF2E4E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8676448"/>
        <c:axId val="588675792"/>
      </c:lineChart>
      <c:dateAx>
        <c:axId val="590114592"/>
        <c:scaling>
          <c:orientation val="minMax"/>
          <c:min val="43405"/>
        </c:scaling>
        <c:delete val="0"/>
        <c:axPos val="b"/>
        <c:numFmt formatCode="mmm\-yy" sourceLinked="1"/>
        <c:majorTickMark val="none"/>
        <c:minorTickMark val="none"/>
        <c:tickLblPos val="low"/>
        <c:spPr>
          <a:noFill/>
          <a:ln w="9525" cap="flat" cmpd="sng" algn="ctr">
            <a:solidFill>
              <a:srgbClr val="796E65"/>
            </a:solidFill>
            <a:round/>
          </a:ln>
          <a:effectLst/>
        </c:spPr>
        <c:txPr>
          <a:bodyPr rot="-26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0115576"/>
        <c:crosses val="autoZero"/>
        <c:auto val="1"/>
        <c:lblOffset val="100"/>
        <c:baseTimeUnit val="months"/>
        <c:majorUnit val="2"/>
        <c:majorTimeUnit val="months"/>
      </c:dateAx>
      <c:valAx>
        <c:axId val="590115576"/>
        <c:scaling>
          <c:orientation val="minMax"/>
          <c:max val="15"/>
          <c:min val="-1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200" b="1"/>
                  <a:t>Percentage</a:t>
                </a:r>
              </a:p>
            </c:rich>
          </c:tx>
          <c:layout>
            <c:manualLayout>
              <c:xMode val="edge"/>
              <c:yMode val="edge"/>
              <c:x val="1.3685204060890832E-2"/>
              <c:y val="0.377498490528441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solidFill>
              <a:schemeClr val="bg2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0114592"/>
        <c:crosses val="autoZero"/>
        <c:crossBetween val="between"/>
      </c:valAx>
      <c:valAx>
        <c:axId val="588675792"/>
        <c:scaling>
          <c:orientation val="minMax"/>
          <c:max val="130"/>
          <c:min val="70"/>
        </c:scaling>
        <c:delete val="0"/>
        <c:axPos val="r"/>
        <c:numFmt formatCode="0.0" sourceLinked="1"/>
        <c:majorTickMark val="out"/>
        <c:minorTickMark val="none"/>
        <c:tickLblPos val="nextTo"/>
        <c:spPr>
          <a:noFill/>
          <a:ln>
            <a:solidFill>
              <a:srgbClr val="878586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8676448"/>
        <c:crosses val="max"/>
        <c:crossBetween val="between"/>
      </c:valAx>
      <c:dateAx>
        <c:axId val="588676448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588675792"/>
        <c:crosses val="autoZero"/>
        <c:auto val="1"/>
        <c:lblOffset val="100"/>
        <c:baseTimeUnit val="months"/>
        <c:majorUnit val="1"/>
        <c:minorUnit val="1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944290666738331E-2"/>
          <c:y val="5.1021812873912956E-2"/>
          <c:w val="0.87841115033933326"/>
          <c:h val="0.819321508409411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'CC Data'!$Y$5</c:f>
              <c:strCache>
                <c:ptCount val="1"/>
                <c:pt idx="0">
                  <c:v>April 24, 2022</c:v>
                </c:pt>
              </c:strCache>
            </c:strRef>
          </c:tx>
          <c:spPr>
            <a:solidFill>
              <a:srgbClr val="568A9E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2.738919173564943E-3"/>
                  <c:y val="-2.09973753280839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A03-460A-98E5-2AB14A593C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568A9E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'CC Data'!$A$6:$A$9</c:f>
              <c:strCache>
                <c:ptCount val="4"/>
                <c:pt idx="0">
                  <c:v>Australians 14+</c:v>
                </c:pt>
                <c:pt idx="1">
                  <c:v>Own Home</c:v>
                </c:pt>
                <c:pt idx="2">
                  <c:v>Paying Home Off</c:v>
                </c:pt>
                <c:pt idx="3">
                  <c:v>Renting</c:v>
                </c:pt>
              </c:strCache>
            </c:strRef>
          </c:cat>
          <c:val>
            <c:numRef>
              <c:f>'CC Data'!$Y$6:$Y$9</c:f>
              <c:numCache>
                <c:formatCode>0.0</c:formatCode>
                <c:ptCount val="4"/>
                <c:pt idx="0" formatCode="General">
                  <c:v>96.5</c:v>
                </c:pt>
                <c:pt idx="1">
                  <c:v>98</c:v>
                </c:pt>
                <c:pt idx="2">
                  <c:v>101.4</c:v>
                </c:pt>
                <c:pt idx="3">
                  <c:v>89.7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03-460A-98E5-2AB14A593CDD}"/>
            </c:ext>
          </c:extLst>
        </c:ser>
        <c:ser>
          <c:idx val="2"/>
          <c:order val="1"/>
          <c:tx>
            <c:strRef>
              <c:f>'CC Data'!$EB$5</c:f>
              <c:strCache>
                <c:ptCount val="1"/>
                <c:pt idx="0">
                  <c:v>June 9, 2024</c:v>
                </c:pt>
              </c:strCache>
            </c:strRef>
          </c:tx>
          <c:spPr>
            <a:solidFill>
              <a:srgbClr val="0031B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142054768751175E-3"/>
                  <c:y val="6.266318537859008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srgbClr val="0031B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4306A5A-DFFA-4471-850D-B418A45F7FE3}" type="VALUE">
                      <a:rPr lang="en-US" smtClean="0"/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>
                          <a:solidFill>
                            <a:srgbClr val="0031BF"/>
                          </a:solidFill>
                        </a:defRPr>
                      </a:pPr>
                      <a:t>[VALUE]</a:t>
                    </a:fld>
                    <a:endParaRPr lang="en-A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1" i="0" u="none" strike="noStrike" kern="1200" baseline="0">
                      <a:solidFill>
                        <a:srgbClr val="0031B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A03-460A-98E5-2AB14A593CDD}"/>
                </c:ext>
              </c:extLst>
            </c:dLbl>
            <c:dLbl>
              <c:idx val="1"/>
              <c:layout>
                <c:manualLayout>
                  <c:x val="1.418827765983177E-3"/>
                  <c:y val="2.1874550276439108E-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srgbClr val="0031B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7AB880F-2A94-4035-81B3-53FA9A310128}" type="VALUE">
                      <a:rPr lang="en-US" smtClean="0"/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>
                          <a:solidFill>
                            <a:srgbClr val="0031BF"/>
                          </a:solidFill>
                        </a:defRPr>
                      </a:pPr>
                      <a:t>[VALUE]</a:t>
                    </a:fld>
                    <a:endParaRPr lang="en-A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1" i="0" u="none" strike="noStrike" kern="1200" baseline="0">
                      <a:solidFill>
                        <a:srgbClr val="0031B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5A03-460A-98E5-2AB14A593CDD}"/>
                </c:ext>
              </c:extLst>
            </c:dLbl>
            <c:dLbl>
              <c:idx val="2"/>
              <c:layout>
                <c:manualLayout>
                  <c:x val="1.4118405847733198E-3"/>
                  <c:y val="2.093164203038588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srgbClr val="0031B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57FF8D9-4DEA-4921-9754-48548FC95FFB}" type="VALUE">
                      <a:rPr lang="en-US"/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>
                          <a:solidFill>
                            <a:srgbClr val="0031BF"/>
                          </a:solidFill>
                        </a:defRPr>
                      </a:pPr>
                      <a:t>[VALUE]</a:t>
                    </a:fld>
                    <a:br>
                      <a:rPr lang="en-US" dirty="0"/>
                    </a:b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1" i="0" u="none" strike="noStrike" kern="1200" baseline="0">
                      <a:solidFill>
                        <a:srgbClr val="0031B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A03-460A-98E5-2AB14A593CDD}"/>
                </c:ext>
              </c:extLst>
            </c:dLbl>
            <c:dLbl>
              <c:idx val="3"/>
              <c:layout>
                <c:manualLayout>
                  <c:x val="6.772191018774757E-5"/>
                  <c:y val="-1.043284471947534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srgbClr val="0031B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2872856-2D91-4FDB-978C-90B3B840B449}" type="VALUE">
                      <a:rPr lang="en-US" smtClean="0"/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>
                          <a:solidFill>
                            <a:srgbClr val="0031BF"/>
                          </a:solidFill>
                        </a:defRPr>
                      </a:pPr>
                      <a:t>[VALUE]</a:t>
                    </a:fld>
                    <a:endParaRPr lang="en-A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1" i="0" u="none" strike="noStrike" kern="1200" baseline="0">
                      <a:solidFill>
                        <a:srgbClr val="0031B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5A03-460A-98E5-2AB14A593C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31B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'CC Data'!$A$6:$A$9</c:f>
              <c:strCache>
                <c:ptCount val="4"/>
                <c:pt idx="0">
                  <c:v>Australians 14+</c:v>
                </c:pt>
                <c:pt idx="1">
                  <c:v>Own Home</c:v>
                </c:pt>
                <c:pt idx="2">
                  <c:v>Paying Home Off</c:v>
                </c:pt>
                <c:pt idx="3">
                  <c:v>Renting</c:v>
                </c:pt>
              </c:strCache>
            </c:strRef>
          </c:cat>
          <c:val>
            <c:numRef>
              <c:f>'CC Data'!$EB$6:$EB$9</c:f>
              <c:numCache>
                <c:formatCode>0.0</c:formatCode>
                <c:ptCount val="4"/>
                <c:pt idx="0">
                  <c:v>77</c:v>
                </c:pt>
                <c:pt idx="1">
                  <c:v>79.599999999999994</c:v>
                </c:pt>
                <c:pt idx="2">
                  <c:v>74.400000000000006</c:v>
                </c:pt>
                <c:pt idx="3">
                  <c:v>76.7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A03-460A-98E5-2AB14A593C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4199407"/>
        <c:axId val="1344197743"/>
      </c:barChart>
      <c:catAx>
        <c:axId val="1344199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4197743"/>
        <c:crosses val="autoZero"/>
        <c:auto val="1"/>
        <c:lblAlgn val="ctr"/>
        <c:lblOffset val="100"/>
        <c:noMultiLvlLbl val="0"/>
      </c:catAx>
      <c:valAx>
        <c:axId val="1344197743"/>
        <c:scaling>
          <c:orientation val="minMax"/>
          <c:max val="120"/>
          <c:min val="60"/>
        </c:scaling>
        <c:delete val="1"/>
        <c:axPos val="l"/>
        <c:numFmt formatCode="General" sourceLinked="1"/>
        <c:majorTickMark val="none"/>
        <c:minorTickMark val="none"/>
        <c:tickLblPos val="nextTo"/>
        <c:crossAx val="13441994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5643557165159"/>
          <c:y val="3.5448160051786796E-2"/>
          <c:w val="0.87446893601992659"/>
          <c:h val="0.82287767876657603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ABS Savings Rate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49"/>
              <c:layout>
                <c:manualLayout>
                  <c:x val="0.15354908940032838"/>
                  <c:y val="0.17017935479093588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80-4BAB-967F-2DE2E7812178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Sheet1!$A$2:$A$78</c:f>
              <c:numCache>
                <c:formatCode>mmm\-yy</c:formatCode>
                <c:ptCount val="77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44927</c:v>
                </c:pt>
                <c:pt idx="61">
                  <c:v>44958</c:v>
                </c:pt>
                <c:pt idx="62">
                  <c:v>44986</c:v>
                </c:pt>
                <c:pt idx="63">
                  <c:v>45017</c:v>
                </c:pt>
                <c:pt idx="64">
                  <c:v>45047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  <c:pt idx="68">
                  <c:v>45170</c:v>
                </c:pt>
                <c:pt idx="69">
                  <c:v>45200</c:v>
                </c:pt>
                <c:pt idx="70">
                  <c:v>45231</c:v>
                </c:pt>
                <c:pt idx="71">
                  <c:v>45261</c:v>
                </c:pt>
                <c:pt idx="72">
                  <c:v>45292</c:v>
                </c:pt>
                <c:pt idx="73">
                  <c:v>45323</c:v>
                </c:pt>
                <c:pt idx="74">
                  <c:v>45352</c:v>
                </c:pt>
                <c:pt idx="75">
                  <c:v>45383</c:v>
                </c:pt>
                <c:pt idx="76">
                  <c:v>45413</c:v>
                </c:pt>
              </c:numCache>
            </c:numRef>
          </c:cat>
          <c:val>
            <c:numRef>
              <c:f>Sheet1!$B$2:$B$78</c:f>
              <c:numCache>
                <c:formatCode>General</c:formatCode>
                <c:ptCount val="77"/>
                <c:pt idx="0">
                  <c:v>5.2999999999999999E-2</c:v>
                </c:pt>
                <c:pt idx="1">
                  <c:v>5.2999999999999999E-2</c:v>
                </c:pt>
                <c:pt idx="2">
                  <c:v>5.2000000000000005E-2</c:v>
                </c:pt>
                <c:pt idx="3">
                  <c:v>5.2000000000000005E-2</c:v>
                </c:pt>
                <c:pt idx="4">
                  <c:v>5.2000000000000005E-2</c:v>
                </c:pt>
                <c:pt idx="5">
                  <c:v>0.05</c:v>
                </c:pt>
                <c:pt idx="6">
                  <c:v>0.05</c:v>
                </c:pt>
                <c:pt idx="7">
                  <c:v>0.05</c:v>
                </c:pt>
                <c:pt idx="8">
                  <c:v>5.0999999999999997E-2</c:v>
                </c:pt>
                <c:pt idx="9">
                  <c:v>5.0999999999999997E-2</c:v>
                </c:pt>
                <c:pt idx="10">
                  <c:v>5.0999999999999997E-2</c:v>
                </c:pt>
                <c:pt idx="11">
                  <c:v>0.06</c:v>
                </c:pt>
                <c:pt idx="12">
                  <c:v>0.06</c:v>
                </c:pt>
                <c:pt idx="13">
                  <c:v>0.06</c:v>
                </c:pt>
                <c:pt idx="14">
                  <c:v>6.6000000000000003E-2</c:v>
                </c:pt>
                <c:pt idx="15">
                  <c:v>6.6000000000000003E-2</c:v>
                </c:pt>
                <c:pt idx="16">
                  <c:v>6.6000000000000003E-2</c:v>
                </c:pt>
                <c:pt idx="17">
                  <c:v>5.5999999999999994E-2</c:v>
                </c:pt>
                <c:pt idx="18">
                  <c:v>5.5999999999999994E-2</c:v>
                </c:pt>
                <c:pt idx="19">
                  <c:v>5.5999999999999994E-2</c:v>
                </c:pt>
                <c:pt idx="20">
                  <c:v>0.08</c:v>
                </c:pt>
                <c:pt idx="21">
                  <c:v>0.08</c:v>
                </c:pt>
                <c:pt idx="22">
                  <c:v>0.08</c:v>
                </c:pt>
                <c:pt idx="23">
                  <c:v>7.0999999999999994E-2</c:v>
                </c:pt>
                <c:pt idx="24">
                  <c:v>7.0999999999999994E-2</c:v>
                </c:pt>
                <c:pt idx="25">
                  <c:v>7.0999999999999994E-2</c:v>
                </c:pt>
                <c:pt idx="26">
                  <c:v>9.9000000000000005E-2</c:v>
                </c:pt>
                <c:pt idx="27">
                  <c:v>9.9000000000000005E-2</c:v>
                </c:pt>
                <c:pt idx="28">
                  <c:v>9.9000000000000005E-2</c:v>
                </c:pt>
                <c:pt idx="29">
                  <c:v>0.24100000000000002</c:v>
                </c:pt>
                <c:pt idx="30">
                  <c:v>0.24100000000000002</c:v>
                </c:pt>
                <c:pt idx="31">
                  <c:v>0.24100000000000002</c:v>
                </c:pt>
                <c:pt idx="32">
                  <c:v>0.20500000000000002</c:v>
                </c:pt>
                <c:pt idx="33">
                  <c:v>0.20500000000000002</c:v>
                </c:pt>
                <c:pt idx="34">
                  <c:v>0.20500000000000002</c:v>
                </c:pt>
                <c:pt idx="35">
                  <c:v>0.14199999999999999</c:v>
                </c:pt>
                <c:pt idx="36">
                  <c:v>0.14199999999999999</c:v>
                </c:pt>
                <c:pt idx="37">
                  <c:v>0.14199999999999999</c:v>
                </c:pt>
                <c:pt idx="38">
                  <c:v>0.14099999999999999</c:v>
                </c:pt>
                <c:pt idx="39">
                  <c:v>0.14099999999999999</c:v>
                </c:pt>
                <c:pt idx="40">
                  <c:v>0.14099999999999999</c:v>
                </c:pt>
                <c:pt idx="41">
                  <c:v>0.115</c:v>
                </c:pt>
                <c:pt idx="42">
                  <c:v>0.115</c:v>
                </c:pt>
                <c:pt idx="43">
                  <c:v>0.115</c:v>
                </c:pt>
                <c:pt idx="44">
                  <c:v>0.193</c:v>
                </c:pt>
                <c:pt idx="45">
                  <c:v>0.193</c:v>
                </c:pt>
                <c:pt idx="46">
                  <c:v>0.193</c:v>
                </c:pt>
                <c:pt idx="47">
                  <c:v>0.12</c:v>
                </c:pt>
                <c:pt idx="48">
                  <c:v>0.12</c:v>
                </c:pt>
                <c:pt idx="49">
                  <c:v>0.12</c:v>
                </c:pt>
                <c:pt idx="50">
                  <c:v>0.10800000000000001</c:v>
                </c:pt>
                <c:pt idx="51">
                  <c:v>0.10800000000000001</c:v>
                </c:pt>
                <c:pt idx="52">
                  <c:v>0.10800000000000001</c:v>
                </c:pt>
                <c:pt idx="53">
                  <c:v>7.1999999999999995E-2</c:v>
                </c:pt>
                <c:pt idx="54">
                  <c:v>7.1999999999999995E-2</c:v>
                </c:pt>
                <c:pt idx="55">
                  <c:v>7.1999999999999995E-2</c:v>
                </c:pt>
                <c:pt idx="56">
                  <c:v>7.0000000000000007E-2</c:v>
                </c:pt>
                <c:pt idx="57">
                  <c:v>7.0000000000000007E-2</c:v>
                </c:pt>
                <c:pt idx="58">
                  <c:v>7.0000000000000007E-2</c:v>
                </c:pt>
                <c:pt idx="59">
                  <c:v>2.9000000000000001E-2</c:v>
                </c:pt>
                <c:pt idx="60">
                  <c:v>2.9000000000000001E-2</c:v>
                </c:pt>
                <c:pt idx="61">
                  <c:v>2.9000000000000001E-2</c:v>
                </c:pt>
                <c:pt idx="62">
                  <c:v>2.5999999999999999E-2</c:v>
                </c:pt>
                <c:pt idx="63">
                  <c:v>2.5999999999999999E-2</c:v>
                </c:pt>
                <c:pt idx="64">
                  <c:v>2.5999999999999999E-2</c:v>
                </c:pt>
                <c:pt idx="65">
                  <c:v>1.6E-2</c:v>
                </c:pt>
                <c:pt idx="66">
                  <c:v>1.6E-2</c:v>
                </c:pt>
                <c:pt idx="67">
                  <c:v>1.6E-2</c:v>
                </c:pt>
                <c:pt idx="68">
                  <c:v>2E-3</c:v>
                </c:pt>
                <c:pt idx="69">
                  <c:v>2E-3</c:v>
                </c:pt>
                <c:pt idx="70">
                  <c:v>2E-3</c:v>
                </c:pt>
                <c:pt idx="71">
                  <c:v>1.6E-2</c:v>
                </c:pt>
                <c:pt idx="72">
                  <c:v>1.6E-2</c:v>
                </c:pt>
                <c:pt idx="73">
                  <c:v>1.6E-2</c:v>
                </c:pt>
                <c:pt idx="74">
                  <c:v>8.9999999999999993E-3</c:v>
                </c:pt>
                <c:pt idx="75">
                  <c:v>8.9999999999999993E-3</c:v>
                </c:pt>
                <c:pt idx="76">
                  <c:v>8.9999999999999993E-3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22-4048-A5CA-D64CFC7782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0114592"/>
        <c:axId val="590115576"/>
      </c:lineChart>
      <c:dateAx>
        <c:axId val="590114592"/>
        <c:scaling>
          <c:orientation val="minMax"/>
          <c:max val="45413"/>
          <c:min val="43132"/>
        </c:scaling>
        <c:delete val="0"/>
        <c:axPos val="b"/>
        <c:numFmt formatCode="mmm\-yy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2">
                <a:lumMod val="50000"/>
              </a:schemeClr>
            </a:solidFill>
            <a:round/>
          </a:ln>
          <a:effectLst/>
        </c:spPr>
        <c:txPr>
          <a:bodyPr rot="-26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0115576"/>
        <c:crosses val="autoZero"/>
        <c:auto val="1"/>
        <c:lblOffset val="100"/>
        <c:baseTimeUnit val="months"/>
        <c:majorUnit val="2"/>
        <c:majorTimeUnit val="months"/>
      </c:dateAx>
      <c:valAx>
        <c:axId val="590115576"/>
        <c:scaling>
          <c:orientation val="minMax"/>
          <c:max val="0.25"/>
          <c:min val="-5.000000000000001E-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200"/>
                  <a:t>%</a:t>
                </a:r>
              </a:p>
            </c:rich>
          </c:tx>
          <c:layout>
            <c:manualLayout>
              <c:xMode val="edge"/>
              <c:yMode val="edge"/>
              <c:x val="3.3227971154137663E-2"/>
              <c:y val="0.372828173165695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2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0114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300" b="1" i="0" u="none" strike="noStrike" kern="1200" spc="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300" b="1" i="0" u="none" strike="noStrike" kern="120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% of mortgage holders agreeing to the statement </a:t>
            </a:r>
          </a:p>
        </c:rich>
      </c:tx>
      <c:layout>
        <c:manualLayout>
          <c:xMode val="edge"/>
          <c:yMode val="edge"/>
          <c:x val="0.24632720781586201"/>
          <c:y val="1.12945222944945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300" b="1" i="0" u="none" strike="noStrike" kern="1200" spc="0" baseline="0" dirty="0" smtClean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9.1300842497346935E-2"/>
          <c:w val="0.96242366752697717"/>
          <c:h val="0.6784857686031511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January - March 2022</c:v>
                </c:pt>
              </c:strCache>
            </c:strRef>
          </c:tx>
          <c:spPr>
            <a:solidFill>
              <a:srgbClr val="568A9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Meeting my bills and commitments is a struggle from time to time</c:v>
                </c:pt>
                <c:pt idx="1">
                  <c:v>In the past 12 months, I have sometimes been unable to pay bills or loan commitments at the final reminder due to lack of money</c:v>
                </c:pt>
                <c:pt idx="2">
                  <c:v>I sometimes run short of money for food or other regular expenses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0.39689517062878027</c:v>
                </c:pt>
                <c:pt idx="1">
                  <c:v>0.20811599172346967</c:v>
                </c:pt>
                <c:pt idx="2">
                  <c:v>0.24840909193748004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C6-432F-9FB6-F6241463F560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January - March 2024</c:v>
                </c:pt>
              </c:strCache>
            </c:strRef>
          </c:tx>
          <c:spPr>
            <a:solidFill>
              <a:srgbClr val="29A38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Meeting my bills and commitments is a struggle from time to time</c:v>
                </c:pt>
                <c:pt idx="1">
                  <c:v>In the past 12 months, I have sometimes been unable to pay bills or loan commitments at the final reminder due to lack of money</c:v>
                </c:pt>
                <c:pt idx="2">
                  <c:v>I sometimes run short of money for food or other regular expenses</c:v>
                </c:pt>
              </c:strCache>
            </c:strRef>
          </c:cat>
          <c:val>
            <c:numRef>
              <c:f>Sheet1!$C$2:$C$4</c:f>
              <c:numCache>
                <c:formatCode>0.0%</c:formatCode>
                <c:ptCount val="3"/>
                <c:pt idx="0">
                  <c:v>0.50086556142195515</c:v>
                </c:pt>
                <c:pt idx="1">
                  <c:v>0.26632564703780964</c:v>
                </c:pt>
                <c:pt idx="2">
                  <c:v>0.32726158047250142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1C6-432F-9FB6-F6241463F5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25"/>
        <c:axId val="719694000"/>
        <c:axId val="719694360"/>
      </c:barChart>
      <c:catAx>
        <c:axId val="719694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9694360"/>
        <c:crosses val="autoZero"/>
        <c:auto val="1"/>
        <c:lblAlgn val="ctr"/>
        <c:lblOffset val="100"/>
        <c:noMultiLvlLbl val="0"/>
      </c:catAx>
      <c:valAx>
        <c:axId val="719694360"/>
        <c:scaling>
          <c:orientation val="minMax"/>
          <c:max val="0.60000000000000009"/>
          <c:min val="0"/>
        </c:scaling>
        <c:delete val="1"/>
        <c:axPos val="l"/>
        <c:numFmt formatCode="0.0%" sourceLinked="1"/>
        <c:majorTickMark val="out"/>
        <c:minorTickMark val="none"/>
        <c:tickLblPos val="nextTo"/>
        <c:crossAx val="719694000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868555114356746E-2"/>
          <c:y val="2.3202757962464723E-2"/>
          <c:w val="0.88084368824586923"/>
          <c:h val="0.79481252931157897"/>
        </c:manualLayout>
      </c:layout>
      <c:areaChart>
        <c:grouping val="standard"/>
        <c:varyColors val="0"/>
        <c:ser>
          <c:idx val="0"/>
          <c:order val="0"/>
          <c:tx>
            <c:strRef>
              <c:f>'Chart Data'!$B$20</c:f>
              <c:strCache>
                <c:ptCount val="1"/>
                <c:pt idx="0">
                  <c:v>At Risk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cat>
            <c:numRef>
              <c:f>'Chart Data'!$C$19:$GW$19</c:f>
              <c:numCache>
                <c:formatCode>mmm\-yy</c:formatCode>
                <c:ptCount val="203"/>
                <c:pt idx="0">
                  <c:v>39234</c:v>
                </c:pt>
                <c:pt idx="1">
                  <c:v>39264</c:v>
                </c:pt>
                <c:pt idx="2">
                  <c:v>39295</c:v>
                </c:pt>
                <c:pt idx="3">
                  <c:v>39326</c:v>
                </c:pt>
                <c:pt idx="4">
                  <c:v>39356</c:v>
                </c:pt>
                <c:pt idx="5">
                  <c:v>39387</c:v>
                </c:pt>
                <c:pt idx="6">
                  <c:v>39417</c:v>
                </c:pt>
                <c:pt idx="7">
                  <c:v>39448</c:v>
                </c:pt>
                <c:pt idx="8">
                  <c:v>39479</c:v>
                </c:pt>
                <c:pt idx="9">
                  <c:v>39508</c:v>
                </c:pt>
                <c:pt idx="10">
                  <c:v>39539</c:v>
                </c:pt>
                <c:pt idx="11">
                  <c:v>39569</c:v>
                </c:pt>
                <c:pt idx="12">
                  <c:v>39600</c:v>
                </c:pt>
                <c:pt idx="13">
                  <c:v>39630</c:v>
                </c:pt>
                <c:pt idx="14">
                  <c:v>39661</c:v>
                </c:pt>
                <c:pt idx="15">
                  <c:v>39692</c:v>
                </c:pt>
                <c:pt idx="16">
                  <c:v>39722</c:v>
                </c:pt>
                <c:pt idx="17">
                  <c:v>39753</c:v>
                </c:pt>
                <c:pt idx="18">
                  <c:v>39783</c:v>
                </c:pt>
                <c:pt idx="19">
                  <c:v>39814</c:v>
                </c:pt>
                <c:pt idx="20">
                  <c:v>39845</c:v>
                </c:pt>
                <c:pt idx="21">
                  <c:v>39873</c:v>
                </c:pt>
                <c:pt idx="22">
                  <c:v>39904</c:v>
                </c:pt>
                <c:pt idx="23">
                  <c:v>39934</c:v>
                </c:pt>
                <c:pt idx="24">
                  <c:v>39965</c:v>
                </c:pt>
                <c:pt idx="25">
                  <c:v>39995</c:v>
                </c:pt>
                <c:pt idx="26">
                  <c:v>40026</c:v>
                </c:pt>
                <c:pt idx="27">
                  <c:v>40057</c:v>
                </c:pt>
                <c:pt idx="28">
                  <c:v>40087</c:v>
                </c:pt>
                <c:pt idx="29">
                  <c:v>40118</c:v>
                </c:pt>
                <c:pt idx="30">
                  <c:v>40148</c:v>
                </c:pt>
                <c:pt idx="31">
                  <c:v>40179</c:v>
                </c:pt>
                <c:pt idx="32">
                  <c:v>40210</c:v>
                </c:pt>
                <c:pt idx="33">
                  <c:v>40238</c:v>
                </c:pt>
                <c:pt idx="34">
                  <c:v>40269</c:v>
                </c:pt>
                <c:pt idx="35">
                  <c:v>40299</c:v>
                </c:pt>
                <c:pt idx="36">
                  <c:v>40330</c:v>
                </c:pt>
                <c:pt idx="37">
                  <c:v>40360</c:v>
                </c:pt>
                <c:pt idx="38">
                  <c:v>40391</c:v>
                </c:pt>
                <c:pt idx="39">
                  <c:v>40422</c:v>
                </c:pt>
                <c:pt idx="40">
                  <c:v>40452</c:v>
                </c:pt>
                <c:pt idx="41">
                  <c:v>40483</c:v>
                </c:pt>
                <c:pt idx="42">
                  <c:v>40513</c:v>
                </c:pt>
                <c:pt idx="43">
                  <c:v>40544</c:v>
                </c:pt>
                <c:pt idx="44">
                  <c:v>40575</c:v>
                </c:pt>
                <c:pt idx="45">
                  <c:v>40603</c:v>
                </c:pt>
                <c:pt idx="46">
                  <c:v>40634</c:v>
                </c:pt>
                <c:pt idx="47">
                  <c:v>40664</c:v>
                </c:pt>
                <c:pt idx="48">
                  <c:v>40695</c:v>
                </c:pt>
                <c:pt idx="49">
                  <c:v>40725</c:v>
                </c:pt>
                <c:pt idx="50">
                  <c:v>40756</c:v>
                </c:pt>
                <c:pt idx="51">
                  <c:v>40787</c:v>
                </c:pt>
                <c:pt idx="52">
                  <c:v>40817</c:v>
                </c:pt>
                <c:pt idx="53">
                  <c:v>40848</c:v>
                </c:pt>
                <c:pt idx="54">
                  <c:v>40878</c:v>
                </c:pt>
                <c:pt idx="55">
                  <c:v>40909</c:v>
                </c:pt>
                <c:pt idx="56">
                  <c:v>40940</c:v>
                </c:pt>
                <c:pt idx="57">
                  <c:v>40969</c:v>
                </c:pt>
                <c:pt idx="58">
                  <c:v>41000</c:v>
                </c:pt>
                <c:pt idx="59">
                  <c:v>41030</c:v>
                </c:pt>
                <c:pt idx="60">
                  <c:v>41061</c:v>
                </c:pt>
                <c:pt idx="61">
                  <c:v>41091</c:v>
                </c:pt>
                <c:pt idx="62">
                  <c:v>41122</c:v>
                </c:pt>
                <c:pt idx="63">
                  <c:v>41153</c:v>
                </c:pt>
                <c:pt idx="64">
                  <c:v>41183</c:v>
                </c:pt>
                <c:pt idx="65">
                  <c:v>41214</c:v>
                </c:pt>
                <c:pt idx="66">
                  <c:v>41244</c:v>
                </c:pt>
                <c:pt idx="67">
                  <c:v>41275</c:v>
                </c:pt>
                <c:pt idx="68">
                  <c:v>41306</c:v>
                </c:pt>
                <c:pt idx="69">
                  <c:v>41334</c:v>
                </c:pt>
                <c:pt idx="70">
                  <c:v>41365</c:v>
                </c:pt>
                <c:pt idx="71">
                  <c:v>41395</c:v>
                </c:pt>
                <c:pt idx="72">
                  <c:v>41426</c:v>
                </c:pt>
                <c:pt idx="73">
                  <c:v>41456</c:v>
                </c:pt>
                <c:pt idx="74">
                  <c:v>41487</c:v>
                </c:pt>
                <c:pt idx="75">
                  <c:v>41518</c:v>
                </c:pt>
                <c:pt idx="76">
                  <c:v>41548</c:v>
                </c:pt>
                <c:pt idx="77">
                  <c:v>41579</c:v>
                </c:pt>
                <c:pt idx="78">
                  <c:v>41609</c:v>
                </c:pt>
                <c:pt idx="79">
                  <c:v>41640</c:v>
                </c:pt>
                <c:pt idx="80">
                  <c:v>41671</c:v>
                </c:pt>
                <c:pt idx="81">
                  <c:v>41699</c:v>
                </c:pt>
                <c:pt idx="82">
                  <c:v>41730</c:v>
                </c:pt>
                <c:pt idx="83">
                  <c:v>41760</c:v>
                </c:pt>
                <c:pt idx="84">
                  <c:v>41791</c:v>
                </c:pt>
                <c:pt idx="85">
                  <c:v>41821</c:v>
                </c:pt>
                <c:pt idx="86">
                  <c:v>41852</c:v>
                </c:pt>
                <c:pt idx="87">
                  <c:v>41883</c:v>
                </c:pt>
                <c:pt idx="88">
                  <c:v>41913</c:v>
                </c:pt>
                <c:pt idx="89">
                  <c:v>41944</c:v>
                </c:pt>
                <c:pt idx="90">
                  <c:v>41974</c:v>
                </c:pt>
                <c:pt idx="91">
                  <c:v>42005</c:v>
                </c:pt>
                <c:pt idx="92">
                  <c:v>42036</c:v>
                </c:pt>
                <c:pt idx="93">
                  <c:v>42064</c:v>
                </c:pt>
                <c:pt idx="94">
                  <c:v>42095</c:v>
                </c:pt>
                <c:pt idx="95">
                  <c:v>42125</c:v>
                </c:pt>
                <c:pt idx="96">
                  <c:v>42156</c:v>
                </c:pt>
                <c:pt idx="97">
                  <c:v>42186</c:v>
                </c:pt>
                <c:pt idx="98">
                  <c:v>42217</c:v>
                </c:pt>
                <c:pt idx="99">
                  <c:v>42248</c:v>
                </c:pt>
                <c:pt idx="100">
                  <c:v>42278</c:v>
                </c:pt>
                <c:pt idx="101">
                  <c:v>42309</c:v>
                </c:pt>
                <c:pt idx="102">
                  <c:v>42339</c:v>
                </c:pt>
                <c:pt idx="103">
                  <c:v>42370</c:v>
                </c:pt>
                <c:pt idx="104">
                  <c:v>42401</c:v>
                </c:pt>
                <c:pt idx="105">
                  <c:v>42430</c:v>
                </c:pt>
                <c:pt idx="106">
                  <c:v>42461</c:v>
                </c:pt>
                <c:pt idx="107">
                  <c:v>42491</c:v>
                </c:pt>
                <c:pt idx="108">
                  <c:v>42522</c:v>
                </c:pt>
                <c:pt idx="109">
                  <c:v>42552</c:v>
                </c:pt>
                <c:pt idx="110">
                  <c:v>42583</c:v>
                </c:pt>
                <c:pt idx="111">
                  <c:v>42614</c:v>
                </c:pt>
                <c:pt idx="112">
                  <c:v>42644</c:v>
                </c:pt>
                <c:pt idx="113">
                  <c:v>42675</c:v>
                </c:pt>
                <c:pt idx="114">
                  <c:v>42705</c:v>
                </c:pt>
                <c:pt idx="115">
                  <c:v>42736</c:v>
                </c:pt>
                <c:pt idx="116">
                  <c:v>42767</c:v>
                </c:pt>
                <c:pt idx="117">
                  <c:v>42795</c:v>
                </c:pt>
                <c:pt idx="118">
                  <c:v>42826</c:v>
                </c:pt>
                <c:pt idx="119">
                  <c:v>42856</c:v>
                </c:pt>
                <c:pt idx="120">
                  <c:v>42887</c:v>
                </c:pt>
                <c:pt idx="121">
                  <c:v>42917</c:v>
                </c:pt>
                <c:pt idx="122">
                  <c:v>42948</c:v>
                </c:pt>
                <c:pt idx="123">
                  <c:v>42979</c:v>
                </c:pt>
                <c:pt idx="124">
                  <c:v>43009</c:v>
                </c:pt>
                <c:pt idx="125">
                  <c:v>43040</c:v>
                </c:pt>
                <c:pt idx="126">
                  <c:v>43070</c:v>
                </c:pt>
                <c:pt idx="127">
                  <c:v>43101</c:v>
                </c:pt>
                <c:pt idx="128">
                  <c:v>43132</c:v>
                </c:pt>
                <c:pt idx="129">
                  <c:v>43160</c:v>
                </c:pt>
                <c:pt idx="130">
                  <c:v>43191</c:v>
                </c:pt>
                <c:pt idx="131">
                  <c:v>43221</c:v>
                </c:pt>
                <c:pt idx="132">
                  <c:v>43252</c:v>
                </c:pt>
                <c:pt idx="133">
                  <c:v>43282</c:v>
                </c:pt>
                <c:pt idx="134">
                  <c:v>43313</c:v>
                </c:pt>
                <c:pt idx="135">
                  <c:v>43344</c:v>
                </c:pt>
                <c:pt idx="136">
                  <c:v>43374</c:v>
                </c:pt>
                <c:pt idx="137">
                  <c:v>43405</c:v>
                </c:pt>
                <c:pt idx="138">
                  <c:v>43435</c:v>
                </c:pt>
                <c:pt idx="139">
                  <c:v>43466</c:v>
                </c:pt>
                <c:pt idx="140">
                  <c:v>43497</c:v>
                </c:pt>
                <c:pt idx="141">
                  <c:v>43525</c:v>
                </c:pt>
                <c:pt idx="142">
                  <c:v>43556</c:v>
                </c:pt>
                <c:pt idx="143">
                  <c:v>43586</c:v>
                </c:pt>
                <c:pt idx="144">
                  <c:v>43617</c:v>
                </c:pt>
                <c:pt idx="145">
                  <c:v>43647</c:v>
                </c:pt>
                <c:pt idx="146">
                  <c:v>43678</c:v>
                </c:pt>
                <c:pt idx="147">
                  <c:v>43709</c:v>
                </c:pt>
                <c:pt idx="148">
                  <c:v>43739</c:v>
                </c:pt>
                <c:pt idx="149">
                  <c:v>43770</c:v>
                </c:pt>
                <c:pt idx="150">
                  <c:v>43800</c:v>
                </c:pt>
                <c:pt idx="151">
                  <c:v>43831</c:v>
                </c:pt>
                <c:pt idx="152">
                  <c:v>43862</c:v>
                </c:pt>
                <c:pt idx="153">
                  <c:v>43891</c:v>
                </c:pt>
                <c:pt idx="154">
                  <c:v>43922</c:v>
                </c:pt>
                <c:pt idx="155">
                  <c:v>43952</c:v>
                </c:pt>
                <c:pt idx="156">
                  <c:v>43983</c:v>
                </c:pt>
                <c:pt idx="157">
                  <c:v>44013</c:v>
                </c:pt>
                <c:pt idx="158">
                  <c:v>44044</c:v>
                </c:pt>
                <c:pt idx="159">
                  <c:v>44075</c:v>
                </c:pt>
                <c:pt idx="160">
                  <c:v>44105</c:v>
                </c:pt>
                <c:pt idx="161">
                  <c:v>44136</c:v>
                </c:pt>
                <c:pt idx="162">
                  <c:v>44166</c:v>
                </c:pt>
                <c:pt idx="163">
                  <c:v>44197</c:v>
                </c:pt>
                <c:pt idx="164">
                  <c:v>44228</c:v>
                </c:pt>
                <c:pt idx="165">
                  <c:v>44256</c:v>
                </c:pt>
                <c:pt idx="166">
                  <c:v>44287</c:v>
                </c:pt>
                <c:pt idx="167">
                  <c:v>44317</c:v>
                </c:pt>
                <c:pt idx="168">
                  <c:v>44348</c:v>
                </c:pt>
                <c:pt idx="169">
                  <c:v>44378</c:v>
                </c:pt>
                <c:pt idx="170">
                  <c:v>44409</c:v>
                </c:pt>
                <c:pt idx="171">
                  <c:v>44440</c:v>
                </c:pt>
                <c:pt idx="172">
                  <c:v>44470</c:v>
                </c:pt>
                <c:pt idx="173">
                  <c:v>44501</c:v>
                </c:pt>
                <c:pt idx="174">
                  <c:v>44531</c:v>
                </c:pt>
                <c:pt idx="175">
                  <c:v>44562</c:v>
                </c:pt>
                <c:pt idx="176">
                  <c:v>44593</c:v>
                </c:pt>
                <c:pt idx="177">
                  <c:v>44621</c:v>
                </c:pt>
                <c:pt idx="178">
                  <c:v>44652</c:v>
                </c:pt>
                <c:pt idx="179">
                  <c:v>44682</c:v>
                </c:pt>
                <c:pt idx="180">
                  <c:v>44713</c:v>
                </c:pt>
                <c:pt idx="181">
                  <c:v>44743</c:v>
                </c:pt>
                <c:pt idx="182">
                  <c:v>44774</c:v>
                </c:pt>
                <c:pt idx="183">
                  <c:v>44805</c:v>
                </c:pt>
                <c:pt idx="184">
                  <c:v>44835</c:v>
                </c:pt>
                <c:pt idx="185">
                  <c:v>44866</c:v>
                </c:pt>
                <c:pt idx="186">
                  <c:v>44896</c:v>
                </c:pt>
                <c:pt idx="187">
                  <c:v>44927</c:v>
                </c:pt>
                <c:pt idx="188">
                  <c:v>44958</c:v>
                </c:pt>
                <c:pt idx="189">
                  <c:v>44986</c:v>
                </c:pt>
                <c:pt idx="190">
                  <c:v>45017</c:v>
                </c:pt>
                <c:pt idx="191">
                  <c:v>45047</c:v>
                </c:pt>
                <c:pt idx="192">
                  <c:v>45078</c:v>
                </c:pt>
                <c:pt idx="193">
                  <c:v>45108</c:v>
                </c:pt>
                <c:pt idx="194">
                  <c:v>45139</c:v>
                </c:pt>
                <c:pt idx="195">
                  <c:v>45170</c:v>
                </c:pt>
                <c:pt idx="196">
                  <c:v>45200</c:v>
                </c:pt>
                <c:pt idx="197">
                  <c:v>45231</c:v>
                </c:pt>
                <c:pt idx="198">
                  <c:v>45261</c:v>
                </c:pt>
                <c:pt idx="199">
                  <c:v>45292</c:v>
                </c:pt>
                <c:pt idx="200">
                  <c:v>45323</c:v>
                </c:pt>
                <c:pt idx="201">
                  <c:v>45352</c:v>
                </c:pt>
                <c:pt idx="202">
                  <c:v>45383</c:v>
                </c:pt>
              </c:numCache>
            </c:numRef>
          </c:cat>
          <c:val>
            <c:numRef>
              <c:f>'Chart Data'!$C$20:$GW$20</c:f>
              <c:numCache>
                <c:formatCode>0.0%</c:formatCode>
                <c:ptCount val="203"/>
                <c:pt idx="0">
                  <c:v>0.28899999999999998</c:v>
                </c:pt>
                <c:pt idx="1">
                  <c:v>0.28799999999999998</c:v>
                </c:pt>
                <c:pt idx="2">
                  <c:v>0.29299999999999998</c:v>
                </c:pt>
                <c:pt idx="3">
                  <c:v>0.30199999999999999</c:v>
                </c:pt>
                <c:pt idx="4">
                  <c:v>0.30199999999999999</c:v>
                </c:pt>
                <c:pt idx="5">
                  <c:v>0.28599999999999998</c:v>
                </c:pt>
                <c:pt idx="6">
                  <c:v>0.27800000000000002</c:v>
                </c:pt>
                <c:pt idx="7">
                  <c:v>0.28499999999999998</c:v>
                </c:pt>
                <c:pt idx="8">
                  <c:v>0.30499999999999999</c:v>
                </c:pt>
                <c:pt idx="9">
                  <c:v>0.33300000000000002</c:v>
                </c:pt>
                <c:pt idx="10">
                  <c:v>0.34699999999999998</c:v>
                </c:pt>
                <c:pt idx="11">
                  <c:v>0.35599999999999998</c:v>
                </c:pt>
                <c:pt idx="12">
                  <c:v>0.34300000000000003</c:v>
                </c:pt>
                <c:pt idx="13">
                  <c:v>0.33800000000000002</c:v>
                </c:pt>
                <c:pt idx="14">
                  <c:v>0.33400000000000002</c:v>
                </c:pt>
                <c:pt idx="15">
                  <c:v>0.32700000000000001</c:v>
                </c:pt>
                <c:pt idx="16">
                  <c:v>0.30599999999999999</c:v>
                </c:pt>
                <c:pt idx="17">
                  <c:v>0.28199999999999997</c:v>
                </c:pt>
                <c:pt idx="18">
                  <c:v>0.251</c:v>
                </c:pt>
                <c:pt idx="19">
                  <c:v>0.23</c:v>
                </c:pt>
                <c:pt idx="20">
                  <c:v>0.20300000000000001</c:v>
                </c:pt>
                <c:pt idx="21">
                  <c:v>0.19400000000000001</c:v>
                </c:pt>
                <c:pt idx="22">
                  <c:v>0.191</c:v>
                </c:pt>
                <c:pt idx="23">
                  <c:v>0.20200000000000001</c:v>
                </c:pt>
                <c:pt idx="24">
                  <c:v>0.2</c:v>
                </c:pt>
                <c:pt idx="25">
                  <c:v>0.20799999999999999</c:v>
                </c:pt>
                <c:pt idx="26">
                  <c:v>0.20100000000000001</c:v>
                </c:pt>
                <c:pt idx="27">
                  <c:v>0.20799999999999999</c:v>
                </c:pt>
                <c:pt idx="28">
                  <c:v>0.19800000000000001</c:v>
                </c:pt>
                <c:pt idx="29">
                  <c:v>0.19900000000000001</c:v>
                </c:pt>
                <c:pt idx="30">
                  <c:v>0.21299999999999999</c:v>
                </c:pt>
                <c:pt idx="31">
                  <c:v>0.222</c:v>
                </c:pt>
                <c:pt idx="32">
                  <c:v>0.23499999999999999</c:v>
                </c:pt>
                <c:pt idx="33">
                  <c:v>0.22600000000000001</c:v>
                </c:pt>
                <c:pt idx="34">
                  <c:v>0.23699999999999999</c:v>
                </c:pt>
                <c:pt idx="35">
                  <c:v>0.251</c:v>
                </c:pt>
                <c:pt idx="36">
                  <c:v>0.27600000000000002</c:v>
                </c:pt>
                <c:pt idx="37">
                  <c:v>0.28899999999999998</c:v>
                </c:pt>
                <c:pt idx="38">
                  <c:v>0.28000000000000003</c:v>
                </c:pt>
                <c:pt idx="39">
                  <c:v>0.26900000000000002</c:v>
                </c:pt>
                <c:pt idx="40">
                  <c:v>0.26300000000000001</c:v>
                </c:pt>
                <c:pt idx="41">
                  <c:v>0.27300000000000002</c:v>
                </c:pt>
                <c:pt idx="42">
                  <c:v>0.28100000000000003</c:v>
                </c:pt>
                <c:pt idx="43">
                  <c:v>0.28000000000000003</c:v>
                </c:pt>
                <c:pt idx="44">
                  <c:v>0.29399999999999998</c:v>
                </c:pt>
                <c:pt idx="45">
                  <c:v>0.28399999999999997</c:v>
                </c:pt>
                <c:pt idx="46">
                  <c:v>0.29199999999999998</c:v>
                </c:pt>
                <c:pt idx="47">
                  <c:v>0.28399999999999997</c:v>
                </c:pt>
                <c:pt idx="48">
                  <c:v>0.29299999999999998</c:v>
                </c:pt>
                <c:pt idx="49">
                  <c:v>0.29599999999999999</c:v>
                </c:pt>
                <c:pt idx="50">
                  <c:v>0.29699999999999999</c:v>
                </c:pt>
                <c:pt idx="51">
                  <c:v>0.29599999999999999</c:v>
                </c:pt>
                <c:pt idx="52">
                  <c:v>0.28299999999999997</c:v>
                </c:pt>
                <c:pt idx="53">
                  <c:v>0.27700000000000002</c:v>
                </c:pt>
                <c:pt idx="54">
                  <c:v>0.26500000000000001</c:v>
                </c:pt>
                <c:pt idx="55">
                  <c:v>0.25900000000000001</c:v>
                </c:pt>
                <c:pt idx="56">
                  <c:v>0.26100000000000001</c:v>
                </c:pt>
                <c:pt idx="57">
                  <c:v>0.26300000000000001</c:v>
                </c:pt>
                <c:pt idx="58">
                  <c:v>0.27</c:v>
                </c:pt>
                <c:pt idx="59">
                  <c:v>0.25900000000000001</c:v>
                </c:pt>
                <c:pt idx="60">
                  <c:v>0.25700000000000001</c:v>
                </c:pt>
                <c:pt idx="61">
                  <c:v>0.246</c:v>
                </c:pt>
                <c:pt idx="62">
                  <c:v>0.23799999999999999</c:v>
                </c:pt>
                <c:pt idx="63">
                  <c:v>0.23</c:v>
                </c:pt>
                <c:pt idx="64">
                  <c:v>0.219</c:v>
                </c:pt>
                <c:pt idx="65">
                  <c:v>0.20799999999999999</c:v>
                </c:pt>
                <c:pt idx="66">
                  <c:v>0.20300000000000001</c:v>
                </c:pt>
                <c:pt idx="67">
                  <c:v>0.20599999999999999</c:v>
                </c:pt>
                <c:pt idx="68">
                  <c:v>0.216</c:v>
                </c:pt>
                <c:pt idx="69">
                  <c:v>0.222</c:v>
                </c:pt>
                <c:pt idx="70">
                  <c:v>0.23100000000000001</c:v>
                </c:pt>
                <c:pt idx="71">
                  <c:v>0.23899999999999999</c:v>
                </c:pt>
                <c:pt idx="72">
                  <c:v>0.23400000000000001</c:v>
                </c:pt>
                <c:pt idx="73">
                  <c:v>0.23200000000000001</c:v>
                </c:pt>
                <c:pt idx="74">
                  <c:v>0.216</c:v>
                </c:pt>
                <c:pt idx="75">
                  <c:v>0.21199999999999999</c:v>
                </c:pt>
                <c:pt idx="76">
                  <c:v>0.20499999999999999</c:v>
                </c:pt>
                <c:pt idx="77">
                  <c:v>0.20499999999999999</c:v>
                </c:pt>
                <c:pt idx="78">
                  <c:v>0.20899999999999999</c:v>
                </c:pt>
                <c:pt idx="79">
                  <c:v>0.21199999999999999</c:v>
                </c:pt>
                <c:pt idx="80">
                  <c:v>0.215</c:v>
                </c:pt>
                <c:pt idx="81">
                  <c:v>0.216</c:v>
                </c:pt>
                <c:pt idx="82">
                  <c:v>0.20699999999999999</c:v>
                </c:pt>
                <c:pt idx="83">
                  <c:v>0.215</c:v>
                </c:pt>
                <c:pt idx="84">
                  <c:v>0.215</c:v>
                </c:pt>
                <c:pt idx="85">
                  <c:v>0.221</c:v>
                </c:pt>
                <c:pt idx="86">
                  <c:v>0.215</c:v>
                </c:pt>
                <c:pt idx="87">
                  <c:v>0.214</c:v>
                </c:pt>
                <c:pt idx="88">
                  <c:v>0.22500000000000001</c:v>
                </c:pt>
                <c:pt idx="89">
                  <c:v>0.22900000000000001</c:v>
                </c:pt>
                <c:pt idx="90">
                  <c:v>0.23400000000000001</c:v>
                </c:pt>
                <c:pt idx="91">
                  <c:v>0.222</c:v>
                </c:pt>
                <c:pt idx="92">
                  <c:v>0.217</c:v>
                </c:pt>
                <c:pt idx="93">
                  <c:v>0.218</c:v>
                </c:pt>
                <c:pt idx="94">
                  <c:v>0.222</c:v>
                </c:pt>
                <c:pt idx="95">
                  <c:v>0.22700000000000001</c:v>
                </c:pt>
                <c:pt idx="96">
                  <c:v>0.21199999999999999</c:v>
                </c:pt>
                <c:pt idx="97">
                  <c:v>0.21299999999999999</c:v>
                </c:pt>
                <c:pt idx="98">
                  <c:v>0.21</c:v>
                </c:pt>
                <c:pt idx="99">
                  <c:v>0.21299999999999999</c:v>
                </c:pt>
                <c:pt idx="100">
                  <c:v>0.21199999999999999</c:v>
                </c:pt>
                <c:pt idx="101">
                  <c:v>0.20399999999999999</c:v>
                </c:pt>
                <c:pt idx="102">
                  <c:v>0.2</c:v>
                </c:pt>
                <c:pt idx="103">
                  <c:v>0.20599999999999999</c:v>
                </c:pt>
                <c:pt idx="104">
                  <c:v>0.20899999999999999</c:v>
                </c:pt>
                <c:pt idx="105">
                  <c:v>0.223</c:v>
                </c:pt>
                <c:pt idx="106">
                  <c:v>0.20499999999999999</c:v>
                </c:pt>
                <c:pt idx="107">
                  <c:v>0.216</c:v>
                </c:pt>
                <c:pt idx="108">
                  <c:v>0.20100000000000001</c:v>
                </c:pt>
                <c:pt idx="109">
                  <c:v>0.20100000000000001</c:v>
                </c:pt>
                <c:pt idx="110">
                  <c:v>0.19800000000000001</c:v>
                </c:pt>
                <c:pt idx="111">
                  <c:v>0.215</c:v>
                </c:pt>
                <c:pt idx="112">
                  <c:v>0.23699999999999999</c:v>
                </c:pt>
                <c:pt idx="113">
                  <c:v>0.23499999999999999</c:v>
                </c:pt>
                <c:pt idx="114">
                  <c:v>0.23</c:v>
                </c:pt>
                <c:pt idx="115">
                  <c:v>0.222</c:v>
                </c:pt>
                <c:pt idx="116">
                  <c:v>0.218</c:v>
                </c:pt>
                <c:pt idx="117">
                  <c:v>0.219</c:v>
                </c:pt>
                <c:pt idx="118">
                  <c:v>0.20899999999999999</c:v>
                </c:pt>
                <c:pt idx="119">
                  <c:v>0.21099999999999999</c:v>
                </c:pt>
                <c:pt idx="120">
                  <c:v>0.21199999999999999</c:v>
                </c:pt>
                <c:pt idx="121">
                  <c:v>0.216</c:v>
                </c:pt>
                <c:pt idx="122">
                  <c:v>0.21299999999999999</c:v>
                </c:pt>
                <c:pt idx="123">
                  <c:v>0.20799999999999999</c:v>
                </c:pt>
                <c:pt idx="124">
                  <c:v>0.22</c:v>
                </c:pt>
                <c:pt idx="125">
                  <c:v>0.219</c:v>
                </c:pt>
                <c:pt idx="126">
                  <c:v>0.215</c:v>
                </c:pt>
                <c:pt idx="127">
                  <c:v>0.19600000000000001</c:v>
                </c:pt>
                <c:pt idx="128">
                  <c:v>0.20100000000000001</c:v>
                </c:pt>
                <c:pt idx="129">
                  <c:v>0.21199999999999999</c:v>
                </c:pt>
                <c:pt idx="130">
                  <c:v>0.22700000000000001</c:v>
                </c:pt>
                <c:pt idx="131">
                  <c:v>0.216</c:v>
                </c:pt>
                <c:pt idx="132">
                  <c:v>0.20599999999999999</c:v>
                </c:pt>
                <c:pt idx="133">
                  <c:v>0.20300000000000001</c:v>
                </c:pt>
                <c:pt idx="134">
                  <c:v>0.20799999999999999</c:v>
                </c:pt>
                <c:pt idx="135">
                  <c:v>0.217</c:v>
                </c:pt>
                <c:pt idx="136">
                  <c:v>0.20599999999999999</c:v>
                </c:pt>
                <c:pt idx="137">
                  <c:v>0.214</c:v>
                </c:pt>
                <c:pt idx="138">
                  <c:v>0.20399999999999999</c:v>
                </c:pt>
                <c:pt idx="139">
                  <c:v>0.21199999999999999</c:v>
                </c:pt>
                <c:pt idx="140">
                  <c:v>0.20799999999999999</c:v>
                </c:pt>
                <c:pt idx="141">
                  <c:v>0.215</c:v>
                </c:pt>
                <c:pt idx="142">
                  <c:v>0.224</c:v>
                </c:pt>
                <c:pt idx="143">
                  <c:v>0.223</c:v>
                </c:pt>
                <c:pt idx="144">
                  <c:v>0.216</c:v>
                </c:pt>
                <c:pt idx="145">
                  <c:v>0.20699999999999999</c:v>
                </c:pt>
                <c:pt idx="146">
                  <c:v>0.20200000000000001</c:v>
                </c:pt>
                <c:pt idx="147">
                  <c:v>0.188</c:v>
                </c:pt>
                <c:pt idx="148">
                  <c:v>0.17799999999999999</c:v>
                </c:pt>
                <c:pt idx="149">
                  <c:v>0.184</c:v>
                </c:pt>
                <c:pt idx="150">
                  <c:v>0.19500000000000001</c:v>
                </c:pt>
                <c:pt idx="151">
                  <c:v>0.19800000000000001</c:v>
                </c:pt>
                <c:pt idx="152">
                  <c:v>0.187</c:v>
                </c:pt>
                <c:pt idx="153">
                  <c:v>0.182</c:v>
                </c:pt>
                <c:pt idx="154">
                  <c:v>0.18535213902956132</c:v>
                </c:pt>
                <c:pt idx="155">
                  <c:v>0.19430450949755337</c:v>
                </c:pt>
                <c:pt idx="156">
                  <c:v>0.21696699774801345</c:v>
                </c:pt>
                <c:pt idx="157">
                  <c:v>0.21793459309895127</c:v>
                </c:pt>
                <c:pt idx="158">
                  <c:v>0.20221938839572939</c:v>
                </c:pt>
                <c:pt idx="159">
                  <c:v>0.18308158565925128</c:v>
                </c:pt>
                <c:pt idx="160">
                  <c:v>0.18122029156596603</c:v>
                </c:pt>
                <c:pt idx="161">
                  <c:v>0.20046714695315274</c:v>
                </c:pt>
                <c:pt idx="162">
                  <c:v>0.21199999999999999</c:v>
                </c:pt>
                <c:pt idx="163">
                  <c:v>0.21199999999999999</c:v>
                </c:pt>
                <c:pt idx="164">
                  <c:v>0.20200000000000001</c:v>
                </c:pt>
                <c:pt idx="165">
                  <c:v>0.20599999999999999</c:v>
                </c:pt>
                <c:pt idx="166">
                  <c:v>0.20100000000000001</c:v>
                </c:pt>
                <c:pt idx="167">
                  <c:v>0.2</c:v>
                </c:pt>
                <c:pt idx="168">
                  <c:v>0.18219389063966707</c:v>
                </c:pt>
                <c:pt idx="169">
                  <c:v>0.16999486415948653</c:v>
                </c:pt>
                <c:pt idx="170">
                  <c:v>0.17282174645534465</c:v>
                </c:pt>
                <c:pt idx="171">
                  <c:v>0.17645479686297316</c:v>
                </c:pt>
                <c:pt idx="172">
                  <c:v>0.19509836729184182</c:v>
                </c:pt>
                <c:pt idx="173">
                  <c:v>0.19526443387437531</c:v>
                </c:pt>
                <c:pt idx="174">
                  <c:v>0.18483006152615966</c:v>
                </c:pt>
                <c:pt idx="175">
                  <c:v>0.17252575016724542</c:v>
                </c:pt>
                <c:pt idx="176">
                  <c:v>0.16794851134202843</c:v>
                </c:pt>
                <c:pt idx="177">
                  <c:v>0.17487602939175861</c:v>
                </c:pt>
                <c:pt idx="178">
                  <c:v>0.17599999999999999</c:v>
                </c:pt>
                <c:pt idx="179">
                  <c:v>0.17299999999999999</c:v>
                </c:pt>
                <c:pt idx="180">
                  <c:v>0.188</c:v>
                </c:pt>
                <c:pt idx="181">
                  <c:v>0.19400000000000001</c:v>
                </c:pt>
                <c:pt idx="182">
                  <c:v>0.20399999999999999</c:v>
                </c:pt>
                <c:pt idx="183">
                  <c:v>0.21099999999999999</c:v>
                </c:pt>
                <c:pt idx="184">
                  <c:v>0.22600000000000001</c:v>
                </c:pt>
                <c:pt idx="185">
                  <c:v>0.24199999999999999</c:v>
                </c:pt>
                <c:pt idx="186">
                  <c:v>0.23899999999999999</c:v>
                </c:pt>
                <c:pt idx="187">
                  <c:v>0.23899999999999999</c:v>
                </c:pt>
                <c:pt idx="188">
                  <c:v>0.253</c:v>
                </c:pt>
                <c:pt idx="189">
                  <c:v>0.27100000000000002</c:v>
                </c:pt>
                <c:pt idx="190">
                  <c:v>0.27800000000000002</c:v>
                </c:pt>
                <c:pt idx="191">
                  <c:v>0.28799999999999998</c:v>
                </c:pt>
                <c:pt idx="192">
                  <c:v>0.28699999999999998</c:v>
                </c:pt>
                <c:pt idx="193">
                  <c:v>0.29199999999999998</c:v>
                </c:pt>
                <c:pt idx="194">
                  <c:v>0.30199999999999999</c:v>
                </c:pt>
                <c:pt idx="195">
                  <c:v>0.30299999999999999</c:v>
                </c:pt>
                <c:pt idx="196">
                  <c:v>0.30099999999999999</c:v>
                </c:pt>
                <c:pt idx="197">
                  <c:v>0.29899999999999999</c:v>
                </c:pt>
                <c:pt idx="198">
                  <c:v>0.30299999999999999</c:v>
                </c:pt>
                <c:pt idx="199">
                  <c:v>0.31</c:v>
                </c:pt>
                <c:pt idx="200">
                  <c:v>0.314</c:v>
                </c:pt>
                <c:pt idx="201">
                  <c:v>0.30299999999999999</c:v>
                </c:pt>
                <c:pt idx="202">
                  <c:v>0.308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7E-4EE3-8EE3-24F567BF5AFD}"/>
            </c:ext>
          </c:extLst>
        </c:ser>
        <c:ser>
          <c:idx val="1"/>
          <c:order val="1"/>
          <c:tx>
            <c:strRef>
              <c:f>'Chart Data'!$B$21</c:f>
              <c:strCache>
                <c:ptCount val="1"/>
                <c:pt idx="0">
                  <c:v>Extremely At Risk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cat>
            <c:numRef>
              <c:f>'Chart Data'!$C$19:$GW$19</c:f>
              <c:numCache>
                <c:formatCode>mmm\-yy</c:formatCode>
                <c:ptCount val="203"/>
                <c:pt idx="0">
                  <c:v>39234</c:v>
                </c:pt>
                <c:pt idx="1">
                  <c:v>39264</c:v>
                </c:pt>
                <c:pt idx="2">
                  <c:v>39295</c:v>
                </c:pt>
                <c:pt idx="3">
                  <c:v>39326</c:v>
                </c:pt>
                <c:pt idx="4">
                  <c:v>39356</c:v>
                </c:pt>
                <c:pt idx="5">
                  <c:v>39387</c:v>
                </c:pt>
                <c:pt idx="6">
                  <c:v>39417</c:v>
                </c:pt>
                <c:pt idx="7">
                  <c:v>39448</c:v>
                </c:pt>
                <c:pt idx="8">
                  <c:v>39479</c:v>
                </c:pt>
                <c:pt idx="9">
                  <c:v>39508</c:v>
                </c:pt>
                <c:pt idx="10">
                  <c:v>39539</c:v>
                </c:pt>
                <c:pt idx="11">
                  <c:v>39569</c:v>
                </c:pt>
                <c:pt idx="12">
                  <c:v>39600</c:v>
                </c:pt>
                <c:pt idx="13">
                  <c:v>39630</c:v>
                </c:pt>
                <c:pt idx="14">
                  <c:v>39661</c:v>
                </c:pt>
                <c:pt idx="15">
                  <c:v>39692</c:v>
                </c:pt>
                <c:pt idx="16">
                  <c:v>39722</c:v>
                </c:pt>
                <c:pt idx="17">
                  <c:v>39753</c:v>
                </c:pt>
                <c:pt idx="18">
                  <c:v>39783</c:v>
                </c:pt>
                <c:pt idx="19">
                  <c:v>39814</c:v>
                </c:pt>
                <c:pt idx="20">
                  <c:v>39845</c:v>
                </c:pt>
                <c:pt idx="21">
                  <c:v>39873</c:v>
                </c:pt>
                <c:pt idx="22">
                  <c:v>39904</c:v>
                </c:pt>
                <c:pt idx="23">
                  <c:v>39934</c:v>
                </c:pt>
                <c:pt idx="24">
                  <c:v>39965</c:v>
                </c:pt>
                <c:pt idx="25">
                  <c:v>39995</c:v>
                </c:pt>
                <c:pt idx="26">
                  <c:v>40026</c:v>
                </c:pt>
                <c:pt idx="27">
                  <c:v>40057</c:v>
                </c:pt>
                <c:pt idx="28">
                  <c:v>40087</c:v>
                </c:pt>
                <c:pt idx="29">
                  <c:v>40118</c:v>
                </c:pt>
                <c:pt idx="30">
                  <c:v>40148</c:v>
                </c:pt>
                <c:pt idx="31">
                  <c:v>40179</c:v>
                </c:pt>
                <c:pt idx="32">
                  <c:v>40210</c:v>
                </c:pt>
                <c:pt idx="33">
                  <c:v>40238</c:v>
                </c:pt>
                <c:pt idx="34">
                  <c:v>40269</c:v>
                </c:pt>
                <c:pt idx="35">
                  <c:v>40299</c:v>
                </c:pt>
                <c:pt idx="36">
                  <c:v>40330</c:v>
                </c:pt>
                <c:pt idx="37">
                  <c:v>40360</c:v>
                </c:pt>
                <c:pt idx="38">
                  <c:v>40391</c:v>
                </c:pt>
                <c:pt idx="39">
                  <c:v>40422</c:v>
                </c:pt>
                <c:pt idx="40">
                  <c:v>40452</c:v>
                </c:pt>
                <c:pt idx="41">
                  <c:v>40483</c:v>
                </c:pt>
                <c:pt idx="42">
                  <c:v>40513</c:v>
                </c:pt>
                <c:pt idx="43">
                  <c:v>40544</c:v>
                </c:pt>
                <c:pt idx="44">
                  <c:v>40575</c:v>
                </c:pt>
                <c:pt idx="45">
                  <c:v>40603</c:v>
                </c:pt>
                <c:pt idx="46">
                  <c:v>40634</c:v>
                </c:pt>
                <c:pt idx="47">
                  <c:v>40664</c:v>
                </c:pt>
                <c:pt idx="48">
                  <c:v>40695</c:v>
                </c:pt>
                <c:pt idx="49">
                  <c:v>40725</c:v>
                </c:pt>
                <c:pt idx="50">
                  <c:v>40756</c:v>
                </c:pt>
                <c:pt idx="51">
                  <c:v>40787</c:v>
                </c:pt>
                <c:pt idx="52">
                  <c:v>40817</c:v>
                </c:pt>
                <c:pt idx="53">
                  <c:v>40848</c:v>
                </c:pt>
                <c:pt idx="54">
                  <c:v>40878</c:v>
                </c:pt>
                <c:pt idx="55">
                  <c:v>40909</c:v>
                </c:pt>
                <c:pt idx="56">
                  <c:v>40940</c:v>
                </c:pt>
                <c:pt idx="57">
                  <c:v>40969</c:v>
                </c:pt>
                <c:pt idx="58">
                  <c:v>41000</c:v>
                </c:pt>
                <c:pt idx="59">
                  <c:v>41030</c:v>
                </c:pt>
                <c:pt idx="60">
                  <c:v>41061</c:v>
                </c:pt>
                <c:pt idx="61">
                  <c:v>41091</c:v>
                </c:pt>
                <c:pt idx="62">
                  <c:v>41122</c:v>
                </c:pt>
                <c:pt idx="63">
                  <c:v>41153</c:v>
                </c:pt>
                <c:pt idx="64">
                  <c:v>41183</c:v>
                </c:pt>
                <c:pt idx="65">
                  <c:v>41214</c:v>
                </c:pt>
                <c:pt idx="66">
                  <c:v>41244</c:v>
                </c:pt>
                <c:pt idx="67">
                  <c:v>41275</c:v>
                </c:pt>
                <c:pt idx="68">
                  <c:v>41306</c:v>
                </c:pt>
                <c:pt idx="69">
                  <c:v>41334</c:v>
                </c:pt>
                <c:pt idx="70">
                  <c:v>41365</c:v>
                </c:pt>
                <c:pt idx="71">
                  <c:v>41395</c:v>
                </c:pt>
                <c:pt idx="72">
                  <c:v>41426</c:v>
                </c:pt>
                <c:pt idx="73">
                  <c:v>41456</c:v>
                </c:pt>
                <c:pt idx="74">
                  <c:v>41487</c:v>
                </c:pt>
                <c:pt idx="75">
                  <c:v>41518</c:v>
                </c:pt>
                <c:pt idx="76">
                  <c:v>41548</c:v>
                </c:pt>
                <c:pt idx="77">
                  <c:v>41579</c:v>
                </c:pt>
                <c:pt idx="78">
                  <c:v>41609</c:v>
                </c:pt>
                <c:pt idx="79">
                  <c:v>41640</c:v>
                </c:pt>
                <c:pt idx="80">
                  <c:v>41671</c:v>
                </c:pt>
                <c:pt idx="81">
                  <c:v>41699</c:v>
                </c:pt>
                <c:pt idx="82">
                  <c:v>41730</c:v>
                </c:pt>
                <c:pt idx="83">
                  <c:v>41760</c:v>
                </c:pt>
                <c:pt idx="84">
                  <c:v>41791</c:v>
                </c:pt>
                <c:pt idx="85">
                  <c:v>41821</c:v>
                </c:pt>
                <c:pt idx="86">
                  <c:v>41852</c:v>
                </c:pt>
                <c:pt idx="87">
                  <c:v>41883</c:v>
                </c:pt>
                <c:pt idx="88">
                  <c:v>41913</c:v>
                </c:pt>
                <c:pt idx="89">
                  <c:v>41944</c:v>
                </c:pt>
                <c:pt idx="90">
                  <c:v>41974</c:v>
                </c:pt>
                <c:pt idx="91">
                  <c:v>42005</c:v>
                </c:pt>
                <c:pt idx="92">
                  <c:v>42036</c:v>
                </c:pt>
                <c:pt idx="93">
                  <c:v>42064</c:v>
                </c:pt>
                <c:pt idx="94">
                  <c:v>42095</c:v>
                </c:pt>
                <c:pt idx="95">
                  <c:v>42125</c:v>
                </c:pt>
                <c:pt idx="96">
                  <c:v>42156</c:v>
                </c:pt>
                <c:pt idx="97">
                  <c:v>42186</c:v>
                </c:pt>
                <c:pt idx="98">
                  <c:v>42217</c:v>
                </c:pt>
                <c:pt idx="99">
                  <c:v>42248</c:v>
                </c:pt>
                <c:pt idx="100">
                  <c:v>42278</c:v>
                </c:pt>
                <c:pt idx="101">
                  <c:v>42309</c:v>
                </c:pt>
                <c:pt idx="102">
                  <c:v>42339</c:v>
                </c:pt>
                <c:pt idx="103">
                  <c:v>42370</c:v>
                </c:pt>
                <c:pt idx="104">
                  <c:v>42401</c:v>
                </c:pt>
                <c:pt idx="105">
                  <c:v>42430</c:v>
                </c:pt>
                <c:pt idx="106">
                  <c:v>42461</c:v>
                </c:pt>
                <c:pt idx="107">
                  <c:v>42491</c:v>
                </c:pt>
                <c:pt idx="108">
                  <c:v>42522</c:v>
                </c:pt>
                <c:pt idx="109">
                  <c:v>42552</c:v>
                </c:pt>
                <c:pt idx="110">
                  <c:v>42583</c:v>
                </c:pt>
                <c:pt idx="111">
                  <c:v>42614</c:v>
                </c:pt>
                <c:pt idx="112">
                  <c:v>42644</c:v>
                </c:pt>
                <c:pt idx="113">
                  <c:v>42675</c:v>
                </c:pt>
                <c:pt idx="114">
                  <c:v>42705</c:v>
                </c:pt>
                <c:pt idx="115">
                  <c:v>42736</c:v>
                </c:pt>
                <c:pt idx="116">
                  <c:v>42767</c:v>
                </c:pt>
                <c:pt idx="117">
                  <c:v>42795</c:v>
                </c:pt>
                <c:pt idx="118">
                  <c:v>42826</c:v>
                </c:pt>
                <c:pt idx="119">
                  <c:v>42856</c:v>
                </c:pt>
                <c:pt idx="120">
                  <c:v>42887</c:v>
                </c:pt>
                <c:pt idx="121">
                  <c:v>42917</c:v>
                </c:pt>
                <c:pt idx="122">
                  <c:v>42948</c:v>
                </c:pt>
                <c:pt idx="123">
                  <c:v>42979</c:v>
                </c:pt>
                <c:pt idx="124">
                  <c:v>43009</c:v>
                </c:pt>
                <c:pt idx="125">
                  <c:v>43040</c:v>
                </c:pt>
                <c:pt idx="126">
                  <c:v>43070</c:v>
                </c:pt>
                <c:pt idx="127">
                  <c:v>43101</c:v>
                </c:pt>
                <c:pt idx="128">
                  <c:v>43132</c:v>
                </c:pt>
                <c:pt idx="129">
                  <c:v>43160</c:v>
                </c:pt>
                <c:pt idx="130">
                  <c:v>43191</c:v>
                </c:pt>
                <c:pt idx="131">
                  <c:v>43221</c:v>
                </c:pt>
                <c:pt idx="132">
                  <c:v>43252</c:v>
                </c:pt>
                <c:pt idx="133">
                  <c:v>43282</c:v>
                </c:pt>
                <c:pt idx="134">
                  <c:v>43313</c:v>
                </c:pt>
                <c:pt idx="135">
                  <c:v>43344</c:v>
                </c:pt>
                <c:pt idx="136">
                  <c:v>43374</c:v>
                </c:pt>
                <c:pt idx="137">
                  <c:v>43405</c:v>
                </c:pt>
                <c:pt idx="138">
                  <c:v>43435</c:v>
                </c:pt>
                <c:pt idx="139">
                  <c:v>43466</c:v>
                </c:pt>
                <c:pt idx="140">
                  <c:v>43497</c:v>
                </c:pt>
                <c:pt idx="141">
                  <c:v>43525</c:v>
                </c:pt>
                <c:pt idx="142">
                  <c:v>43556</c:v>
                </c:pt>
                <c:pt idx="143">
                  <c:v>43586</c:v>
                </c:pt>
                <c:pt idx="144">
                  <c:v>43617</c:v>
                </c:pt>
                <c:pt idx="145">
                  <c:v>43647</c:v>
                </c:pt>
                <c:pt idx="146">
                  <c:v>43678</c:v>
                </c:pt>
                <c:pt idx="147">
                  <c:v>43709</c:v>
                </c:pt>
                <c:pt idx="148">
                  <c:v>43739</c:v>
                </c:pt>
                <c:pt idx="149">
                  <c:v>43770</c:v>
                </c:pt>
                <c:pt idx="150">
                  <c:v>43800</c:v>
                </c:pt>
                <c:pt idx="151">
                  <c:v>43831</c:v>
                </c:pt>
                <c:pt idx="152">
                  <c:v>43862</c:v>
                </c:pt>
                <c:pt idx="153">
                  <c:v>43891</c:v>
                </c:pt>
                <c:pt idx="154">
                  <c:v>43922</c:v>
                </c:pt>
                <c:pt idx="155">
                  <c:v>43952</c:v>
                </c:pt>
                <c:pt idx="156">
                  <c:v>43983</c:v>
                </c:pt>
                <c:pt idx="157">
                  <c:v>44013</c:v>
                </c:pt>
                <c:pt idx="158">
                  <c:v>44044</c:v>
                </c:pt>
                <c:pt idx="159">
                  <c:v>44075</c:v>
                </c:pt>
                <c:pt idx="160">
                  <c:v>44105</c:v>
                </c:pt>
                <c:pt idx="161">
                  <c:v>44136</c:v>
                </c:pt>
                <c:pt idx="162">
                  <c:v>44166</c:v>
                </c:pt>
                <c:pt idx="163">
                  <c:v>44197</c:v>
                </c:pt>
                <c:pt idx="164">
                  <c:v>44228</c:v>
                </c:pt>
                <c:pt idx="165">
                  <c:v>44256</c:v>
                </c:pt>
                <c:pt idx="166">
                  <c:v>44287</c:v>
                </c:pt>
                <c:pt idx="167">
                  <c:v>44317</c:v>
                </c:pt>
                <c:pt idx="168">
                  <c:v>44348</c:v>
                </c:pt>
                <c:pt idx="169">
                  <c:v>44378</c:v>
                </c:pt>
                <c:pt idx="170">
                  <c:v>44409</c:v>
                </c:pt>
                <c:pt idx="171">
                  <c:v>44440</c:v>
                </c:pt>
                <c:pt idx="172">
                  <c:v>44470</c:v>
                </c:pt>
                <c:pt idx="173">
                  <c:v>44501</c:v>
                </c:pt>
                <c:pt idx="174">
                  <c:v>44531</c:v>
                </c:pt>
                <c:pt idx="175">
                  <c:v>44562</c:v>
                </c:pt>
                <c:pt idx="176">
                  <c:v>44593</c:v>
                </c:pt>
                <c:pt idx="177">
                  <c:v>44621</c:v>
                </c:pt>
                <c:pt idx="178">
                  <c:v>44652</c:v>
                </c:pt>
                <c:pt idx="179">
                  <c:v>44682</c:v>
                </c:pt>
                <c:pt idx="180">
                  <c:v>44713</c:v>
                </c:pt>
                <c:pt idx="181">
                  <c:v>44743</c:v>
                </c:pt>
                <c:pt idx="182">
                  <c:v>44774</c:v>
                </c:pt>
                <c:pt idx="183">
                  <c:v>44805</c:v>
                </c:pt>
                <c:pt idx="184">
                  <c:v>44835</c:v>
                </c:pt>
                <c:pt idx="185">
                  <c:v>44866</c:v>
                </c:pt>
                <c:pt idx="186">
                  <c:v>44896</c:v>
                </c:pt>
                <c:pt idx="187">
                  <c:v>44927</c:v>
                </c:pt>
                <c:pt idx="188">
                  <c:v>44958</c:v>
                </c:pt>
                <c:pt idx="189">
                  <c:v>44986</c:v>
                </c:pt>
                <c:pt idx="190">
                  <c:v>45017</c:v>
                </c:pt>
                <c:pt idx="191">
                  <c:v>45047</c:v>
                </c:pt>
                <c:pt idx="192">
                  <c:v>45078</c:v>
                </c:pt>
                <c:pt idx="193">
                  <c:v>45108</c:v>
                </c:pt>
                <c:pt idx="194">
                  <c:v>45139</c:v>
                </c:pt>
                <c:pt idx="195">
                  <c:v>45170</c:v>
                </c:pt>
                <c:pt idx="196">
                  <c:v>45200</c:v>
                </c:pt>
                <c:pt idx="197">
                  <c:v>45231</c:v>
                </c:pt>
                <c:pt idx="198">
                  <c:v>45261</c:v>
                </c:pt>
                <c:pt idx="199">
                  <c:v>45292</c:v>
                </c:pt>
                <c:pt idx="200">
                  <c:v>45323</c:v>
                </c:pt>
                <c:pt idx="201">
                  <c:v>45352</c:v>
                </c:pt>
                <c:pt idx="202">
                  <c:v>45383</c:v>
                </c:pt>
              </c:numCache>
            </c:numRef>
          </c:cat>
          <c:val>
            <c:numRef>
              <c:f>'Chart Data'!$C$21:$GW$21</c:f>
              <c:numCache>
                <c:formatCode>0.0%</c:formatCode>
                <c:ptCount val="203"/>
                <c:pt idx="0">
                  <c:v>0.22900000000000001</c:v>
                </c:pt>
                <c:pt idx="1">
                  <c:v>0.224</c:v>
                </c:pt>
                <c:pt idx="2">
                  <c:v>0.23</c:v>
                </c:pt>
                <c:pt idx="3">
                  <c:v>0.23100000000000001</c:v>
                </c:pt>
                <c:pt idx="4">
                  <c:v>0.22900000000000001</c:v>
                </c:pt>
                <c:pt idx="5">
                  <c:v>0.215</c:v>
                </c:pt>
                <c:pt idx="6">
                  <c:v>0.20699999999999999</c:v>
                </c:pt>
                <c:pt idx="7">
                  <c:v>0.214</c:v>
                </c:pt>
                <c:pt idx="8">
                  <c:v>0.22900000000000001</c:v>
                </c:pt>
                <c:pt idx="9">
                  <c:v>0.253</c:v>
                </c:pt>
                <c:pt idx="10">
                  <c:v>0.25600000000000001</c:v>
                </c:pt>
                <c:pt idx="11">
                  <c:v>0.26800000000000002</c:v>
                </c:pt>
                <c:pt idx="12">
                  <c:v>0.25900000000000001</c:v>
                </c:pt>
                <c:pt idx="13">
                  <c:v>0.26200000000000001</c:v>
                </c:pt>
                <c:pt idx="14">
                  <c:v>0.251</c:v>
                </c:pt>
                <c:pt idx="15">
                  <c:v>0.24</c:v>
                </c:pt>
                <c:pt idx="16">
                  <c:v>0.22600000000000001</c:v>
                </c:pt>
                <c:pt idx="17">
                  <c:v>0.20799999999999999</c:v>
                </c:pt>
                <c:pt idx="18">
                  <c:v>0.192</c:v>
                </c:pt>
                <c:pt idx="19">
                  <c:v>0.16700000000000001</c:v>
                </c:pt>
                <c:pt idx="20">
                  <c:v>0.152</c:v>
                </c:pt>
                <c:pt idx="21">
                  <c:v>0.13900000000000001</c:v>
                </c:pt>
                <c:pt idx="22">
                  <c:v>0.14099999999999999</c:v>
                </c:pt>
                <c:pt idx="23">
                  <c:v>0.14399999999999999</c:v>
                </c:pt>
                <c:pt idx="24">
                  <c:v>0.14699999999999999</c:v>
                </c:pt>
                <c:pt idx="25">
                  <c:v>0.154</c:v>
                </c:pt>
                <c:pt idx="26">
                  <c:v>0.14899999999999999</c:v>
                </c:pt>
                <c:pt idx="27">
                  <c:v>0.157</c:v>
                </c:pt>
                <c:pt idx="28">
                  <c:v>0.14699999999999999</c:v>
                </c:pt>
                <c:pt idx="29">
                  <c:v>0.14799999999999999</c:v>
                </c:pt>
                <c:pt idx="30">
                  <c:v>0.151</c:v>
                </c:pt>
                <c:pt idx="31">
                  <c:v>0.154</c:v>
                </c:pt>
                <c:pt idx="32">
                  <c:v>0.16500000000000001</c:v>
                </c:pt>
                <c:pt idx="33">
                  <c:v>0.16400000000000001</c:v>
                </c:pt>
                <c:pt idx="34">
                  <c:v>0.17699999999999999</c:v>
                </c:pt>
                <c:pt idx="35">
                  <c:v>0.184</c:v>
                </c:pt>
                <c:pt idx="36">
                  <c:v>0.20300000000000001</c:v>
                </c:pt>
                <c:pt idx="37">
                  <c:v>0.21</c:v>
                </c:pt>
                <c:pt idx="38">
                  <c:v>0.20699999999999999</c:v>
                </c:pt>
                <c:pt idx="39">
                  <c:v>0.19800000000000001</c:v>
                </c:pt>
                <c:pt idx="40">
                  <c:v>0.19600000000000001</c:v>
                </c:pt>
                <c:pt idx="41">
                  <c:v>0.19900000000000001</c:v>
                </c:pt>
                <c:pt idx="42">
                  <c:v>0.2</c:v>
                </c:pt>
                <c:pt idx="43">
                  <c:v>0.19900000000000001</c:v>
                </c:pt>
                <c:pt idx="44">
                  <c:v>0.215</c:v>
                </c:pt>
                <c:pt idx="45">
                  <c:v>0.20599999999999999</c:v>
                </c:pt>
                <c:pt idx="46">
                  <c:v>0.21</c:v>
                </c:pt>
                <c:pt idx="47">
                  <c:v>0.20799999999999999</c:v>
                </c:pt>
                <c:pt idx="48">
                  <c:v>0.22</c:v>
                </c:pt>
                <c:pt idx="49">
                  <c:v>0.22600000000000001</c:v>
                </c:pt>
                <c:pt idx="50">
                  <c:v>0.222</c:v>
                </c:pt>
                <c:pt idx="51">
                  <c:v>0.22600000000000001</c:v>
                </c:pt>
                <c:pt idx="52">
                  <c:v>0.214</c:v>
                </c:pt>
                <c:pt idx="53">
                  <c:v>0.20799999999999999</c:v>
                </c:pt>
                <c:pt idx="54">
                  <c:v>0.19</c:v>
                </c:pt>
                <c:pt idx="55">
                  <c:v>0.189</c:v>
                </c:pt>
                <c:pt idx="56">
                  <c:v>0.185</c:v>
                </c:pt>
                <c:pt idx="57">
                  <c:v>0.189</c:v>
                </c:pt>
                <c:pt idx="58">
                  <c:v>0.192</c:v>
                </c:pt>
                <c:pt idx="59">
                  <c:v>0.186</c:v>
                </c:pt>
                <c:pt idx="60">
                  <c:v>0.184</c:v>
                </c:pt>
                <c:pt idx="61">
                  <c:v>0.17599999999999999</c:v>
                </c:pt>
                <c:pt idx="62">
                  <c:v>0.17</c:v>
                </c:pt>
                <c:pt idx="63">
                  <c:v>0.158</c:v>
                </c:pt>
                <c:pt idx="64">
                  <c:v>0.14899999999999999</c:v>
                </c:pt>
                <c:pt idx="65">
                  <c:v>0.14599999999999999</c:v>
                </c:pt>
                <c:pt idx="66">
                  <c:v>0.14299999999999999</c:v>
                </c:pt>
                <c:pt idx="67">
                  <c:v>0.14499999999999999</c:v>
                </c:pt>
                <c:pt idx="68">
                  <c:v>0.14699999999999999</c:v>
                </c:pt>
                <c:pt idx="69">
                  <c:v>0.155</c:v>
                </c:pt>
                <c:pt idx="70">
                  <c:v>0.16400000000000001</c:v>
                </c:pt>
                <c:pt idx="71">
                  <c:v>0.17199999999999999</c:v>
                </c:pt>
                <c:pt idx="72">
                  <c:v>0.16800000000000001</c:v>
                </c:pt>
                <c:pt idx="73">
                  <c:v>0.159</c:v>
                </c:pt>
                <c:pt idx="74">
                  <c:v>0.14199999999999999</c:v>
                </c:pt>
                <c:pt idx="75">
                  <c:v>0.13900000000000001</c:v>
                </c:pt>
                <c:pt idx="76">
                  <c:v>0.13200000000000001</c:v>
                </c:pt>
                <c:pt idx="77">
                  <c:v>0.13600000000000001</c:v>
                </c:pt>
                <c:pt idx="78">
                  <c:v>0.13600000000000001</c:v>
                </c:pt>
                <c:pt idx="79">
                  <c:v>0.14099999999999999</c:v>
                </c:pt>
                <c:pt idx="80">
                  <c:v>0.14399999999999999</c:v>
                </c:pt>
                <c:pt idx="81">
                  <c:v>0.14599999999999999</c:v>
                </c:pt>
                <c:pt idx="82">
                  <c:v>0.14499999999999999</c:v>
                </c:pt>
                <c:pt idx="83">
                  <c:v>0.155</c:v>
                </c:pt>
                <c:pt idx="84">
                  <c:v>0.156</c:v>
                </c:pt>
                <c:pt idx="85">
                  <c:v>0.159</c:v>
                </c:pt>
                <c:pt idx="86">
                  <c:v>0.14499999999999999</c:v>
                </c:pt>
                <c:pt idx="87">
                  <c:v>0.14899999999999999</c:v>
                </c:pt>
                <c:pt idx="88">
                  <c:v>0.152</c:v>
                </c:pt>
                <c:pt idx="89">
                  <c:v>0.161</c:v>
                </c:pt>
                <c:pt idx="90">
                  <c:v>0.16200000000000001</c:v>
                </c:pt>
                <c:pt idx="91">
                  <c:v>0.158</c:v>
                </c:pt>
                <c:pt idx="92">
                  <c:v>0.152</c:v>
                </c:pt>
                <c:pt idx="93">
                  <c:v>0.154</c:v>
                </c:pt>
                <c:pt idx="94">
                  <c:v>0.159</c:v>
                </c:pt>
                <c:pt idx="95">
                  <c:v>0.155</c:v>
                </c:pt>
                <c:pt idx="96">
                  <c:v>0.14099999999999999</c:v>
                </c:pt>
                <c:pt idx="97">
                  <c:v>0.14099999999999999</c:v>
                </c:pt>
                <c:pt idx="98">
                  <c:v>0.14699999999999999</c:v>
                </c:pt>
                <c:pt idx="99">
                  <c:v>0.14499999999999999</c:v>
                </c:pt>
                <c:pt idx="100">
                  <c:v>0.14000000000000001</c:v>
                </c:pt>
                <c:pt idx="101">
                  <c:v>0.13200000000000001</c:v>
                </c:pt>
                <c:pt idx="102">
                  <c:v>0.13200000000000001</c:v>
                </c:pt>
                <c:pt idx="103">
                  <c:v>0.14199999999999999</c:v>
                </c:pt>
                <c:pt idx="104">
                  <c:v>0.14699999999999999</c:v>
                </c:pt>
                <c:pt idx="105">
                  <c:v>0.156</c:v>
                </c:pt>
                <c:pt idx="106">
                  <c:v>0.13900000000000001</c:v>
                </c:pt>
                <c:pt idx="107">
                  <c:v>0.14899999999999999</c:v>
                </c:pt>
                <c:pt idx="108">
                  <c:v>0.14000000000000001</c:v>
                </c:pt>
                <c:pt idx="109">
                  <c:v>0.13800000000000001</c:v>
                </c:pt>
                <c:pt idx="110">
                  <c:v>0.13</c:v>
                </c:pt>
                <c:pt idx="111">
                  <c:v>0.14399999999999999</c:v>
                </c:pt>
                <c:pt idx="112">
                  <c:v>0.158</c:v>
                </c:pt>
                <c:pt idx="113">
                  <c:v>0.152</c:v>
                </c:pt>
                <c:pt idx="114">
                  <c:v>0.151</c:v>
                </c:pt>
                <c:pt idx="115">
                  <c:v>0.14699999999999999</c:v>
                </c:pt>
                <c:pt idx="116">
                  <c:v>0.15</c:v>
                </c:pt>
                <c:pt idx="117">
                  <c:v>0.14499999999999999</c:v>
                </c:pt>
                <c:pt idx="118">
                  <c:v>0.14000000000000001</c:v>
                </c:pt>
                <c:pt idx="119">
                  <c:v>0.13900000000000001</c:v>
                </c:pt>
                <c:pt idx="120">
                  <c:v>0.14799999999999999</c:v>
                </c:pt>
                <c:pt idx="121">
                  <c:v>0.151</c:v>
                </c:pt>
                <c:pt idx="122">
                  <c:v>0.14899999999999999</c:v>
                </c:pt>
                <c:pt idx="123">
                  <c:v>0.13700000000000001</c:v>
                </c:pt>
                <c:pt idx="124">
                  <c:v>0.14000000000000001</c:v>
                </c:pt>
                <c:pt idx="125">
                  <c:v>0.13600000000000001</c:v>
                </c:pt>
                <c:pt idx="126">
                  <c:v>0.14199999999999999</c:v>
                </c:pt>
                <c:pt idx="127">
                  <c:v>0.13600000000000001</c:v>
                </c:pt>
                <c:pt idx="128">
                  <c:v>0.14299999999999999</c:v>
                </c:pt>
                <c:pt idx="129">
                  <c:v>0.14699999999999999</c:v>
                </c:pt>
                <c:pt idx="130">
                  <c:v>0.151</c:v>
                </c:pt>
                <c:pt idx="131">
                  <c:v>0.14099999999999999</c:v>
                </c:pt>
                <c:pt idx="132">
                  <c:v>0.13600000000000001</c:v>
                </c:pt>
                <c:pt idx="133">
                  <c:v>0.129</c:v>
                </c:pt>
                <c:pt idx="134">
                  <c:v>0.13500000000000001</c:v>
                </c:pt>
                <c:pt idx="135">
                  <c:v>0.14000000000000001</c:v>
                </c:pt>
                <c:pt idx="136">
                  <c:v>0.13700000000000001</c:v>
                </c:pt>
                <c:pt idx="137">
                  <c:v>0.14699999999999999</c:v>
                </c:pt>
                <c:pt idx="138">
                  <c:v>0.14199999999999999</c:v>
                </c:pt>
                <c:pt idx="139">
                  <c:v>0.14599999999999999</c:v>
                </c:pt>
                <c:pt idx="140">
                  <c:v>0.14099999999999999</c:v>
                </c:pt>
                <c:pt idx="141">
                  <c:v>0.14499999999999999</c:v>
                </c:pt>
                <c:pt idx="142">
                  <c:v>0.153</c:v>
                </c:pt>
                <c:pt idx="143">
                  <c:v>0.14899999999999999</c:v>
                </c:pt>
                <c:pt idx="144">
                  <c:v>0.14000000000000001</c:v>
                </c:pt>
                <c:pt idx="145">
                  <c:v>0.13500000000000001</c:v>
                </c:pt>
                <c:pt idx="146">
                  <c:v>0.125</c:v>
                </c:pt>
                <c:pt idx="147">
                  <c:v>0.114</c:v>
                </c:pt>
                <c:pt idx="148">
                  <c:v>0.107</c:v>
                </c:pt>
                <c:pt idx="149">
                  <c:v>0.114</c:v>
                </c:pt>
                <c:pt idx="150">
                  <c:v>0.123</c:v>
                </c:pt>
                <c:pt idx="151">
                  <c:v>0.124</c:v>
                </c:pt>
                <c:pt idx="152">
                  <c:v>0.124</c:v>
                </c:pt>
                <c:pt idx="153">
                  <c:v>0.126</c:v>
                </c:pt>
                <c:pt idx="154">
                  <c:v>0.1258295884159597</c:v>
                </c:pt>
                <c:pt idx="155">
                  <c:v>0.1225936823506401</c:v>
                </c:pt>
                <c:pt idx="156">
                  <c:v>0.12858382970842769</c:v>
                </c:pt>
                <c:pt idx="157">
                  <c:v>0.13055248212804818</c:v>
                </c:pt>
                <c:pt idx="158">
                  <c:v>0.12450916782467294</c:v>
                </c:pt>
                <c:pt idx="159">
                  <c:v>0.11346153529164964</c:v>
                </c:pt>
                <c:pt idx="160">
                  <c:v>0.11015381566674443</c:v>
                </c:pt>
                <c:pt idx="161">
                  <c:v>0.12424749510653803</c:v>
                </c:pt>
                <c:pt idx="162">
                  <c:v>0.14099999999999999</c:v>
                </c:pt>
                <c:pt idx="163">
                  <c:v>0.13700000000000001</c:v>
                </c:pt>
                <c:pt idx="164">
                  <c:v>0.13100000000000001</c:v>
                </c:pt>
                <c:pt idx="165">
                  <c:v>0.13100000000000001</c:v>
                </c:pt>
                <c:pt idx="166">
                  <c:v>0.13600000000000001</c:v>
                </c:pt>
                <c:pt idx="167">
                  <c:v>0.14000000000000001</c:v>
                </c:pt>
                <c:pt idx="168">
                  <c:v>0.13076551581994605</c:v>
                </c:pt>
                <c:pt idx="169">
                  <c:v>0.11655253919766999</c:v>
                </c:pt>
                <c:pt idx="170">
                  <c:v>0.11636510922041123</c:v>
                </c:pt>
                <c:pt idx="171">
                  <c:v>0.10932463501796452</c:v>
                </c:pt>
                <c:pt idx="172">
                  <c:v>0.12213488076030414</c:v>
                </c:pt>
                <c:pt idx="173">
                  <c:v>0.11654046872434763</c:v>
                </c:pt>
                <c:pt idx="174">
                  <c:v>0.11761546143226564</c:v>
                </c:pt>
                <c:pt idx="175">
                  <c:v>0.11127676744556281</c:v>
                </c:pt>
                <c:pt idx="176">
                  <c:v>0.10613124782947418</c:v>
                </c:pt>
                <c:pt idx="177">
                  <c:v>0.10668852544322049</c:v>
                </c:pt>
                <c:pt idx="178">
                  <c:v>0.105</c:v>
                </c:pt>
                <c:pt idx="179">
                  <c:v>0.108</c:v>
                </c:pt>
                <c:pt idx="180">
                  <c:v>0.11799999999999999</c:v>
                </c:pt>
                <c:pt idx="181">
                  <c:v>0.127</c:v>
                </c:pt>
                <c:pt idx="182">
                  <c:v>0.13100000000000001</c:v>
                </c:pt>
                <c:pt idx="183">
                  <c:v>0.14099999999999999</c:v>
                </c:pt>
                <c:pt idx="184">
                  <c:v>0.14399999999999999</c:v>
                </c:pt>
                <c:pt idx="185">
                  <c:v>0.14799999999999999</c:v>
                </c:pt>
                <c:pt idx="186">
                  <c:v>0.15</c:v>
                </c:pt>
                <c:pt idx="187">
                  <c:v>0.156</c:v>
                </c:pt>
                <c:pt idx="188">
                  <c:v>0.157</c:v>
                </c:pt>
                <c:pt idx="189">
                  <c:v>0.17299999999999999</c:v>
                </c:pt>
                <c:pt idx="190">
                  <c:v>0.185</c:v>
                </c:pt>
                <c:pt idx="191">
                  <c:v>0.193</c:v>
                </c:pt>
                <c:pt idx="192">
                  <c:v>0.19600000000000001</c:v>
                </c:pt>
                <c:pt idx="193">
                  <c:v>0.20300000000000001</c:v>
                </c:pt>
                <c:pt idx="194">
                  <c:v>0.21</c:v>
                </c:pt>
                <c:pt idx="195">
                  <c:v>0.20499999999999999</c:v>
                </c:pt>
                <c:pt idx="196">
                  <c:v>0.19700000000000001</c:v>
                </c:pt>
                <c:pt idx="197">
                  <c:v>0.193</c:v>
                </c:pt>
                <c:pt idx="198">
                  <c:v>0.19800000000000001</c:v>
                </c:pt>
                <c:pt idx="199">
                  <c:v>0.19800000000000001</c:v>
                </c:pt>
                <c:pt idx="200">
                  <c:v>0.19700000000000001</c:v>
                </c:pt>
                <c:pt idx="201">
                  <c:v>0.187</c:v>
                </c:pt>
                <c:pt idx="202">
                  <c:v>0.20200000000000001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7E-4EE3-8EE3-24F567BF5A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529472"/>
        <c:axId val="125531648"/>
      </c:areaChart>
      <c:dateAx>
        <c:axId val="125529472"/>
        <c:scaling>
          <c:orientation val="minMax"/>
          <c:max val="45383"/>
          <c:min val="39264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Rolling 3 month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531648"/>
        <c:crosses val="autoZero"/>
        <c:auto val="1"/>
        <c:lblOffset val="100"/>
        <c:baseTimeUnit val="months"/>
        <c:majorUnit val="3"/>
        <c:majorTimeUnit val="months"/>
      </c:dateAx>
      <c:valAx>
        <c:axId val="125531648"/>
        <c:scaling>
          <c:orientation val="minMax"/>
          <c:max val="0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% Mortgage Holder population</a:t>
                </a:r>
              </a:p>
            </c:rich>
          </c:tx>
          <c:layout>
            <c:manualLayout>
              <c:xMode val="edge"/>
              <c:yMode val="edge"/>
              <c:x val="5.3248296894581782E-4"/>
              <c:y val="0.199367911371972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5294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021105453599238"/>
          <c:y val="0.94048430247635584"/>
          <c:w val="0.32419876606980613"/>
          <c:h val="5.3214327298131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800"/>
      </a:pPr>
      <a:endParaRPr lang="en-US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300" b="1"/>
              <a:t>Growth in </a:t>
            </a:r>
            <a:r>
              <a:rPr lang="en-AU" sz="1300" b="1"/>
              <a:t>Annual</a:t>
            </a:r>
            <a:r>
              <a:rPr lang="en-AU" sz="1300" b="1" baseline="0"/>
              <a:t> Consumer Spending</a:t>
            </a:r>
            <a:r>
              <a:rPr lang="en-AU" sz="1300" b="1"/>
              <a:t> in</a:t>
            </a:r>
            <a:r>
              <a:rPr lang="en-AU" sz="1300" b="1" baseline="0"/>
              <a:t> the </a:t>
            </a:r>
            <a:r>
              <a:rPr lang="en-AU" sz="13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</a:rPr>
              <a:t>12 months to March 2024 vs 12 months to March 2023</a:t>
            </a:r>
            <a:endParaRPr lang="en-US" sz="1300" b="1"/>
          </a:p>
        </c:rich>
      </c:tx>
      <c:layout>
        <c:manualLayout>
          <c:xMode val="edge"/>
          <c:yMode val="edge"/>
          <c:x val="0.1477942039641696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5559178149606299E-2"/>
          <c:y val="0.13389558554093237"/>
          <c:w val="0.91444082185039366"/>
          <c:h val="0.688885110365435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tx>
          <c:spPr>
            <a:solidFill>
              <a:schemeClr val="tx2">
                <a:lumMod val="6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54D4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9B1-4A08-934C-AF736829B69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69B1-4A08-934C-AF736829B69D}"/>
              </c:ext>
            </c:extLst>
          </c:dPt>
          <c:dPt>
            <c:idx val="2"/>
            <c:invertIfNegative val="0"/>
            <c:bubble3D val="0"/>
            <c:spPr>
              <a:solidFill>
                <a:srgbClr val="E54D4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69B1-4A08-934C-AF736829B69D}"/>
              </c:ext>
            </c:extLst>
          </c:dPt>
          <c:dPt>
            <c:idx val="3"/>
            <c:invertIfNegative val="0"/>
            <c:bubble3D val="0"/>
            <c:spPr>
              <a:solidFill>
                <a:srgbClr val="E54D4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69B1-4A08-934C-AF736829B69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69B1-4A08-934C-AF736829B69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69B1-4A08-934C-AF736829B69D}"/>
              </c:ext>
            </c:extLst>
          </c:dPt>
          <c:dPt>
            <c:idx val="6"/>
            <c:invertIfNegative val="0"/>
            <c:bubble3D val="0"/>
            <c:spPr>
              <a:solidFill>
                <a:srgbClr val="E54D4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69B1-4A08-934C-AF736829B69D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69B1-4A08-934C-AF736829B69D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69B1-4A08-934C-AF736829B69D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69B1-4A08-934C-AF736829B69D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69B1-4A08-934C-AF736829B69D}"/>
              </c:ext>
            </c:extLst>
          </c:dPt>
          <c:dPt>
            <c:idx val="1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69B1-4A08-934C-AF736829B69D}"/>
              </c:ext>
            </c:extLst>
          </c:dPt>
          <c:dPt>
            <c:idx val="1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69B1-4A08-934C-AF736829B69D}"/>
              </c:ext>
            </c:extLst>
          </c:dPt>
          <c:dLbls>
            <c:dLbl>
              <c:idx val="0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69B1-4A08-934C-AF736829B69D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FC9577D-A26E-4FEE-BD82-37B588FDD8F3}" type="VALUE">
                      <a:rPr lang="en-US">
                        <a:solidFill>
                          <a:schemeClr val="accent4"/>
                        </a:solidFill>
                      </a:rPr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[VALUE]</a:t>
                    </a:fld>
                    <a:endParaRPr lang="en-AU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69B1-4A08-934C-AF736829B69D}"/>
                </c:ext>
              </c:extLst>
            </c:dLbl>
            <c:dLbl>
              <c:idx val="2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69B1-4A08-934C-AF736829B69D}"/>
                </c:ext>
              </c:extLst>
            </c:dLbl>
            <c:dLbl>
              <c:idx val="3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69B1-4A08-934C-AF736829B69D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563C8B6-4818-4CAF-A36C-B503F2B93560}" type="VALUE">
                      <a:rPr lang="en-US">
                        <a:solidFill>
                          <a:schemeClr val="accent4"/>
                        </a:solidFill>
                      </a:rPr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[VALUE]</a:t>
                    </a:fld>
                    <a:endParaRPr lang="en-AU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69B1-4A08-934C-AF736829B69D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30F8582-1615-46B5-8D3E-F576E9701D55}" type="VALUE">
                      <a:rPr lang="en-US">
                        <a:solidFill>
                          <a:schemeClr val="accent4"/>
                        </a:solidFill>
                      </a:rPr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[VALUE]</a:t>
                    </a:fld>
                    <a:endParaRPr lang="en-AU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6-69B1-4A08-934C-AF736829B69D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EB71BAB-DEDE-4B50-A403-3AD4E892E537}" type="VALUE">
                      <a:rPr lang="en-US">
                        <a:solidFill>
                          <a:srgbClr val="FF0000"/>
                        </a:solidFill>
                      </a:rPr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[VALUE]</a:t>
                    </a:fld>
                    <a:endParaRPr lang="en-AU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69B1-4A08-934C-AF736829B69D}"/>
                </c:ext>
              </c:extLst>
            </c:dLbl>
            <c:dLbl>
              <c:idx val="7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69B1-4A08-934C-AF736829B69D}"/>
                </c:ext>
              </c:extLst>
            </c:dLbl>
            <c:dLbl>
              <c:idx val="8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69B1-4A08-934C-AF736829B69D}"/>
                </c:ext>
              </c:extLst>
            </c:dLbl>
            <c:dLbl>
              <c:idx val="9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69B1-4A08-934C-AF736829B69D}"/>
                </c:ext>
              </c:extLst>
            </c:dLbl>
            <c:dLbl>
              <c:idx val="10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69B1-4A08-934C-AF736829B69D}"/>
                </c:ext>
              </c:extLst>
            </c:dLbl>
            <c:dLbl>
              <c:idx val="11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69B1-4A08-934C-AF736829B69D}"/>
                </c:ext>
              </c:extLst>
            </c:dLbl>
            <c:dLbl>
              <c:idx val="12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69B1-4A08-934C-AF736829B69D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Sheet1!$B$1:$H$1</c:f>
              <c:strCache>
                <c:ptCount val="7"/>
                <c:pt idx="0">
                  <c:v>Total Population  14+</c:v>
                </c:pt>
                <c:pt idx="1">
                  <c:v>14-24</c:v>
                </c:pt>
                <c:pt idx="2">
                  <c:v>25-34</c:v>
                </c:pt>
                <c:pt idx="3">
                  <c:v>35-49</c:v>
                </c:pt>
                <c:pt idx="4">
                  <c:v>50-64</c:v>
                </c:pt>
                <c:pt idx="5">
                  <c:v>65+</c:v>
                </c:pt>
                <c:pt idx="6">
                  <c:v>Young families - children under 16</c:v>
                </c:pt>
              </c:strCache>
            </c:strRef>
          </c:cat>
          <c:val>
            <c:numRef>
              <c:f>Sheet1!$B$2:$H$2</c:f>
              <c:numCache>
                <c:formatCode>\+0%;\-0%</c:formatCode>
                <c:ptCount val="7"/>
                <c:pt idx="0">
                  <c:v>-4.1530878952450792E-2</c:v>
                </c:pt>
                <c:pt idx="1">
                  <c:v>0.10155090131488392</c:v>
                </c:pt>
                <c:pt idx="2">
                  <c:v>-0.15564994309977664</c:v>
                </c:pt>
                <c:pt idx="3">
                  <c:v>-8.597028660154421E-2</c:v>
                </c:pt>
                <c:pt idx="4">
                  <c:v>9.6476177818531992E-3</c:v>
                </c:pt>
                <c:pt idx="5">
                  <c:v>3.1289016850355011E-2</c:v>
                </c:pt>
                <c:pt idx="6">
                  <c:v>-0.15056494287405328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B1-4A08-934C-AF736829B6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9049592"/>
        <c:axId val="519049952"/>
      </c:barChart>
      <c:catAx>
        <c:axId val="519049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049952"/>
        <c:crosses val="autoZero"/>
        <c:auto val="1"/>
        <c:lblAlgn val="ctr"/>
        <c:lblOffset val="100"/>
        <c:noMultiLvlLbl val="0"/>
      </c:catAx>
      <c:valAx>
        <c:axId val="519049952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extTo"/>
        <c:crossAx val="519049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3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</a:rPr>
              <a:t>Growth in Annual </a:t>
            </a:r>
            <a:r>
              <a:rPr lang="en-AU" sz="13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</a:rPr>
              <a:t>Consumer Spending on the Category in the 12 months to March 2024 vs 12 months to March 2023</a:t>
            </a:r>
            <a:endParaRPr lang="en-US" sz="1300" b="1"/>
          </a:p>
        </c:rich>
      </c:tx>
      <c:layout>
        <c:manualLayout>
          <c:xMode val="edge"/>
          <c:yMode val="edge"/>
          <c:x val="0.13371654754882745"/>
          <c:y val="0.163399185537081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9131452077142112E-2"/>
          <c:y val="0.38578049144797849"/>
          <c:w val="0.90320476454659038"/>
          <c:h val="0.5284959237142071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54D4D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E54D4D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Sheet1!$A$2:$A$19</c:f>
              <c:strCache>
                <c:ptCount val="16"/>
                <c:pt idx="0">
                  <c:v>Home Decorations and Decor</c:v>
                </c:pt>
                <c:pt idx="1">
                  <c:v>Footwear</c:v>
                </c:pt>
                <c:pt idx="2">
                  <c:v>Sporting Equipment</c:v>
                </c:pt>
                <c:pt idx="3">
                  <c:v>Furniture</c:v>
                </c:pt>
                <c:pt idx="4">
                  <c:v>Personal Entertainment and Cameras</c:v>
                </c:pt>
                <c:pt idx="5">
                  <c:v>Computers and Tablets</c:v>
                </c:pt>
                <c:pt idx="6">
                  <c:v>Computer Accessories and Software</c:v>
                </c:pt>
                <c:pt idx="7">
                  <c:v>Large Electrical Goods</c:v>
                </c:pt>
                <c:pt idx="8">
                  <c:v>Cards &amp; Stationery</c:v>
                </c:pt>
                <c:pt idx="9">
                  <c:v>Movies or TV Show Downloads Purchased online</c:v>
                </c:pt>
                <c:pt idx="10">
                  <c:v>Homewares</c:v>
                </c:pt>
                <c:pt idx="11">
                  <c:v>Car Accessories/Car Care Products</c:v>
                </c:pt>
                <c:pt idx="12">
                  <c:v>Clothing</c:v>
                </c:pt>
                <c:pt idx="13">
                  <c:v>Manchester and Soft Furnishings</c:v>
                </c:pt>
                <c:pt idx="14">
                  <c:v>Hardware, Home DIY, Plant &amp; Garden Accessories</c:v>
                </c:pt>
                <c:pt idx="15">
                  <c:v>Barbecues, Camping and Outdoor Leisure Equipment</c:v>
                </c:pt>
              </c:strCache>
            </c:strRef>
          </c:cat>
          <c:val>
            <c:numRef>
              <c:f>Sheet1!$B$2:$B$19</c:f>
              <c:numCache>
                <c:formatCode>\+0%;\-0%</c:formatCode>
                <c:ptCount val="16"/>
                <c:pt idx="0">
                  <c:v>-0.14370124848651911</c:v>
                </c:pt>
                <c:pt idx="1">
                  <c:v>-0.12508122008118902</c:v>
                </c:pt>
                <c:pt idx="2">
                  <c:v>-0.10789005760149011</c:v>
                </c:pt>
                <c:pt idx="3">
                  <c:v>-0.1</c:v>
                </c:pt>
                <c:pt idx="4">
                  <c:v>-9.5912241591694702E-2</c:v>
                </c:pt>
                <c:pt idx="5">
                  <c:v>-8.7360434239831766E-2</c:v>
                </c:pt>
                <c:pt idx="6">
                  <c:v>-8.3480294408562375E-2</c:v>
                </c:pt>
                <c:pt idx="7">
                  <c:v>-8.0764501133560596E-2</c:v>
                </c:pt>
                <c:pt idx="8">
                  <c:v>-6.3805039148524395E-2</c:v>
                </c:pt>
                <c:pt idx="9">
                  <c:v>-5.7675462658329624E-2</c:v>
                </c:pt>
                <c:pt idx="10">
                  <c:v>-5.7182196979847506E-2</c:v>
                </c:pt>
                <c:pt idx="11">
                  <c:v>-5.4401454681736253E-2</c:v>
                </c:pt>
                <c:pt idx="12">
                  <c:v>-5.1211411452212585E-2</c:v>
                </c:pt>
                <c:pt idx="13">
                  <c:v>-4.9983955867780594E-2</c:v>
                </c:pt>
                <c:pt idx="14">
                  <c:v>-2.3896306336038436E-2</c:v>
                </c:pt>
                <c:pt idx="15">
                  <c:v>-2.2891668550538639E-2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68-4C1B-94F6-CC1E6E6A6F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9694000"/>
        <c:axId val="719694360"/>
      </c:barChart>
      <c:catAx>
        <c:axId val="71969400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9694360"/>
        <c:crosses val="autoZero"/>
        <c:auto val="0"/>
        <c:lblAlgn val="ctr"/>
        <c:lblOffset val="100"/>
        <c:noMultiLvlLbl val="0"/>
      </c:catAx>
      <c:valAx>
        <c:axId val="719694360"/>
        <c:scaling>
          <c:orientation val="minMax"/>
          <c:max val="0"/>
        </c:scaling>
        <c:delete val="1"/>
        <c:axPos val="l"/>
        <c:numFmt formatCode="\+0%;\-0%" sourceLinked="1"/>
        <c:majorTickMark val="out"/>
        <c:minorTickMark val="none"/>
        <c:tickLblPos val="nextTo"/>
        <c:crossAx val="719694000"/>
        <c:crossesAt val="1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70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Growth in Annual </a:t>
            </a:r>
            <a:r>
              <a:rPr lang="en-AU" sz="1400" b="1" dirty="0"/>
              <a:t>Consumer</a:t>
            </a:r>
            <a:r>
              <a:rPr lang="en-AU" sz="1400" b="1" baseline="0" dirty="0"/>
              <a:t> Spending on the </a:t>
            </a:r>
            <a:r>
              <a:rPr lang="en-AU" sz="1400" b="1" dirty="0"/>
              <a:t>Category</a:t>
            </a:r>
            <a:r>
              <a:rPr lang="en-AU" sz="1400" b="1" baseline="0" dirty="0"/>
              <a:t> </a:t>
            </a:r>
            <a:r>
              <a:rPr lang="en-AU" sz="1400" b="1" dirty="0"/>
              <a:t>in Apr’ 2023 – Mar</a:t>
            </a:r>
            <a:r>
              <a:rPr lang="en-AU" sz="1400" b="1" baseline="0" dirty="0"/>
              <a:t> ‘</a:t>
            </a:r>
            <a:r>
              <a:rPr lang="en-AU" sz="1400" b="1" dirty="0"/>
              <a:t>24 vs. Apr’22 – Mar’23</a:t>
            </a:r>
            <a:endParaRPr lang="en-US" sz="1400" b="1" dirty="0"/>
          </a:p>
        </c:rich>
      </c:tx>
      <c:layout>
        <c:manualLayout>
          <c:xMode val="edge"/>
          <c:yMode val="edge"/>
          <c:x val="0.13803790802691701"/>
          <c:y val="0.143492470181885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1945544569957138E-2"/>
          <c:y val="0.43242242659592828"/>
          <c:w val="0.95387333095119387"/>
          <c:h val="0.5027717995924844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Pet Supplies</c:v>
                </c:pt>
                <c:pt idx="1">
                  <c:v>Gaming</c:v>
                </c:pt>
                <c:pt idx="2">
                  <c:v>Cosmetics</c:v>
                </c:pt>
                <c:pt idx="3">
                  <c:v>Perfume or Aftershave</c:v>
                </c:pt>
                <c:pt idx="4">
                  <c:v>Skin Care Products</c:v>
                </c:pt>
                <c:pt idx="5">
                  <c:v>Phones and Accessories</c:v>
                </c:pt>
                <c:pt idx="6">
                  <c:v>Accessories for men, women or children</c:v>
                </c:pt>
                <c:pt idx="7">
                  <c:v>Games or Toys</c:v>
                </c:pt>
                <c:pt idx="8">
                  <c:v>Small Electrical Goods</c:v>
                </c:pt>
                <c:pt idx="9">
                  <c:v>Crafts or Hobbies</c:v>
                </c:pt>
                <c:pt idx="10">
                  <c:v>Books, eBooks or audio books</c:v>
                </c:pt>
              </c:strCache>
            </c:strRef>
          </c:cat>
          <c:val>
            <c:numRef>
              <c:f>Sheet1!$B$2:$B$12</c:f>
              <c:numCache>
                <c:formatCode>\+0%;\-0%</c:formatCode>
                <c:ptCount val="11"/>
                <c:pt idx="0">
                  <c:v>0.12548147318725911</c:v>
                </c:pt>
                <c:pt idx="1">
                  <c:v>0.11904099408859366</c:v>
                </c:pt>
                <c:pt idx="2">
                  <c:v>9.4908763961430789E-2</c:v>
                </c:pt>
                <c:pt idx="3">
                  <c:v>8.0360944275015958E-2</c:v>
                </c:pt>
                <c:pt idx="4">
                  <c:v>7.3305167250315578E-2</c:v>
                </c:pt>
                <c:pt idx="5">
                  <c:v>5.4532816413238552E-2</c:v>
                </c:pt>
                <c:pt idx="6">
                  <c:v>4.899331865117304E-2</c:v>
                </c:pt>
                <c:pt idx="7">
                  <c:v>4.6388880352643158E-2</c:v>
                </c:pt>
                <c:pt idx="8">
                  <c:v>3.0779883525445088E-2</c:v>
                </c:pt>
                <c:pt idx="9">
                  <c:v>2.2561437440301972E-2</c:v>
                </c:pt>
                <c:pt idx="10">
                  <c:v>1.1469704329809928E-2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68-4C1B-94F6-CC1E6E6A6F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9694000"/>
        <c:axId val="719694360"/>
      </c:barChart>
      <c:catAx>
        <c:axId val="71969400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9694360"/>
        <c:crosses val="autoZero"/>
        <c:auto val="0"/>
        <c:lblAlgn val="ctr"/>
        <c:lblOffset val="100"/>
        <c:noMultiLvlLbl val="0"/>
      </c:catAx>
      <c:valAx>
        <c:axId val="719694360"/>
        <c:scaling>
          <c:orientation val="minMax"/>
          <c:max val="0.18000000000000002"/>
          <c:min val="0"/>
        </c:scaling>
        <c:delete val="1"/>
        <c:axPos val="l"/>
        <c:numFmt formatCode="\+0%;\-0%" sourceLinked="1"/>
        <c:majorTickMark val="out"/>
        <c:minorTickMark val="none"/>
        <c:tickLblPos val="nextTo"/>
        <c:crossAx val="719694000"/>
        <c:crossesAt val="1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700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0.64186</cdr:x>
      <cdr:y>0.20102</cdr:y>
    </cdr:from>
    <cdr:to>
      <cdr:x>1</cdr:x>
      <cdr:y>0.36301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1AD040B6-4764-A85B-CD16-98058D881132}"/>
            </a:ext>
          </a:extLst>
        </cdr:cNvPr>
        <cdr:cNvSpPr txBox="1"/>
      </cdr:nvSpPr>
      <cdr:spPr>
        <a:xfrm xmlns:a="http://schemas.openxmlformats.org/drawingml/2006/main">
          <a:off x="5971063" y="1222246"/>
          <a:ext cx="3331687" cy="984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AU" sz="1500" b="1" baseline="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0.27883</cdr:x>
      <cdr:y>0.05777</cdr:y>
    </cdr:from>
    <cdr:to>
      <cdr:x>0.45541</cdr:x>
      <cdr:y>0.27901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2E5AD71-D189-DCE9-AAC2-3C55478B4FB7}"/>
            </a:ext>
          </a:extLst>
        </cdr:cNvPr>
        <cdr:cNvSpPr txBox="1"/>
      </cdr:nvSpPr>
      <cdr:spPr>
        <a:xfrm xmlns:a="http://schemas.openxmlformats.org/drawingml/2006/main">
          <a:off x="3071117" y="241832"/>
          <a:ext cx="1944931" cy="9261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b="1" dirty="0">
              <a:solidFill>
                <a:schemeClr val="accent1"/>
              </a:solidFill>
            </a:rPr>
            <a:t>Savings peaked at</a:t>
          </a:r>
          <a:br>
            <a:rPr lang="en-US" b="1" dirty="0">
              <a:solidFill>
                <a:schemeClr val="accent1"/>
              </a:solidFill>
            </a:rPr>
          </a:br>
          <a:r>
            <a:rPr lang="en-US" b="1" dirty="0">
              <a:solidFill>
                <a:schemeClr val="accent1"/>
              </a:solidFill>
            </a:rPr>
            <a:t> 24% of income</a:t>
          </a:r>
          <a:br>
            <a:rPr lang="en-US" b="1" dirty="0">
              <a:solidFill>
                <a:schemeClr val="accent1"/>
              </a:solidFill>
            </a:rPr>
          </a:br>
          <a:r>
            <a:rPr lang="en-US" b="1" dirty="0">
              <a:solidFill>
                <a:schemeClr val="accent1"/>
              </a:solidFill>
            </a:rPr>
            <a:t>(June Qtr. 2020)</a:t>
          </a:r>
          <a:endParaRPr lang="en-AU" b="1" dirty="0">
            <a:solidFill>
              <a:schemeClr val="accent1"/>
            </a:solidFill>
          </a:endParaRPr>
        </a:p>
      </cdr:txBody>
    </cdr:sp>
  </cdr:relSizeAnchor>
  <cdr:relSizeAnchor xmlns:cdr="http://schemas.openxmlformats.org/drawingml/2006/chartDrawing">
    <cdr:from>
      <cdr:x>0.56503</cdr:x>
      <cdr:y>0.09168</cdr:y>
    </cdr:from>
    <cdr:to>
      <cdr:x>0.64497</cdr:x>
      <cdr:y>0.16839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DDE108E6-4DD7-609B-9CAF-65289E9CC6F4}"/>
            </a:ext>
          </a:extLst>
        </cdr:cNvPr>
        <cdr:cNvSpPr txBox="1"/>
      </cdr:nvSpPr>
      <cdr:spPr>
        <a:xfrm xmlns:a="http://schemas.openxmlformats.org/drawingml/2006/main">
          <a:off x="6223518" y="383793"/>
          <a:ext cx="880494" cy="3211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b="1" dirty="0">
              <a:solidFill>
                <a:schemeClr val="bg1"/>
              </a:solidFill>
            </a:rPr>
            <a:t>Covid lockdown</a:t>
          </a:r>
          <a:br>
            <a:rPr lang="en-US" b="1" dirty="0">
              <a:solidFill>
                <a:schemeClr val="accent1"/>
              </a:solidFill>
            </a:rPr>
          </a:br>
          <a:endParaRPr lang="en-AU" b="1" dirty="0">
            <a:solidFill>
              <a:schemeClr val="accent1"/>
            </a:solidFill>
          </a:endParaRPr>
        </a:p>
      </cdr:txBody>
    </cdr:sp>
  </cdr:relSizeAnchor>
  <cdr:relSizeAnchor xmlns:cdr="http://schemas.openxmlformats.org/drawingml/2006/chartDrawing">
    <cdr:from>
      <cdr:x>0.40147</cdr:x>
      <cdr:y>0</cdr:y>
    </cdr:from>
    <cdr:to>
      <cdr:x>0.4814</cdr:x>
      <cdr:y>0.07671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D0952F4E-AA30-D135-1AC6-88C535999049}"/>
            </a:ext>
          </a:extLst>
        </cdr:cNvPr>
        <cdr:cNvSpPr txBox="1"/>
      </cdr:nvSpPr>
      <cdr:spPr>
        <a:xfrm xmlns:a="http://schemas.openxmlformats.org/drawingml/2006/main">
          <a:off x="4421975" y="0"/>
          <a:ext cx="880385" cy="3211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b="1" dirty="0">
              <a:solidFill>
                <a:schemeClr val="bg1"/>
              </a:solidFill>
            </a:rPr>
            <a:t>Covid lockdown</a:t>
          </a:r>
          <a:br>
            <a:rPr lang="en-US" b="1" dirty="0">
              <a:solidFill>
                <a:schemeClr val="accent1"/>
              </a:solidFill>
            </a:rPr>
          </a:br>
          <a:endParaRPr lang="en-AU" b="1" dirty="0">
            <a:solidFill>
              <a:schemeClr val="accent1"/>
            </a:solidFill>
          </a:endParaRPr>
        </a:p>
      </cdr:txBody>
    </cdr:sp>
  </cdr:relSizeAnchor>
  <cdr:relSizeAnchor xmlns:cdr="http://schemas.openxmlformats.org/drawingml/2006/chartDrawing">
    <cdr:from>
      <cdr:x>0.60365</cdr:x>
      <cdr:y>0.11586</cdr:y>
    </cdr:from>
    <cdr:to>
      <cdr:x>0.86308</cdr:x>
      <cdr:y>0.22648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FCC4242D-F936-CDF8-17A6-879754115E5A}"/>
            </a:ext>
          </a:extLst>
        </cdr:cNvPr>
        <cdr:cNvSpPr txBox="1"/>
      </cdr:nvSpPr>
      <cdr:spPr>
        <a:xfrm xmlns:a="http://schemas.openxmlformats.org/drawingml/2006/main">
          <a:off x="6648822" y="485024"/>
          <a:ext cx="2857478" cy="4630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b="1" dirty="0">
              <a:solidFill>
                <a:schemeClr val="accent1"/>
              </a:solidFill>
            </a:rPr>
            <a:t>Savings peak again at</a:t>
          </a:r>
          <a:br>
            <a:rPr lang="en-US" b="1" dirty="0">
              <a:solidFill>
                <a:schemeClr val="accent1"/>
              </a:solidFill>
            </a:rPr>
          </a:br>
          <a:r>
            <a:rPr lang="en-US" b="1" dirty="0">
              <a:solidFill>
                <a:schemeClr val="accent1"/>
              </a:solidFill>
            </a:rPr>
            <a:t> 19% of income (Sept. Qtr. 2021)</a:t>
          </a:r>
          <a:endParaRPr lang="en-AU" b="1" dirty="0">
            <a:solidFill>
              <a:schemeClr val="accent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0.09951</cdr:x>
      <cdr:y>0.05455</cdr:y>
    </cdr:from>
    <cdr:to>
      <cdr:x>0.21543</cdr:x>
      <cdr:y>0.1292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24142" y="329914"/>
          <a:ext cx="1076534" cy="4515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fld id="{2CD85051-F737-431F-9C02-F1758D58E998}" type="TxLink">
            <a:rPr lang="en-US" sz="2000" b="1" i="0" u="none" strike="noStrike">
              <a:solidFill>
                <a:srgbClr val="000000"/>
              </a:solidFill>
              <a:latin typeface="Calibri"/>
              <a:cs typeface="Calibri"/>
            </a:rPr>
            <a:pPr algn="l"/>
            <a:t>28.9%</a:t>
          </a:fld>
          <a:endParaRPr lang="en-AU" sz="2000" b="1" dirty="0"/>
        </a:p>
      </cdr:txBody>
    </cdr:sp>
  </cdr:relSizeAnchor>
  <cdr:relSizeAnchor xmlns:cdr="http://schemas.openxmlformats.org/drawingml/2006/chartDrawing">
    <cdr:from>
      <cdr:x>0.10566</cdr:x>
      <cdr:y>0.13386</cdr:y>
    </cdr:from>
    <cdr:to>
      <cdr:x>0.13436</cdr:x>
      <cdr:y>0.32295</cdr:y>
    </cdr:to>
    <cdr:cxnSp macro="">
      <cdr:nvCxnSpPr>
        <cdr:cNvPr id="9" name="Straight Arrow Connector 8">
          <a:extLst xmlns:a="http://schemas.openxmlformats.org/drawingml/2006/main">
            <a:ext uri="{FF2B5EF4-FFF2-40B4-BE49-F238E27FC236}">
              <a16:creationId xmlns:a16="http://schemas.microsoft.com/office/drawing/2014/main" id="{30E61B17-DA82-4CF2-BE1B-9D69D09F5DB7}"/>
            </a:ext>
          </a:extLst>
        </cdr:cNvPr>
        <cdr:cNvCxnSpPr/>
      </cdr:nvCxnSpPr>
      <cdr:spPr>
        <a:xfrm xmlns:a="http://schemas.openxmlformats.org/drawingml/2006/main" flipH="1">
          <a:off x="981251" y="809625"/>
          <a:ext cx="266524" cy="1143698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ysClr val="windowText" lastClr="0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0.22877</cdr:x>
      <cdr:y>0.01264</cdr:y>
    </cdr:from>
    <cdr:to>
      <cdr:x>0.39496</cdr:x>
      <cdr:y>0.2126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69CA4FF6-1E4A-4562-9BAD-EC8EAED6F198}"/>
            </a:ext>
          </a:extLst>
        </cdr:cNvPr>
        <cdr:cNvSpPr txBox="1"/>
      </cdr:nvSpPr>
      <cdr:spPr>
        <a:xfrm xmlns:a="http://schemas.openxmlformats.org/drawingml/2006/main">
          <a:off x="2124520" y="76422"/>
          <a:ext cx="1543386" cy="1209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AU" sz="2000" b="1" dirty="0">
              <a:solidFill>
                <a:sysClr val="windowText" lastClr="000000"/>
              </a:solidFill>
            </a:rPr>
            <a:t>35.6%</a:t>
          </a:r>
        </a:p>
        <a:p xmlns:a="http://schemas.openxmlformats.org/drawingml/2006/main">
          <a:pPr algn="ctr"/>
          <a:r>
            <a:rPr lang="en-AU" sz="1600" b="1" dirty="0">
              <a:solidFill>
                <a:sysClr val="windowText" lastClr="000000"/>
              </a:solidFill>
            </a:rPr>
            <a:t>(GFC High)</a:t>
          </a:r>
          <a:br>
            <a:rPr lang="en-AU" sz="1600" b="1" dirty="0">
              <a:solidFill>
                <a:sysClr val="windowText" lastClr="000000"/>
              </a:solidFill>
            </a:rPr>
          </a:br>
          <a:r>
            <a:rPr lang="en-AU" sz="1600" b="1" dirty="0">
              <a:solidFill>
                <a:sysClr val="windowText" lastClr="000000"/>
              </a:solidFill>
            </a:rPr>
            <a:t>(May 2008)</a:t>
          </a:r>
        </a:p>
      </cdr:txBody>
    </cdr:sp>
  </cdr:relSizeAnchor>
  <cdr:relSizeAnchor xmlns:cdr="http://schemas.openxmlformats.org/drawingml/2006/chartDrawing">
    <cdr:from>
      <cdr:x>0.16</cdr:x>
      <cdr:y>0.12913</cdr:y>
    </cdr:from>
    <cdr:to>
      <cdr:x>0.22769</cdr:x>
      <cdr:y>0.26614</cdr:y>
    </cdr:to>
    <cdr:cxnSp macro="">
      <cdr:nvCxnSpPr>
        <cdr:cNvPr id="13" name="Straight Arrow Connector 12">
          <a:extLst xmlns:a="http://schemas.openxmlformats.org/drawingml/2006/main">
            <a:ext uri="{FF2B5EF4-FFF2-40B4-BE49-F238E27FC236}">
              <a16:creationId xmlns:a16="http://schemas.microsoft.com/office/drawing/2014/main" id="{D107DA24-4542-4DB8-9B9F-90C253900966}"/>
            </a:ext>
          </a:extLst>
        </cdr:cNvPr>
        <cdr:cNvCxnSpPr/>
      </cdr:nvCxnSpPr>
      <cdr:spPr>
        <a:xfrm xmlns:a="http://schemas.openxmlformats.org/drawingml/2006/main" flipH="1">
          <a:off x="1485900" y="781050"/>
          <a:ext cx="628650" cy="828665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ysClr val="windowText" lastClr="0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0.82514</cdr:x>
      <cdr:y>0.71416</cdr:y>
    </cdr:from>
    <cdr:to>
      <cdr:x>0.99133</cdr:x>
      <cdr:y>0.80027</cdr:y>
    </cdr:to>
    <cdr:sp macro="" textlink="">
      <cdr:nvSpPr>
        <cdr:cNvPr id="17" name="TextBox 1">
          <a:extLst xmlns:a="http://schemas.openxmlformats.org/drawingml/2006/main">
            <a:ext uri="{FF2B5EF4-FFF2-40B4-BE49-F238E27FC236}">
              <a16:creationId xmlns:a16="http://schemas.microsoft.com/office/drawing/2014/main" id="{987FE391-8986-4A4E-9FCF-01A1E2B2EF4B}"/>
            </a:ext>
          </a:extLst>
        </cdr:cNvPr>
        <cdr:cNvSpPr txBox="1"/>
      </cdr:nvSpPr>
      <cdr:spPr>
        <a:xfrm xmlns:a="http://schemas.openxmlformats.org/drawingml/2006/main">
          <a:off x="7661275" y="4318000"/>
          <a:ext cx="1543050" cy="520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AU" sz="2400" b="1">
              <a:solidFill>
                <a:schemeClr val="bg1"/>
              </a:solidFill>
            </a:rPr>
            <a:t>20.2%</a:t>
          </a:r>
        </a:p>
      </cdr:txBody>
    </cdr:sp>
  </cdr:relSizeAnchor>
  <cdr:relSizeAnchor xmlns:cdr="http://schemas.openxmlformats.org/drawingml/2006/chartDrawing">
    <cdr:from>
      <cdr:x>0.70065</cdr:x>
      <cdr:y>0.14345</cdr:y>
    </cdr:from>
    <cdr:to>
      <cdr:x>0.96834</cdr:x>
      <cdr:y>0.30816</cdr:y>
    </cdr:to>
    <cdr:sp macro="" textlink="">
      <cdr:nvSpPr>
        <cdr:cNvPr id="18" name="TextBox 1">
          <a:extLst xmlns:a="http://schemas.openxmlformats.org/drawingml/2006/main">
            <a:ext uri="{FF2B5EF4-FFF2-40B4-BE49-F238E27FC236}">
              <a16:creationId xmlns:a16="http://schemas.microsoft.com/office/drawing/2014/main" id="{987FE391-8986-4A4E-9FCF-01A1E2B2EF4B}"/>
            </a:ext>
          </a:extLst>
        </cdr:cNvPr>
        <cdr:cNvSpPr txBox="1"/>
      </cdr:nvSpPr>
      <cdr:spPr>
        <a:xfrm xmlns:a="http://schemas.openxmlformats.org/drawingml/2006/main">
          <a:off x="6503113" y="866889"/>
          <a:ext cx="2484587" cy="9953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AU" sz="2000" b="1" dirty="0">
              <a:solidFill>
                <a:sysClr val="windowText" lastClr="000000"/>
              </a:solidFill>
            </a:rPr>
            <a:t>30.8%</a:t>
          </a:r>
          <a:br>
            <a:rPr lang="en-AU" sz="2000" b="1" dirty="0">
              <a:solidFill>
                <a:sysClr val="windowText" lastClr="000000"/>
              </a:solidFill>
            </a:rPr>
          </a:br>
          <a:r>
            <a:rPr lang="en-AU" sz="1600" b="1" dirty="0">
              <a:solidFill>
                <a:sysClr val="windowText" lastClr="000000"/>
              </a:solidFill>
            </a:rPr>
            <a:t>(April</a:t>
          </a:r>
          <a:r>
            <a:rPr lang="en-AU" sz="1600" b="1" baseline="0" dirty="0">
              <a:solidFill>
                <a:sysClr val="windowText" lastClr="000000"/>
              </a:solidFill>
            </a:rPr>
            <a:t> </a:t>
          </a:r>
          <a:r>
            <a:rPr lang="en-AU" sz="1600" b="1" dirty="0">
              <a:solidFill>
                <a:sysClr val="windowText" lastClr="000000"/>
              </a:solidFill>
            </a:rPr>
            <a:t>2024)</a:t>
          </a:r>
        </a:p>
      </cdr:txBody>
    </cdr:sp>
  </cdr:relSizeAnchor>
  <cdr:relSizeAnchor xmlns:cdr="http://schemas.openxmlformats.org/drawingml/2006/chartDrawing">
    <cdr:from>
      <cdr:x>0.9179</cdr:x>
      <cdr:y>0.20841</cdr:y>
    </cdr:from>
    <cdr:to>
      <cdr:x>0.97833</cdr:x>
      <cdr:y>0.30824</cdr:y>
    </cdr:to>
    <cdr:cxnSp macro="">
      <cdr:nvCxnSpPr>
        <cdr:cNvPr id="19" name="Straight Arrow Connector 18">
          <a:extLst xmlns:a="http://schemas.openxmlformats.org/drawingml/2006/main">
            <a:ext uri="{FF2B5EF4-FFF2-40B4-BE49-F238E27FC236}">
              <a16:creationId xmlns:a16="http://schemas.microsoft.com/office/drawing/2014/main" id="{2B263B9A-A55C-419D-8262-9A65F53F450B}"/>
            </a:ext>
          </a:extLst>
        </cdr:cNvPr>
        <cdr:cNvCxnSpPr/>
      </cdr:nvCxnSpPr>
      <cdr:spPr>
        <a:xfrm xmlns:a="http://schemas.openxmlformats.org/drawingml/2006/main">
          <a:off x="8519596" y="1259410"/>
          <a:ext cx="560886" cy="603281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ysClr val="windowText" lastClr="0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0.9356</cdr:x>
      <cdr:y>0.54991</cdr:y>
    </cdr:from>
    <cdr:to>
      <cdr:x>0.97263</cdr:x>
      <cdr:y>0.6633</cdr:y>
    </cdr:to>
    <cdr:cxnSp macro="">
      <cdr:nvCxnSpPr>
        <cdr:cNvPr id="22" name="Straight Arrow Connector 21">
          <a:extLst xmlns:a="http://schemas.openxmlformats.org/drawingml/2006/main">
            <a:ext uri="{FF2B5EF4-FFF2-40B4-BE49-F238E27FC236}">
              <a16:creationId xmlns:a16="http://schemas.microsoft.com/office/drawing/2014/main" id="{45ECE3A4-A42F-4AB4-8F71-6D0386EE34E9}"/>
            </a:ext>
          </a:extLst>
        </cdr:cNvPr>
        <cdr:cNvCxnSpPr/>
      </cdr:nvCxnSpPr>
      <cdr:spPr>
        <a:xfrm xmlns:a="http://schemas.openxmlformats.org/drawingml/2006/main" flipV="1">
          <a:off x="8683849" y="3323167"/>
          <a:ext cx="343734" cy="68521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bg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0.34188</cdr:x>
      <cdr:y>0.20998</cdr:y>
    </cdr:from>
    <cdr:to>
      <cdr:x>0.50807</cdr:x>
      <cdr:y>0.36122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F56BCACC-A6E5-3201-D664-E25FBA20B759}"/>
            </a:ext>
          </a:extLst>
        </cdr:cNvPr>
        <cdr:cNvSpPr txBox="1"/>
      </cdr:nvSpPr>
      <cdr:spPr>
        <a:xfrm xmlns:a="http://schemas.openxmlformats.org/drawingml/2006/main">
          <a:off x="3175023" y="1270026"/>
          <a:ext cx="1543386" cy="9147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AU" sz="2000" b="1" dirty="0">
              <a:solidFill>
                <a:sysClr val="windowText" lastClr="000000"/>
              </a:solidFill>
            </a:rPr>
            <a:t>32.7%</a:t>
          </a:r>
        </a:p>
        <a:p xmlns:a="http://schemas.openxmlformats.org/drawingml/2006/main">
          <a:pPr algn="ctr"/>
          <a:r>
            <a:rPr lang="en-AU" sz="1600" b="1" dirty="0">
              <a:solidFill>
                <a:sysClr val="windowText" lastClr="000000"/>
              </a:solidFill>
            </a:rPr>
            <a:t>(Sept. 2008)</a:t>
          </a:r>
        </a:p>
      </cdr:txBody>
    </cdr:sp>
  </cdr:relSizeAnchor>
  <cdr:relSizeAnchor xmlns:cdr="http://schemas.openxmlformats.org/drawingml/2006/chartDrawing">
    <cdr:from>
      <cdr:x>0.18085</cdr:x>
      <cdr:y>0.25669</cdr:y>
    </cdr:from>
    <cdr:to>
      <cdr:x>0.35487</cdr:x>
      <cdr:y>0.28716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26E99D94-CB65-47BF-51AE-2216FF541C0B}"/>
            </a:ext>
          </a:extLst>
        </cdr:cNvPr>
        <cdr:cNvCxnSpPr/>
      </cdr:nvCxnSpPr>
      <cdr:spPr>
        <a:xfrm xmlns:a="http://schemas.openxmlformats.org/drawingml/2006/main" flipH="1">
          <a:off x="1679536" y="1552572"/>
          <a:ext cx="1616102" cy="184294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ysClr val="windowText" lastClr="0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0.32163</cdr:x>
      <cdr:y>0.15237</cdr:y>
    </cdr:from>
    <cdr:to>
      <cdr:x>0.35473</cdr:x>
      <cdr:y>0.2088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7592B41E-8F7C-194A-5519-545BA298FDF1}"/>
            </a:ext>
          </a:extLst>
        </cdr:cNvPr>
        <cdr:cNvCxnSpPr/>
      </cdr:nvCxnSpPr>
      <cdr:spPr>
        <a:xfrm xmlns:a="http://schemas.openxmlformats.org/drawingml/2006/main" flipH="1">
          <a:off x="3202854" y="679340"/>
          <a:ext cx="329609" cy="25155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4"/>
        </a:lnRef>
        <a:fillRef xmlns:a="http://schemas.openxmlformats.org/drawingml/2006/main" idx="0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0.1056</cdr:x>
      <cdr:y>0.3266</cdr:y>
    </cdr:from>
    <cdr:to>
      <cdr:x>0.18194</cdr:x>
      <cdr:y>0.4876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211A1BA-3752-CE44-95B4-E1F492A65CF9}"/>
            </a:ext>
          </a:extLst>
        </cdr:cNvPr>
        <cdr:cNvSpPr txBox="1"/>
      </cdr:nvSpPr>
      <cdr:spPr>
        <a:xfrm xmlns:a="http://schemas.openxmlformats.org/drawingml/2006/main">
          <a:off x="1264824" y="185492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AU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0.12692</cdr:x>
      <cdr:y>0.07991</cdr:y>
    </cdr:from>
    <cdr:to>
      <cdr:x>0.20738</cdr:x>
      <cdr:y>0.25367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011CB3B-F27F-A334-B240-7C4A1B78730C}"/>
            </a:ext>
          </a:extLst>
        </cdr:cNvPr>
        <cdr:cNvSpPr txBox="1"/>
      </cdr:nvSpPr>
      <cdr:spPr>
        <a:xfrm xmlns:a="http://schemas.openxmlformats.org/drawingml/2006/main">
          <a:off x="1442417" y="42052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A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1651E177-8652-44B3-A143-6A2F394C5EFB}" type="datetimeFigureOut">
              <a:rPr lang="en-AU" smtClean="0"/>
              <a:t>17/06/2024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6" rIns="91430" bIns="45716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30" tIns="45716" rIns="91430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4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8054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8CCD3B39-F8AA-4E52-8EC0-98DEB534C4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6981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1C899-0B51-7145-8666-E561759014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08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2">
              <a:defRPr/>
            </a:pPr>
            <a:r>
              <a:rPr lang="en-US" sz="1800">
                <a:latin typeface="Arial" panose="020B0604020202020204" pitchFamily="34" charset="0"/>
              </a:rPr>
              <a:t>Let’s take a closer look at what consumers are telling us about how they are adjusting their retail spending ...</a:t>
            </a:r>
            <a:endParaRPr lang="en-AU" sz="180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3B39-F8AA-4E52-8EC0-98DEB534C404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3660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Australian consumers are telling Roy Morgan that they’ve reined in their spending by about 4%  on non-food discretionary categories.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02">
              <a:defRPr/>
            </a:pPr>
            <a:fld id="{E15A3106-19A3-4429-8293-7121F058DE15}" type="slidenum">
              <a:rPr lang="en-AU">
                <a:solidFill>
                  <a:prstClr val="black"/>
                </a:solidFill>
                <a:latin typeface="Calibri" panose="020F0502020204030204"/>
              </a:rPr>
              <a:pPr defTabSz="914302">
                <a:defRPr/>
              </a:pPr>
              <a:t>12</a:t>
            </a:fld>
            <a:endParaRPr lang="en-A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7395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Who reined in their spending the most? </a:t>
            </a:r>
          </a:p>
          <a:p>
            <a:pPr defTabSz="914302">
              <a:defRPr/>
            </a:pPr>
            <a:endParaRPr lang="en-US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25 to 34-year-olds, especially parents of children under 16, whose spending dropped by 15%. </a:t>
            </a:r>
          </a:p>
          <a:p>
            <a:pPr defTabSz="914302">
              <a:defRPr/>
            </a:pPr>
            <a:endParaRPr lang="en-US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This is more than enough to shift the needle at the overall level when you consider that this cohort represents 5.2 million Australians.</a:t>
            </a:r>
            <a:endParaRPr lang="en-AU" sz="1800" dirty="0">
              <a:latin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02">
              <a:defRPr/>
            </a:pPr>
            <a:fld id="{E15A3106-19A3-4429-8293-7121F058DE15}" type="slidenum">
              <a:rPr lang="en-AU">
                <a:solidFill>
                  <a:prstClr val="black"/>
                </a:solidFill>
                <a:latin typeface="Calibri" panose="020F0502020204030204"/>
              </a:rPr>
              <a:pPr defTabSz="914302">
                <a:defRPr/>
              </a:pPr>
              <a:t>13</a:t>
            </a:fld>
            <a:endParaRPr lang="en-A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21430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Looking at individual categories now, consumers reined in their spending on those categories </a:t>
            </a:r>
            <a:r>
              <a:rPr lang="en-US" sz="1800" dirty="0" err="1">
                <a:latin typeface="Arial" panose="020B0604020202020204" pitchFamily="34" charset="0"/>
              </a:rPr>
              <a:t>centred</a:t>
            </a:r>
            <a:r>
              <a:rPr lang="en-US" sz="1800" dirty="0">
                <a:latin typeface="Arial" panose="020B0604020202020204" pitchFamily="34" charset="0"/>
              </a:rPr>
              <a:t> around the home, </a:t>
            </a:r>
          </a:p>
          <a:p>
            <a:pPr defTabSz="914302">
              <a:defRPr/>
            </a:pPr>
            <a:endParaRPr lang="en-US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With the biggest drops seen for:</a:t>
            </a:r>
          </a:p>
          <a:p>
            <a:pPr defTabSz="914302">
              <a:defRPr/>
            </a:pPr>
            <a:br>
              <a:rPr lang="en-US" sz="1800" dirty="0">
                <a:latin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</a:rPr>
              <a:t>- TV/ Home Theatre</a:t>
            </a:r>
          </a:p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- Baby &amp; Nursery Products</a:t>
            </a:r>
          </a:p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- Home Decor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02">
              <a:defRPr/>
            </a:pPr>
            <a:fld id="{E15A3106-19A3-4429-8293-7121F058DE15}" type="slidenum">
              <a:rPr lang="en-AU">
                <a:solidFill>
                  <a:prstClr val="black"/>
                </a:solidFill>
                <a:latin typeface="Calibri" panose="020F0502020204030204"/>
              </a:rPr>
              <a:pPr defTabSz="914302">
                <a:defRPr/>
              </a:pPr>
              <a:t>14</a:t>
            </a:fld>
            <a:endParaRPr lang="en-A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88331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6089">
              <a:defRPr/>
            </a:pPr>
            <a:r>
              <a:rPr lang="en-US" sz="1900" dirty="0">
                <a:latin typeface="Arial" panose="020B0604020202020204" pitchFamily="34" charset="0"/>
              </a:rPr>
              <a:t>But not all retail categories declined</a:t>
            </a:r>
          </a:p>
          <a:p>
            <a:pPr defTabSz="986089">
              <a:defRPr/>
            </a:pPr>
            <a:endParaRPr lang="en-US" sz="1900" dirty="0">
              <a:latin typeface="Arial" panose="020B0604020202020204" pitchFamily="34" charset="0"/>
            </a:endParaRPr>
          </a:p>
          <a:p>
            <a:pPr defTabSz="986089">
              <a:defRPr/>
            </a:pPr>
            <a:r>
              <a:rPr lang="en-US" sz="1900" dirty="0">
                <a:latin typeface="Arial" panose="020B0604020202020204" pitchFamily="34" charset="0"/>
              </a:rPr>
              <a:t>Several bucked the trend with Pet Supplies and Gaming gaining double-digit growth</a:t>
            </a:r>
            <a:br>
              <a:rPr lang="en-US" sz="1900" dirty="0">
                <a:latin typeface="Arial" panose="020B0604020202020204" pitchFamily="34" charset="0"/>
              </a:rPr>
            </a:br>
            <a:endParaRPr lang="en-US" sz="1900" dirty="0">
              <a:latin typeface="Arial" panose="020B0604020202020204" pitchFamily="34" charset="0"/>
            </a:endParaRPr>
          </a:p>
          <a:p>
            <a:pPr defTabSz="986089">
              <a:defRPr/>
            </a:pPr>
            <a:r>
              <a:rPr lang="en-US" sz="1900" dirty="0">
                <a:latin typeface="Arial" panose="020B0604020202020204" pitchFamily="34" charset="0"/>
              </a:rPr>
              <a:t>And Cosmetics, Perfumes and skincare weren’t far behind.</a:t>
            </a:r>
            <a:endParaRPr lang="en-AU" sz="1900" dirty="0">
              <a:latin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86089">
              <a:defRPr/>
            </a:pPr>
            <a:fld id="{E15A3106-19A3-4429-8293-7121F058DE15}" type="slidenum">
              <a:rPr lang="en-AU" sz="1300">
                <a:solidFill>
                  <a:prstClr val="black"/>
                </a:solidFill>
                <a:latin typeface="Calibri" panose="020F0502020204030204"/>
              </a:rPr>
              <a:pPr defTabSz="986089">
                <a:defRPr/>
              </a:pPr>
              <a:t>15</a:t>
            </a:fld>
            <a:endParaRPr lang="en-AU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76930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2">
              <a:defRPr/>
            </a:pPr>
            <a:r>
              <a:rPr lang="en-AU" sz="1800" dirty="0">
                <a:latin typeface="Arial" panose="020B0604020202020204" pitchFamily="34" charset="0"/>
              </a:rPr>
              <a:t>Even though Australians report reducing their overall spending year-on-year, spending online did go up in the last six months. </a:t>
            </a:r>
          </a:p>
          <a:p>
            <a:pPr defTabSz="914302">
              <a:defRPr/>
            </a:pPr>
            <a:endParaRPr lang="en-AU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AU" sz="1800" dirty="0">
                <a:latin typeface="Arial" panose="020B0604020202020204" pitchFamily="34" charset="0"/>
              </a:rPr>
              <a:t>Dollars spent online are up 12% in the six months to March 2024, compared to the previous six months</a:t>
            </a:r>
          </a:p>
          <a:p>
            <a:pPr defTabSz="914302">
              <a:defRPr/>
            </a:pPr>
            <a:endParaRPr lang="en-AU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AU" sz="1800" dirty="0">
                <a:latin typeface="Arial" panose="020B0604020202020204" pitchFamily="34" charset="0"/>
              </a:rPr>
              <a:t>That’s partly boosted by Black Friday sales. </a:t>
            </a:r>
          </a:p>
          <a:p>
            <a:pPr defTabSz="914302">
              <a:defRPr/>
            </a:pPr>
            <a:endParaRPr lang="en-AU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AU" sz="1800" dirty="0">
                <a:latin typeface="Arial" panose="020B0604020202020204" pitchFamily="34" charset="0"/>
              </a:rPr>
              <a:t>But also driving this increase are just three retail brands ..</a:t>
            </a:r>
            <a:r>
              <a:rPr lang="en-US" sz="1800" dirty="0">
                <a:latin typeface="Arial" panose="020B0604020202020204" pitchFamily="34" charset="0"/>
              </a:rPr>
              <a:t>.</a:t>
            </a:r>
            <a:endParaRPr lang="en-AU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endParaRPr lang="en-AU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endParaRPr lang="en-AU" sz="1800" dirty="0">
              <a:latin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02">
              <a:defRPr/>
            </a:pPr>
            <a:fld id="{E15A3106-19A3-4429-8293-7121F058DE15}" type="slidenum">
              <a:rPr lang="en-AU">
                <a:solidFill>
                  <a:prstClr val="black"/>
                </a:solidFill>
                <a:latin typeface="Calibri" panose="020F0502020204030204"/>
              </a:rPr>
              <a:pPr defTabSz="914302">
                <a:defRPr/>
              </a:pPr>
              <a:t>16</a:t>
            </a:fld>
            <a:endParaRPr lang="en-A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37220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Let’s start with Amazon. While other retailers are struggling to maintain sales, Amazon is flying – almost doubling its customer base in Australia in 3 years. </a:t>
            </a:r>
          </a:p>
          <a:p>
            <a:pPr defTabSz="914302">
              <a:defRPr/>
            </a:pPr>
            <a:endParaRPr lang="en-US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And in the last 6 months to March 2024, Amazon enjoyed exceptional growth of 17% on the previous 6 months.  </a:t>
            </a:r>
          </a:p>
          <a:p>
            <a:pPr defTabSz="914302">
              <a:defRPr/>
            </a:pPr>
            <a:endParaRPr lang="en-US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Currently, 3.4 million Australians shop on Amazon in an average month, helping the online giant reach $5.6 billion in sales. </a:t>
            </a:r>
          </a:p>
          <a:p>
            <a:pPr defTabSz="914302">
              <a:defRPr/>
            </a:pPr>
            <a:endParaRPr lang="en-US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Astonishingly, Amazon now commands almost a 10th of all the retail dollars spent online in Australia.</a:t>
            </a:r>
            <a:endParaRPr lang="en-AU" sz="1800" dirty="0">
              <a:latin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3B39-F8AA-4E52-8EC0-98DEB534C404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7486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The cost-of-living crisis has created a perfect storm for the phenomenal rise of ultra-cheap Chinese platforms Shein &amp; Temu, which now have 2 million Australian shoppers each month.</a:t>
            </a:r>
          </a:p>
          <a:p>
            <a:pPr defTabSz="914302">
              <a:defRPr/>
            </a:pPr>
            <a:endParaRPr lang="en-US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Temu particularly has caught everyone by surprise—coming literally out of nowhere to win 1.4 million shoppers in an average month, putting it on track to earn $1.4 billion in sales. </a:t>
            </a:r>
          </a:p>
          <a:p>
            <a:pPr defTabSz="914302">
              <a:defRPr/>
            </a:pPr>
            <a:endParaRPr lang="en-US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Incredibly, Temu now has as many or more customers as some of our biggest national retailers, including those you see on the screen </a:t>
            </a:r>
            <a:endParaRPr lang="en-AU" sz="1800" dirty="0">
              <a:latin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02">
              <a:defRPr/>
            </a:pPr>
            <a:fld id="{E15A3106-19A3-4429-8293-7121F058DE15}" type="slidenum">
              <a:rPr lang="en-AU">
                <a:solidFill>
                  <a:prstClr val="black"/>
                </a:solidFill>
                <a:latin typeface="Calibri" panose="020F0502020204030204"/>
              </a:rPr>
              <a:pPr defTabSz="914302">
                <a:defRPr/>
              </a:pPr>
              <a:t>18</a:t>
            </a:fld>
            <a:endParaRPr lang="en-A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7395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86089">
              <a:defRPr/>
            </a:pPr>
            <a:fld id="{4371C899-0B51-7145-8666-E5617590145F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986089">
                <a:defRPr/>
              </a:pPr>
              <a:t>20</a:t>
            </a:fld>
            <a:endParaRPr lang="en-US" sz="13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375532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Much of Shein and </a:t>
            </a:r>
            <a:r>
              <a:rPr lang="en-US" sz="1800" dirty="0" err="1">
                <a:latin typeface="Arial" panose="020B0604020202020204" pitchFamily="34" charset="0"/>
              </a:rPr>
              <a:t>Temu’s</a:t>
            </a:r>
            <a:r>
              <a:rPr lang="en-US" sz="1800" dirty="0">
                <a:latin typeface="Arial" panose="020B0604020202020204" pitchFamily="34" charset="0"/>
              </a:rPr>
              <a:t> success in Australia is a result of massive media investment and social media marketing, which has driven unparalleled levels of brand awareness and </a:t>
            </a:r>
            <a:r>
              <a:rPr lang="en-US" sz="1800" dirty="0" err="1">
                <a:latin typeface="Arial" panose="020B0604020202020204" pitchFamily="34" charset="0"/>
              </a:rPr>
              <a:t>trialling</a:t>
            </a:r>
            <a:r>
              <a:rPr lang="en-US" sz="1800" dirty="0">
                <a:latin typeface="Arial" panose="020B0604020202020204" pitchFamily="34" charset="0"/>
              </a:rPr>
              <a:t> for these once little-known online platforms.</a:t>
            </a:r>
          </a:p>
          <a:p>
            <a:pPr defTabSz="914302">
              <a:defRPr/>
            </a:pPr>
            <a:endParaRPr lang="en-US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Temu is reported to have spent $3-4 billion on marketing in 2023 globally. </a:t>
            </a:r>
          </a:p>
          <a:p>
            <a:pPr defTabSz="914302">
              <a:defRPr/>
            </a:pPr>
            <a:endParaRPr lang="en-US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As a result, now 91% of shoppers are aware of Temu, and 70% of Shein, motivating huge numbers of people to trial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3B39-F8AA-4E52-8EC0-98DEB534C404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4552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2">
              <a:defRPr/>
            </a:pPr>
            <a:r>
              <a:rPr lang="en-US" sz="180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Today you’ll discover:</a:t>
            </a:r>
            <a:b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</a:rPr>
            </a:br>
            <a:endParaRPr 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defTabSz="914302">
              <a:defRPr/>
            </a:pPr>
            <a:endParaRPr lang="en-US" sz="1800" dirty="0">
              <a:latin typeface="Arial" panose="020B0604020202020204" pitchFamily="34" charset="0"/>
            </a:endParaRPr>
          </a:p>
          <a:p>
            <a:pPr marL="308153" indent="-308153"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Record population growth is doing the heavy lifting in keeping Australia out of recession </a:t>
            </a:r>
          </a:p>
          <a:p>
            <a:pPr marL="308153" indent="-308153">
              <a:buFont typeface="Courier New" panose="02070309020205020404" pitchFamily="49" charset="0"/>
              <a:buChar char="o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8153" indent="-308153"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/>
                <a:cs typeface="Arial"/>
              </a:rPr>
              <a:t>The cost-of-living crisis is hitting young families the most  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8153" indent="-308153">
              <a:buFont typeface="Courier New" panose="02070309020205020404" pitchFamily="49" charset="0"/>
              <a:buChar char="o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8153" indent="-308153"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But other key cohorts still have spending power</a:t>
            </a:r>
          </a:p>
          <a:p>
            <a:pPr marL="308153" indent="-308153">
              <a:buFont typeface="Courier New" panose="02070309020205020404" pitchFamily="49" charset="0"/>
              <a:buChar char="o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8153" indent="-308153"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Consumers report spending less on some categories but more on others</a:t>
            </a:r>
          </a:p>
          <a:p>
            <a:pPr marL="308153" indent="-308153">
              <a:buFont typeface="Courier New" panose="02070309020205020404" pitchFamily="49" charset="0"/>
              <a:buChar char="o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8153" indent="-308153"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There are surprise winners in this environment - who are disrupting retail to the tune of $8 billion  </a:t>
            </a:r>
          </a:p>
          <a:p>
            <a:pPr defTabSz="914302">
              <a:defRPr/>
            </a:pPr>
            <a:endParaRPr lang="en-AU" sz="18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3B39-F8AA-4E52-8EC0-98DEB534C404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52229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So, who’s driving this phenomenal rise – and why?</a:t>
            </a:r>
            <a:endParaRPr lang="en-AU" sz="18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3B39-F8AA-4E52-8EC0-98DEB534C404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43322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2">
              <a:defRPr/>
            </a:pPr>
            <a:r>
              <a:rPr lang="en-US" sz="1300" dirty="0">
                <a:latin typeface="Arial" panose="020B0604020202020204" pitchFamily="34" charset="0"/>
              </a:rPr>
              <a:t>Much like Amazon, a mix of Australians are shopping on both Shein and Temu, but there are some key cohorts driving the rise. </a:t>
            </a:r>
          </a:p>
          <a:p>
            <a:pPr defTabSz="914302">
              <a:defRPr/>
            </a:pPr>
            <a:endParaRPr lang="en-US" sz="13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US" sz="1300" dirty="0">
                <a:latin typeface="Arial" panose="020B0604020202020204" pitchFamily="34" charset="0"/>
              </a:rPr>
              <a:t>Young families—always keen to make their dollars stretch further—are more likely to shop on Shein, along with larger households. </a:t>
            </a:r>
          </a:p>
          <a:p>
            <a:pPr defTabSz="914302">
              <a:defRPr/>
            </a:pPr>
            <a:endParaRPr lang="en-US" sz="13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US" sz="1300" dirty="0">
                <a:latin typeface="Arial" panose="020B0604020202020204" pitchFamily="34" charset="0"/>
              </a:rPr>
              <a:t>What’s really interesting - is that older and retired Australians are also more likely to shop on Temu.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86089"/>
            <a:fld id="{8CCD3B39-F8AA-4E52-8EC0-98DEB534C404}" type="slidenum">
              <a:rPr lang="en-AU">
                <a:solidFill>
                  <a:prstClr val="black"/>
                </a:solidFill>
                <a:latin typeface="Calibri" panose="020F0502020204030204"/>
              </a:rPr>
              <a:pPr defTabSz="986089"/>
              <a:t>26</a:t>
            </a:fld>
            <a:endParaRPr lang="en-A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75630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When we asked people </a:t>
            </a:r>
            <a:r>
              <a:rPr lang="en-US" sz="1800" b="1" dirty="0">
                <a:latin typeface="Arial" panose="020B0604020202020204" pitchFamily="34" charset="0"/>
              </a:rPr>
              <a:t>WHY</a:t>
            </a:r>
            <a:r>
              <a:rPr lang="en-US" sz="1800" dirty="0">
                <a:latin typeface="Arial" panose="020B0604020202020204" pitchFamily="34" charset="0"/>
              </a:rPr>
              <a:t> they shopped on Shein and Temu, price and an extensive product range were the big drivers. </a:t>
            </a:r>
            <a:endParaRPr lang="en-AU" sz="1800" dirty="0">
              <a:latin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3B39-F8AA-4E52-8EC0-98DEB534C404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61324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But not everyone is happy with the quality of products arriving at their door. Many are deciding never to shop with them again. </a:t>
            </a:r>
          </a:p>
          <a:p>
            <a:pPr defTabSz="914302">
              <a:defRPr/>
            </a:pPr>
            <a:endParaRPr lang="en-US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Others are feeling uneasy about the ethics of ultra-cheap retail</a:t>
            </a:r>
          </a:p>
          <a:p>
            <a:pPr defTabSz="914302">
              <a:defRPr/>
            </a:pPr>
            <a:endParaRPr lang="en-US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As these research participants put it, “Shein is the best and worst of disposable fashion,”</a:t>
            </a:r>
          </a:p>
          <a:p>
            <a:pPr defTabSz="914302">
              <a:defRPr/>
            </a:pPr>
            <a:endParaRPr lang="en-US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And of Temu, it “exploits slave </a:t>
            </a:r>
            <a:r>
              <a:rPr lang="en-US" sz="1800" dirty="0" err="1">
                <a:latin typeface="Arial" panose="020B0604020202020204" pitchFamily="34" charset="0"/>
              </a:rPr>
              <a:t>labour</a:t>
            </a:r>
            <a:r>
              <a:rPr lang="en-US" sz="1800" dirty="0">
                <a:latin typeface="Arial" panose="020B0604020202020204" pitchFamily="34" charset="0"/>
              </a:rPr>
              <a:t> and manipulates people into thinking they are winning like gambling.”</a:t>
            </a:r>
            <a:endParaRPr lang="en-AU" sz="1800" dirty="0">
              <a:latin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3B39-F8AA-4E52-8EC0-98DEB534C404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63547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2">
              <a:defRPr/>
            </a:pPr>
            <a:r>
              <a:rPr lang="en-US" dirty="0"/>
              <a:t>Amid the rise of ultra cheap throw-away retail - a trend in the opposite direction quietly continues</a:t>
            </a:r>
          </a:p>
          <a:p>
            <a:pPr defTabSz="914302">
              <a:defRPr/>
            </a:pPr>
            <a:endParaRPr lang="en-US" dirty="0"/>
          </a:p>
          <a:p>
            <a:pPr defTabSz="914302">
              <a:defRPr/>
            </a:pPr>
            <a:r>
              <a:rPr lang="en-US" dirty="0"/>
              <a:t>57% of Australians buy second-hand, and 44% sell items they no longer want. </a:t>
            </a:r>
          </a:p>
          <a:p>
            <a:pPr defTabSz="914302">
              <a:defRPr/>
            </a:pPr>
            <a:endParaRPr lang="en-US" dirty="0"/>
          </a:p>
          <a:p>
            <a:pPr defTabSz="914302">
              <a:defRPr/>
            </a:pPr>
            <a:r>
              <a:rPr lang="en-US" dirty="0"/>
              <a:t>Together they make up the Circular Economy – defined as people who do both – that’s 7.3 million people – buying AND selling on the second-hand market.  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3B39-F8AA-4E52-8EC0-98DEB534C404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02667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2">
              <a:defRPr/>
            </a:pPr>
            <a:r>
              <a:rPr lang="en-US" dirty="0"/>
              <a:t>When we asked consumers why they buy second hand, the desire to shop more sustainably remains a key driver - on top of cheap prices. </a:t>
            </a:r>
          </a:p>
          <a:p>
            <a:pPr defTabSz="914302">
              <a:defRPr/>
            </a:pPr>
            <a:endParaRPr lang="en-US" dirty="0"/>
          </a:p>
          <a:p>
            <a:pPr defTabSz="914302">
              <a:defRPr/>
            </a:pPr>
            <a:r>
              <a:rPr lang="en-US" dirty="0"/>
              <a:t>But some told us that buying second hand has become a necessity over the last year – that they can’t afford to buy items new because of the cost of living.  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3B39-F8AA-4E52-8EC0-98DEB534C404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42781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In the meantime, Australian retailers can learn from their playbook:</a:t>
            </a:r>
          </a:p>
          <a:p>
            <a:endParaRPr lang="en-US" sz="1800" dirty="0"/>
          </a:p>
          <a:p>
            <a:pPr marL="342900" indent="-342900">
              <a:spcBef>
                <a:spcPts val="10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accent1"/>
                </a:solidFill>
              </a:rPr>
              <a:t>There’s a very real market for ultra-cheap retail, and many people are willing to </a:t>
            </a:r>
            <a:r>
              <a:rPr lang="en-US" sz="1800" b="1" dirty="0">
                <a:solidFill>
                  <a:schemeClr val="accent1"/>
                </a:solidFill>
              </a:rPr>
              <a:t>trade down in quality for price</a:t>
            </a:r>
            <a:br>
              <a:rPr lang="en-US" sz="1800" b="1" dirty="0">
                <a:solidFill>
                  <a:schemeClr val="accent1"/>
                </a:solidFill>
              </a:rPr>
            </a:br>
            <a:endParaRPr lang="en-US" sz="1800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10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800" b="1" dirty="0">
                <a:solidFill>
                  <a:schemeClr val="accent1"/>
                </a:solidFill>
              </a:rPr>
              <a:t>‘Buying</a:t>
            </a:r>
            <a:r>
              <a:rPr lang="en-US" sz="1800" dirty="0">
                <a:solidFill>
                  <a:schemeClr val="accent1"/>
                </a:solidFill>
              </a:rPr>
              <a:t>’ </a:t>
            </a:r>
            <a:r>
              <a:rPr lang="en-US" sz="1800" b="1" dirty="0">
                <a:solidFill>
                  <a:schemeClr val="accent1"/>
                </a:solidFill>
              </a:rPr>
              <a:t>customers</a:t>
            </a:r>
            <a:r>
              <a:rPr lang="en-US" sz="1800" dirty="0">
                <a:solidFill>
                  <a:schemeClr val="accent1"/>
                </a:solidFill>
              </a:rPr>
              <a:t> via media spend really does work and very quickly </a:t>
            </a:r>
            <a:br>
              <a:rPr lang="en-US" sz="1800" dirty="0">
                <a:solidFill>
                  <a:schemeClr val="accent1"/>
                </a:solidFill>
              </a:rPr>
            </a:br>
            <a:endParaRPr lang="en-US" sz="1800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10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accent1"/>
                </a:solidFill>
              </a:rPr>
              <a:t>The</a:t>
            </a:r>
            <a:r>
              <a:rPr lang="en-US" sz="1800" b="1" dirty="0">
                <a:solidFill>
                  <a:schemeClr val="accent1"/>
                </a:solidFill>
              </a:rPr>
              <a:t> gamification</a:t>
            </a:r>
            <a:r>
              <a:rPr lang="en-US" sz="1800" dirty="0">
                <a:solidFill>
                  <a:schemeClr val="accent1"/>
                </a:solidFill>
              </a:rPr>
              <a:t> of online shopping really works! </a:t>
            </a:r>
            <a:br>
              <a:rPr lang="en-US" sz="1800" dirty="0">
                <a:solidFill>
                  <a:schemeClr val="accent1"/>
                </a:solidFill>
              </a:rPr>
            </a:br>
            <a:endParaRPr lang="en-US" sz="1800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10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accent1"/>
                </a:solidFill>
              </a:rPr>
              <a:t>There’s a strong opportunity to go in the opposite direction and take the </a:t>
            </a:r>
            <a:r>
              <a:rPr lang="en-US" sz="1800" b="1" dirty="0">
                <a:solidFill>
                  <a:schemeClr val="accent1"/>
                </a:solidFill>
              </a:rPr>
              <a:t>PREMIUM ‘moral high ground</a:t>
            </a:r>
            <a:r>
              <a:rPr lang="en-US" sz="1800" dirty="0">
                <a:solidFill>
                  <a:schemeClr val="accent1"/>
                </a:solidFill>
              </a:rPr>
              <a:t>’ – ramp up your credentials around </a:t>
            </a:r>
            <a:r>
              <a:rPr lang="en-US" sz="1800" b="1" dirty="0">
                <a:solidFill>
                  <a:schemeClr val="accent1"/>
                </a:solidFill>
              </a:rPr>
              <a:t>quality, ethics and authenticity</a:t>
            </a:r>
            <a:endParaRPr lang="en-AU" sz="18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3B39-F8AA-4E52-8EC0-98DEB534C404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477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That brings my address to an end. 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Now it’s back to you Michele.</a:t>
            </a:r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02">
              <a:defRPr/>
            </a:pPr>
            <a:endParaRPr lang="en-AU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AU" sz="1800" dirty="0">
                <a:latin typeface="Arial" panose="020B0604020202020204" pitchFamily="34" charset="0"/>
              </a:rPr>
              <a:t>MICHELE:</a:t>
            </a:r>
          </a:p>
          <a:p>
            <a:pPr defTabSz="914302">
              <a:defRPr/>
            </a:pPr>
            <a:endParaRPr lang="en-AU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AU" sz="1800" dirty="0">
                <a:latin typeface="Arial" panose="020B0604020202020204" pitchFamily="34" charset="0"/>
              </a:rPr>
              <a:t>Thanks, Laura. That was excellent - and scary. Now, I’d like to ask Paul Zahra to join me up here to review some of the existential trends facing Australian retail.</a:t>
            </a:r>
          </a:p>
          <a:p>
            <a:pPr defTabSz="914302">
              <a:defRPr/>
            </a:pPr>
            <a:endParaRPr lang="en-AU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AU" sz="1800" dirty="0">
                <a:latin typeface="Arial" panose="020B0604020202020204" pitchFamily="34" charset="0"/>
              </a:rPr>
              <a:t> </a:t>
            </a:r>
          </a:p>
          <a:p>
            <a:pPr defTabSz="914302">
              <a:defRPr/>
            </a:pPr>
            <a:r>
              <a:rPr lang="en-AU" sz="1800" dirty="0">
                <a:latin typeface="Arial" panose="020B0604020202020204" pitchFamily="34" charset="0"/>
              </a:rPr>
              <a:t>(After discussion with Paul ...) 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Thanks, Paul, and thanks to everyone for coming out this evening. I look forward to welcoming everyone back for our next event here at Roy Morgan.</a:t>
            </a:r>
          </a:p>
          <a:p>
            <a:pPr defTabSz="914302">
              <a:defRPr/>
            </a:pPr>
            <a:br>
              <a:rPr lang="en-US" sz="1800" dirty="0">
                <a:latin typeface="Arial" panose="020B0604020202020204" pitchFamily="34" charset="0"/>
              </a:rPr>
            </a:br>
            <a:endParaRPr lang="en-AU" sz="18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3B39-F8AA-4E52-8EC0-98DEB534C404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1497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Rewinding to early 2023, we feared Australia was on track for a recession as close to 1 million mortgages came out of fixed-interest rate periods – and another half a million to come over 2024.</a:t>
            </a:r>
          </a:p>
          <a:p>
            <a:endParaRPr lang="en-US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We all know that this worst-case scenario didn't come to pass. </a:t>
            </a:r>
          </a:p>
          <a:p>
            <a:endParaRPr lang="en-US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And that’s because of record population growth – net migration added more than half a million people to our population - which did the heavy lifting to avoid the much-feared retail spending cliff and recession.  </a:t>
            </a:r>
            <a:endParaRPr lang="en-A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02">
              <a:defRPr/>
            </a:pPr>
            <a:fld id="{70294E37-0C47-4BE1-97B2-B1C78289CC40}" type="slidenum">
              <a:rPr lang="en-AU">
                <a:solidFill>
                  <a:prstClr val="black"/>
                </a:solidFill>
                <a:latin typeface="Calibri" panose="020F0502020204030204"/>
              </a:rPr>
              <a:pPr defTabSz="914302">
                <a:defRPr/>
              </a:pPr>
              <a:t>3</a:t>
            </a:fld>
            <a:endParaRPr lang="en-A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39344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5983">
              <a:defRPr/>
            </a:pPr>
            <a:r>
              <a:rPr lang="en-US" sz="1900" dirty="0">
                <a:latin typeface="Arial" panose="020B0604020202020204" pitchFamily="34" charset="0"/>
              </a:rPr>
              <a:t>Meanwhile, Consumer Confidence continues to hover around historic lows, with the indicator sitting below 80 for much of 2023. </a:t>
            </a:r>
          </a:p>
          <a:p>
            <a:pPr defTabSz="985983">
              <a:defRPr/>
            </a:pPr>
            <a:endParaRPr lang="en-US" sz="1900" dirty="0">
              <a:latin typeface="Arial" panose="020B0604020202020204" pitchFamily="34" charset="0"/>
            </a:endParaRPr>
          </a:p>
          <a:p>
            <a:pPr defTabSz="985983">
              <a:defRPr/>
            </a:pPr>
            <a:r>
              <a:rPr lang="en-US" sz="1900" dirty="0">
                <a:latin typeface="Arial" panose="020B0604020202020204" pitchFamily="34" charset="0"/>
              </a:rPr>
              <a:t>That’s unheard of!</a:t>
            </a:r>
          </a:p>
          <a:p>
            <a:pPr defTabSz="985983">
              <a:defRPr/>
            </a:pPr>
            <a:endParaRPr lang="en-US" sz="1900" dirty="0">
              <a:latin typeface="Arial" panose="020B0604020202020204" pitchFamily="34" charset="0"/>
            </a:endParaRPr>
          </a:p>
          <a:p>
            <a:pPr defTabSz="985983">
              <a:defRPr/>
            </a:pPr>
            <a:r>
              <a:rPr lang="en-US" sz="1900" dirty="0">
                <a:latin typeface="Arial" panose="020B0604020202020204" pitchFamily="34" charset="0"/>
              </a:rPr>
              <a:t>However, in the first quarter of 2024 some green shoots are appearing, with the Index now above 80, marking a turning point as Australians become more hopeful that the rate rise cycle could finally be ending.  </a:t>
            </a:r>
            <a:endParaRPr lang="en-AU" sz="1900" dirty="0">
              <a:latin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85983">
              <a:defRPr/>
            </a:pPr>
            <a:fld id="{89D336EE-3D01-4DC9-A270-660938B99FD8}" type="slidenum">
              <a:rPr lang="en-US" altLang="en-US" sz="1300">
                <a:solidFill>
                  <a:prstClr val="black"/>
                </a:solidFill>
                <a:latin typeface="Calibri" panose="020F0502020204030204"/>
              </a:rPr>
              <a:pPr defTabSz="985983">
                <a:defRPr/>
              </a:pPr>
              <a:t>4</a:t>
            </a:fld>
            <a:endParaRPr lang="en-US" alt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33840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5983">
              <a:defRPr/>
            </a:pPr>
            <a:r>
              <a:rPr lang="en-US" sz="1900" dirty="0">
                <a:latin typeface="Arial" panose="020B0604020202020204" pitchFamily="34" charset="0"/>
              </a:rPr>
              <a:t>Unsurprisingly, among Mortgage Holders – who represent more than a third of the population - Consumer Confidence has been hit the hardest, down 21 points since April 2022. </a:t>
            </a:r>
            <a:endParaRPr lang="en-AU" sz="19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63398">
              <a:defRPr/>
            </a:pPr>
            <a:fld id="{8CCD3B39-F8AA-4E52-8EC0-98DEB534C404}" type="slidenum">
              <a:rPr lang="en-AU">
                <a:solidFill>
                  <a:prstClr val="black"/>
                </a:solidFill>
                <a:latin typeface="Calibri" panose="020F0502020204030204"/>
              </a:rPr>
              <a:pPr defTabSz="1063398">
                <a:defRPr/>
              </a:pPr>
              <a:t>5</a:t>
            </a:fld>
            <a:endParaRPr lang="en-A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9154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5983">
              <a:defRPr/>
            </a:pPr>
            <a:r>
              <a:rPr lang="en-AU" sz="1900" dirty="0">
                <a:latin typeface="Arial" panose="020B0604020202020204" pitchFamily="34" charset="0"/>
              </a:rPr>
              <a:t>How is this affecting retail? </a:t>
            </a:r>
          </a:p>
          <a:p>
            <a:pPr defTabSz="985983">
              <a:defRPr/>
            </a:pPr>
            <a:endParaRPr lang="en-AU" sz="1900" dirty="0">
              <a:latin typeface="Arial" panose="020B0604020202020204" pitchFamily="34" charset="0"/>
            </a:endParaRPr>
          </a:p>
          <a:p>
            <a:pPr defTabSz="985983">
              <a:defRPr/>
            </a:pPr>
            <a:r>
              <a:rPr lang="en-AU" sz="1900" dirty="0">
                <a:latin typeface="Arial" panose="020B0604020202020204" pitchFamily="34" charset="0"/>
              </a:rPr>
              <a:t>Sales continue to remain flat, with households saving less and having less of their incomes to spend. </a:t>
            </a:r>
          </a:p>
          <a:p>
            <a:pPr defTabSz="985983">
              <a:defRPr/>
            </a:pPr>
            <a:endParaRPr lang="en-AU" sz="1900" dirty="0">
              <a:latin typeface="Arial" panose="020B0604020202020204" pitchFamily="34" charset="0"/>
            </a:endParaRPr>
          </a:p>
          <a:p>
            <a:pPr defTabSz="985983">
              <a:defRPr/>
            </a:pPr>
            <a:r>
              <a:rPr lang="en-AU" sz="1900" dirty="0">
                <a:latin typeface="Arial" panose="020B0604020202020204" pitchFamily="34" charset="0"/>
              </a:rPr>
              <a:t>On this chart – the blue line shows the household savings ratio plummeting at the end of last year to roughly half of what it was before COVID. </a:t>
            </a:r>
          </a:p>
          <a:p>
            <a:pPr defTabSz="985983">
              <a:defRPr/>
            </a:pPr>
            <a:endParaRPr lang="en-AU" sz="1900" dirty="0">
              <a:latin typeface="Arial" panose="020B0604020202020204" pitchFamily="34" charset="0"/>
            </a:endParaRPr>
          </a:p>
          <a:p>
            <a:pPr defTabSz="985983">
              <a:defRPr/>
            </a:pPr>
            <a:r>
              <a:rPr lang="en-AU" sz="1900" dirty="0">
                <a:latin typeface="Arial" panose="020B0604020202020204" pitchFamily="34" charset="0"/>
              </a:rPr>
              <a:t>The green line shows retail sales. </a:t>
            </a:r>
          </a:p>
          <a:p>
            <a:pPr defTabSz="985983">
              <a:defRPr/>
            </a:pPr>
            <a:endParaRPr lang="en-AU" sz="1900" dirty="0">
              <a:latin typeface="Arial" panose="020B0604020202020204" pitchFamily="34" charset="0"/>
            </a:endParaRPr>
          </a:p>
          <a:p>
            <a:pPr defTabSz="985983">
              <a:defRPr/>
            </a:pPr>
            <a:r>
              <a:rPr lang="en-AU" sz="1900" dirty="0">
                <a:latin typeface="Arial" panose="020B0604020202020204" pitchFamily="34" charset="0"/>
              </a:rPr>
              <a:t>The relationship between these two is clear, as the savings ratio declines – because the cost of living eats up more of people’s discretionary income - retail sales slow.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85983">
              <a:defRPr/>
            </a:pPr>
            <a:fld id="{89D336EE-3D01-4DC9-A270-660938B99FD8}" type="slidenum">
              <a:rPr lang="en-US" altLang="en-US" sz="1300">
                <a:solidFill>
                  <a:prstClr val="black"/>
                </a:solidFill>
                <a:latin typeface="Calibri" panose="020F0502020204030204"/>
              </a:rPr>
              <a:pPr defTabSz="985983">
                <a:defRPr/>
              </a:pPr>
              <a:t>6</a:t>
            </a:fld>
            <a:endParaRPr lang="en-US" alt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35124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At the same time, financial stress has increased among mortgage holders over this period as more people struggle to pay bills and regular expenses.  </a:t>
            </a:r>
            <a:endParaRPr lang="en-AU" sz="1800" dirty="0">
              <a:latin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86089"/>
            <a:fld id="{8CCD3B39-F8AA-4E52-8EC0-98DEB534C404}" type="slidenum">
              <a:rPr lang="en-AU">
                <a:solidFill>
                  <a:prstClr val="black"/>
                </a:solidFill>
                <a:latin typeface="Calibri" panose="020F0502020204030204"/>
              </a:rPr>
              <a:pPr defTabSz="986089"/>
              <a:t>7</a:t>
            </a:fld>
            <a:endParaRPr lang="en-A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27549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5983">
              <a:defRPr/>
            </a:pPr>
            <a:r>
              <a:rPr lang="en-US" sz="1900" dirty="0">
                <a:latin typeface="Arial" panose="020B0604020202020204" pitchFamily="34" charset="0"/>
              </a:rPr>
              <a:t>The extreme end of this – Mortgage Stress – calculated from Roy Morgan’s deep data on loans, income and expenditure, is also hovering at a record high</a:t>
            </a:r>
          </a:p>
          <a:p>
            <a:pPr defTabSz="985983">
              <a:defRPr/>
            </a:pPr>
            <a:endParaRPr lang="en-US" sz="1900" dirty="0">
              <a:latin typeface="Arial" panose="020B0604020202020204" pitchFamily="34" charset="0"/>
            </a:endParaRPr>
          </a:p>
          <a:p>
            <a:pPr defTabSz="985983">
              <a:defRPr/>
            </a:pPr>
            <a:r>
              <a:rPr lang="en-US" sz="1900" dirty="0">
                <a:latin typeface="Arial" panose="020B0604020202020204" pitchFamily="34" charset="0"/>
              </a:rPr>
              <a:t>Now 31.4% of Australian mortgage holders now At Risk of Mortgage Stress.</a:t>
            </a:r>
          </a:p>
          <a:p>
            <a:pPr defTabSz="985983">
              <a:defRPr/>
            </a:pPr>
            <a:endParaRPr lang="en-US" sz="1900" dirty="0">
              <a:latin typeface="Arial" panose="020B0604020202020204" pitchFamily="34" charset="0"/>
            </a:endParaRPr>
          </a:p>
          <a:p>
            <a:pPr defTabSz="985983">
              <a:defRPr/>
            </a:pPr>
            <a:r>
              <a:rPr lang="en-US" sz="1900" dirty="0">
                <a:latin typeface="Arial" panose="020B0604020202020204" pitchFamily="34" charset="0"/>
              </a:rPr>
              <a:t>Not surprisingly, those most likely to be At Risk are RECENT mortgage holders – 6 years or less - and single-income households.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85983">
              <a:defRPr/>
            </a:pPr>
            <a:fld id="{4371C899-0B51-7145-8666-E5617590145F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985983">
                <a:defRPr/>
              </a:pPr>
              <a:t>8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25024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2">
              <a:defRPr/>
            </a:pPr>
            <a:endParaRPr lang="en-AU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AU" sz="1800" dirty="0">
                <a:latin typeface="Arial" panose="020B0604020202020204" pitchFamily="34" charset="0"/>
              </a:rPr>
              <a:t>So far, the picture is looking pretty grim ...</a:t>
            </a:r>
          </a:p>
          <a:p>
            <a:pPr defTabSz="914302">
              <a:defRPr/>
            </a:pPr>
            <a:endParaRPr lang="en-US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It’s important to remember that interest rates don’t directly affect everyone; there are still cohorts with spending power. </a:t>
            </a:r>
          </a:p>
          <a:p>
            <a:pPr defTabSz="914302">
              <a:defRPr/>
            </a:pPr>
            <a:endParaRPr lang="en-US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People who own their homes outright represent 34% of the population—a significant cohort whose spending power is unaffected.</a:t>
            </a:r>
            <a:r>
              <a:rPr lang="en-AU" sz="1800" dirty="0">
                <a:latin typeface="Arial" panose="020B0604020202020204" pitchFamily="34" charset="0"/>
              </a:rPr>
              <a:t> </a:t>
            </a:r>
          </a:p>
          <a:p>
            <a:pPr defTabSz="914302">
              <a:defRPr/>
            </a:pPr>
            <a:endParaRPr lang="en-AU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In addition, many young adults are also free from the burden of rents and mortgages</a:t>
            </a:r>
          </a:p>
          <a:p>
            <a:pPr defTabSz="914302">
              <a:defRPr/>
            </a:pPr>
            <a:endParaRPr lang="en-US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Just over half of 18 to 29 year-olds still live with their parents</a:t>
            </a:r>
          </a:p>
          <a:p>
            <a:pPr defTabSz="914302">
              <a:defRPr/>
            </a:pPr>
            <a:endParaRPr lang="en-US" sz="1800" dirty="0">
              <a:latin typeface="Arial" panose="020B0604020202020204" pitchFamily="34" charset="0"/>
            </a:endParaRPr>
          </a:p>
          <a:p>
            <a:pPr defTabSz="914302">
              <a:defRPr/>
            </a:pPr>
            <a:r>
              <a:rPr lang="en-US" sz="1800" dirty="0">
                <a:latin typeface="Arial" panose="020B0604020202020204" pitchFamily="34" charset="0"/>
              </a:rPr>
              <a:t>This represents a significant generational change in Australia's demographics.</a:t>
            </a:r>
            <a:br>
              <a:rPr lang="en-US" sz="1800" dirty="0">
                <a:latin typeface="Arial" panose="020B0604020202020204" pitchFamily="34" charset="0"/>
              </a:rPr>
            </a:br>
            <a:endParaRPr lang="en-AU" sz="18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3B39-F8AA-4E52-8EC0-98DEB534C404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04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5306F-1A2C-16EC-4703-8CF7E6EA5A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9BE12-1A33-ED46-7033-1BBE0B264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DF17D-62BD-B642-9E59-8A5FAF71E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45D48-C13E-9BF8-3E85-DF92DF3C9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C6B54-4B71-CADB-AE42-FA6DA360F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68AC4-A342-4591-9F14-3709831416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132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A3B50-AFA9-2D09-7109-C26F26A0D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8951E6-0505-D9D3-8A75-4768F8CB45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B9C0F-126D-E77A-0C2F-B80142575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42900-B120-92B5-05D6-322431806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B104C-C31E-32F1-C441-89FDEA4C1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68AC4-A342-4591-9F14-3709831416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9926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85D218-DC1F-3648-D5AE-C5CD6BAEF3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FE495D-DB97-DF14-1B07-5603D1E924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F9540-76B1-A136-F6B7-AC41B35C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7B5C9-FE76-9251-ACE7-472508CEC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0C1B3-000F-A838-7050-192811A6B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68AC4-A342-4591-9F14-3709831416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4021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45" cy="6858000"/>
          </a:xfrm>
          <a:prstGeom prst="rect">
            <a:avLst/>
          </a:prstGeom>
        </p:spPr>
      </p:pic>
      <p:sp>
        <p:nvSpPr>
          <p:cNvPr id="8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2055106"/>
            <a:ext cx="8398671" cy="1767594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Tx/>
              <a:buNone/>
              <a:defRPr sz="48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insert Title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92000" y="3936206"/>
            <a:ext cx="8398671" cy="112871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1"/>
              </a:buClr>
              <a:buFontTx/>
              <a:buNone/>
              <a:defRPr sz="2800" baseline="0">
                <a:solidFill>
                  <a:srgbClr val="796E65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insert release date</a:t>
            </a:r>
          </a:p>
        </p:txBody>
      </p:sp>
    </p:spTree>
    <p:extLst>
      <p:ext uri="{BB962C8B-B14F-4D97-AF65-F5344CB8AC3E}">
        <p14:creationId xmlns:p14="http://schemas.microsoft.com/office/powerpoint/2010/main" val="2425947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"/>
            <a:ext cx="12192000" cy="6857131"/>
          </a:xfrm>
          <a:prstGeom prst="rect">
            <a:avLst/>
          </a:prstGeom>
        </p:spPr>
      </p:pic>
      <p:sp>
        <p:nvSpPr>
          <p:cNvPr id="26" name="Table Placeholder 25"/>
          <p:cNvSpPr>
            <a:spLocks noGrp="1"/>
          </p:cNvSpPr>
          <p:nvPr>
            <p:ph type="tbl" sz="quarter" idx="11" hasCustomPrompt="1"/>
          </p:nvPr>
        </p:nvSpPr>
        <p:spPr>
          <a:xfrm>
            <a:off x="3204210" y="1971677"/>
            <a:ext cx="5207000" cy="2028823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200" baseline="0">
                <a:solidFill>
                  <a:srgbClr val="796E65"/>
                </a:solidFill>
              </a:defRPr>
            </a:lvl1pPr>
          </a:lstStyle>
          <a:p>
            <a:r>
              <a:rPr lang="en-AU"/>
              <a:t>Click on icon to insert a table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701040" y="548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insert Heading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78459" y="6270628"/>
            <a:ext cx="2743200" cy="365125"/>
          </a:xfrm>
          <a:prstGeom prst="rect">
            <a:avLst/>
          </a:prstGeom>
        </p:spPr>
        <p:txBody>
          <a:bodyPr wrap="none" lIns="0" tIns="0" rIns="0" bIns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D22935-F2EB-9944-9B13-D4025F71F459}" type="slidenum">
              <a:rPr lang="en-US" sz="1000" smtClean="0">
                <a:solidFill>
                  <a:srgbClr val="000000"/>
                </a:solidFill>
                <a:ea typeface="Arial" charset="0"/>
                <a:cs typeface="Arial" charset="0"/>
              </a:rPr>
              <a:pPr/>
              <a:t>‹#›</a:t>
            </a:fld>
            <a:endParaRPr lang="en-US" sz="1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92129" y="6344604"/>
            <a:ext cx="7530471" cy="4061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>
                <a:schemeClr val="tx1"/>
              </a:buClr>
              <a:buFontTx/>
              <a:buNone/>
              <a:defRPr sz="900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Insert Source and Base here</a:t>
            </a:r>
          </a:p>
        </p:txBody>
      </p:sp>
    </p:spTree>
    <p:extLst>
      <p:ext uri="{BB962C8B-B14F-4D97-AF65-F5344CB8AC3E}">
        <p14:creationId xmlns:p14="http://schemas.microsoft.com/office/powerpoint/2010/main" val="2542731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"/>
            <a:ext cx="12192000" cy="685713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78459" y="6270628"/>
            <a:ext cx="2743200" cy="365125"/>
          </a:xfrm>
          <a:prstGeom prst="rect">
            <a:avLst/>
          </a:prstGeom>
        </p:spPr>
        <p:txBody>
          <a:bodyPr wrap="none" lIns="0" tIns="0" rIns="0" bIns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D22935-F2EB-9944-9B13-D4025F71F459}" type="slidenum">
              <a:rPr lang="en-US" sz="1000" smtClean="0">
                <a:solidFill>
                  <a:srgbClr val="000000"/>
                </a:solidFill>
                <a:ea typeface="Arial" charset="0"/>
                <a:cs typeface="Arial" charset="0"/>
              </a:rPr>
              <a:pPr/>
              <a:t>‹#›</a:t>
            </a:fld>
            <a:endParaRPr lang="en-US" sz="1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00088" y="552938"/>
            <a:ext cx="10908506" cy="11723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insert Heading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92129" y="6344604"/>
            <a:ext cx="7530471" cy="4061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>
                <a:schemeClr val="tx1"/>
              </a:buClr>
              <a:buFontTx/>
              <a:buNone/>
              <a:defRPr sz="900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Insert Source and Base here</a:t>
            </a:r>
          </a:p>
        </p:txBody>
      </p:sp>
    </p:spTree>
    <p:extLst>
      <p:ext uri="{BB962C8B-B14F-4D97-AF65-F5344CB8AC3E}">
        <p14:creationId xmlns:p14="http://schemas.microsoft.com/office/powerpoint/2010/main" val="137105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"/>
            <a:ext cx="12192000" cy="685713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78459" y="6270628"/>
            <a:ext cx="2743200" cy="365125"/>
          </a:xfrm>
          <a:prstGeom prst="rect">
            <a:avLst/>
          </a:prstGeom>
        </p:spPr>
        <p:txBody>
          <a:bodyPr wrap="none" lIns="0" tIns="0" rIns="0" bIns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D22935-F2EB-9944-9B13-D4025F71F459}" type="slidenum">
              <a:rPr lang="en-US" sz="1000" smtClean="0">
                <a:solidFill>
                  <a:srgbClr val="000000"/>
                </a:solidFill>
                <a:ea typeface="Arial" charset="0"/>
                <a:cs typeface="Arial" charset="0"/>
              </a:rPr>
              <a:pPr/>
              <a:t>‹#›</a:t>
            </a:fld>
            <a:endParaRPr lang="en-US" sz="1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00088" y="534988"/>
            <a:ext cx="10908506" cy="1172368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Tx/>
              <a:buNone/>
              <a:defRPr sz="4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insert Heading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700088" y="1828800"/>
            <a:ext cx="10908506" cy="356728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 panose="020B0604020202020204" pitchFamily="34" charset="0"/>
              <a:buChar char="•"/>
              <a:defRPr sz="2200">
                <a:solidFill>
                  <a:srgbClr val="796E65"/>
                </a:solidFill>
              </a:defRPr>
            </a:lvl1pPr>
            <a:lvl2pPr marL="800100" indent="-342900"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rgbClr val="796E65"/>
                </a:solidFill>
              </a:defRPr>
            </a:lvl2pPr>
            <a:lvl3pPr marL="1257300" indent="-3429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796E65"/>
                </a:solidFill>
              </a:defRPr>
            </a:lvl3pPr>
            <a:lvl4pPr marL="16573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796E65"/>
                </a:solidFill>
              </a:defRPr>
            </a:lvl4pPr>
            <a:lvl5pPr marL="21145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796E6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92129" y="6344604"/>
            <a:ext cx="7530471" cy="4061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>
                <a:schemeClr val="tx1"/>
              </a:buClr>
              <a:buFontTx/>
              <a:buNone/>
              <a:defRPr sz="900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Insert Source and Base here</a:t>
            </a:r>
          </a:p>
        </p:txBody>
      </p:sp>
    </p:spTree>
    <p:extLst>
      <p:ext uri="{BB962C8B-B14F-4D97-AF65-F5344CB8AC3E}">
        <p14:creationId xmlns:p14="http://schemas.microsoft.com/office/powerpoint/2010/main" val="767351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71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4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45" cy="6858000"/>
          </a:xfrm>
          <a:prstGeom prst="rect">
            <a:avLst/>
          </a:prstGeom>
        </p:spPr>
      </p:pic>
      <p:sp>
        <p:nvSpPr>
          <p:cNvPr id="8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2055106"/>
            <a:ext cx="8398671" cy="1767594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Tx/>
              <a:buNone/>
              <a:defRPr sz="48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insert Title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92000" y="3936206"/>
            <a:ext cx="8398671" cy="112871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1"/>
              </a:buClr>
              <a:buFontTx/>
              <a:buNone/>
              <a:defRPr sz="2800" baseline="0">
                <a:solidFill>
                  <a:srgbClr val="796E65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insert release date</a:t>
            </a:r>
          </a:p>
        </p:txBody>
      </p:sp>
    </p:spTree>
    <p:extLst>
      <p:ext uri="{BB962C8B-B14F-4D97-AF65-F5344CB8AC3E}">
        <p14:creationId xmlns:p14="http://schemas.microsoft.com/office/powerpoint/2010/main" val="2408390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"/>
            <a:ext cx="12192000" cy="685713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78459" y="6270628"/>
            <a:ext cx="2743200" cy="365125"/>
          </a:xfrm>
          <a:prstGeom prst="rect">
            <a:avLst/>
          </a:prstGeom>
        </p:spPr>
        <p:txBody>
          <a:bodyPr wrap="none" lIns="0" tIns="0" rIns="0" bIns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D22935-F2EB-9944-9B13-D4025F71F459}" type="slidenum">
              <a:rPr lang="en-US" sz="1000" smtClean="0">
                <a:solidFill>
                  <a:srgbClr val="000000"/>
                </a:solidFill>
                <a:ea typeface="Arial" charset="0"/>
                <a:cs typeface="Arial" charset="0"/>
              </a:rPr>
              <a:pPr/>
              <a:t>‹#›</a:t>
            </a:fld>
            <a:endParaRPr lang="en-US" sz="1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00088" y="534988"/>
            <a:ext cx="10908506" cy="1172368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Tx/>
              <a:buNone/>
              <a:defRPr sz="4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insert Heading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700088" y="1828800"/>
            <a:ext cx="10908506" cy="356728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 panose="020B0604020202020204" pitchFamily="34" charset="0"/>
              <a:buChar char="•"/>
              <a:defRPr sz="2200">
                <a:solidFill>
                  <a:srgbClr val="796E65"/>
                </a:solidFill>
              </a:defRPr>
            </a:lvl1pPr>
            <a:lvl2pPr marL="800100" indent="-342900"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rgbClr val="796E65"/>
                </a:solidFill>
              </a:defRPr>
            </a:lvl2pPr>
            <a:lvl3pPr marL="1257300" indent="-3429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796E65"/>
                </a:solidFill>
              </a:defRPr>
            </a:lvl3pPr>
            <a:lvl4pPr marL="16573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796E65"/>
                </a:solidFill>
              </a:defRPr>
            </a:lvl4pPr>
            <a:lvl5pPr marL="21145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796E6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92129" y="6344604"/>
            <a:ext cx="7530471" cy="4061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>
                <a:schemeClr val="tx1"/>
              </a:buClr>
              <a:buFontTx/>
              <a:buNone/>
              <a:defRPr sz="900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Insert Source and Base here</a:t>
            </a:r>
          </a:p>
        </p:txBody>
      </p:sp>
    </p:spTree>
    <p:extLst>
      <p:ext uri="{BB962C8B-B14F-4D97-AF65-F5344CB8AC3E}">
        <p14:creationId xmlns:p14="http://schemas.microsoft.com/office/powerpoint/2010/main" val="2669107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37DA3-6376-ACAA-51C8-B69DA9170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777D4-8130-F39B-F212-8B2E6275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8204B-4682-4145-3765-FC5AD62FB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87404-A4E8-B2FC-1729-BD46BA866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9C3CD-167F-2589-8527-A6666F3F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68AC4-A342-4591-9F14-3709831416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4155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75"/>
            <a:ext cx="12192000" cy="685713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78459" y="6270628"/>
            <a:ext cx="2743200" cy="365125"/>
          </a:xfrm>
          <a:prstGeom prst="rect">
            <a:avLst/>
          </a:prstGeom>
        </p:spPr>
        <p:txBody>
          <a:bodyPr wrap="none" lIns="0" tIns="0" rIns="0" bIns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D22935-F2EB-9944-9B13-D4025F71F459}" type="slidenum">
              <a:rPr lang="en-US" sz="1000" smtClean="0">
                <a:solidFill>
                  <a:srgbClr val="000000"/>
                </a:solidFill>
                <a:ea typeface="Arial" charset="0"/>
                <a:cs typeface="Arial" charset="0"/>
              </a:rPr>
              <a:pPr/>
              <a:t>‹#›</a:t>
            </a:fld>
            <a:endParaRPr lang="en-US" sz="1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00088" y="547728"/>
            <a:ext cx="10908506" cy="1172368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Tx/>
              <a:buNone/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insert Heading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06273" y="2186121"/>
            <a:ext cx="4937288" cy="3243262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1"/>
              </a:buClr>
              <a:buFontTx/>
              <a:buNone/>
              <a:defRPr sz="2200">
                <a:solidFill>
                  <a:srgbClr val="796E65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45082" y="2186121"/>
            <a:ext cx="5563512" cy="3243262"/>
          </a:xfrm>
          <a:prstGeom prst="rect">
            <a:avLst/>
          </a:prstGeom>
          <a:noFill/>
        </p:spPr>
        <p:txBody>
          <a:bodyPr wrap="square" lIns="432000" tIns="144000" rIns="251999">
            <a:noAutofit/>
          </a:bodyPr>
          <a:lstStyle>
            <a:lvl1pPr marL="0" indent="0">
              <a:buClr>
                <a:schemeClr val="tx1"/>
              </a:buClr>
              <a:buFontTx/>
              <a:buNone/>
              <a:defRPr sz="2200" cap="all" baseline="0">
                <a:solidFill>
                  <a:schemeClr val="bg1"/>
                </a:solidFill>
              </a:defRPr>
            </a:lvl1pPr>
            <a:lvl2pPr marL="0" indent="0">
              <a:buClr>
                <a:schemeClr val="tx1"/>
              </a:buClr>
              <a:buFontTx/>
              <a:buNone/>
              <a:defRPr sz="2800"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535573" y="3392491"/>
            <a:ext cx="4737265" cy="1893884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1"/>
              </a:buClr>
              <a:buFontTx/>
              <a:buNone/>
              <a:defRPr sz="2200">
                <a:solidFill>
                  <a:srgbClr val="796E65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92129" y="6344604"/>
            <a:ext cx="7530471" cy="4061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>
                <a:schemeClr val="tx1"/>
              </a:buClr>
              <a:buFontTx/>
              <a:buNone/>
              <a:defRPr sz="900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Insert Source and Base here</a:t>
            </a:r>
          </a:p>
        </p:txBody>
      </p:sp>
    </p:spTree>
    <p:extLst>
      <p:ext uri="{BB962C8B-B14F-4D97-AF65-F5344CB8AC3E}">
        <p14:creationId xmlns:p14="http://schemas.microsoft.com/office/powerpoint/2010/main" val="1539268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"/>
            <a:ext cx="12192000" cy="685713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78459" y="6270628"/>
            <a:ext cx="2743200" cy="365125"/>
          </a:xfrm>
          <a:prstGeom prst="rect">
            <a:avLst/>
          </a:prstGeom>
        </p:spPr>
        <p:txBody>
          <a:bodyPr wrap="none" lIns="0" tIns="0" rIns="0" bIns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D22935-F2EB-9944-9B13-D4025F71F459}" type="slidenum">
              <a:rPr lang="en-US" sz="1000" smtClean="0">
                <a:solidFill>
                  <a:srgbClr val="000000"/>
                </a:solidFill>
                <a:ea typeface="Arial" charset="0"/>
                <a:cs typeface="Arial" charset="0"/>
              </a:rPr>
              <a:pPr/>
              <a:t>‹#›</a:t>
            </a:fld>
            <a:endParaRPr lang="en-US" sz="1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00088" y="552938"/>
            <a:ext cx="10908506" cy="11723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insert Heading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92129" y="6344604"/>
            <a:ext cx="7530471" cy="4061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>
                <a:schemeClr val="tx1"/>
              </a:buClr>
              <a:buFontTx/>
              <a:buNone/>
              <a:defRPr sz="900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Insert Source and Base here</a:t>
            </a:r>
          </a:p>
        </p:txBody>
      </p:sp>
    </p:spTree>
    <p:extLst>
      <p:ext uri="{BB962C8B-B14F-4D97-AF65-F5344CB8AC3E}">
        <p14:creationId xmlns:p14="http://schemas.microsoft.com/office/powerpoint/2010/main" val="1728247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" y="1"/>
            <a:ext cx="12193545" cy="6858000"/>
          </a:xfrm>
          <a:prstGeom prst="rect">
            <a:avLst/>
          </a:prstGeom>
        </p:spPr>
      </p:pic>
      <p:sp>
        <p:nvSpPr>
          <p:cNvPr id="8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2618669"/>
            <a:ext cx="7359019" cy="17675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8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insert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15666270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"/>
            <a:ext cx="12192000" cy="685713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78459" y="6270628"/>
            <a:ext cx="2743200" cy="365125"/>
          </a:xfrm>
          <a:prstGeom prst="rect">
            <a:avLst/>
          </a:prstGeom>
        </p:spPr>
        <p:txBody>
          <a:bodyPr wrap="none" lIns="0" tIns="0" rIns="0" bIns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D22935-F2EB-9944-9B13-D4025F71F459}" type="slidenum">
              <a:rPr lang="en-US" sz="1000" smtClean="0">
                <a:solidFill>
                  <a:srgbClr val="000000"/>
                </a:solidFill>
                <a:ea typeface="Arial" charset="0"/>
                <a:cs typeface="Arial" charset="0"/>
              </a:rPr>
              <a:pPr/>
              <a:t>‹#›</a:t>
            </a:fld>
            <a:endParaRPr lang="en-US" sz="1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00088" y="1828800"/>
            <a:ext cx="10979942" cy="3567289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1"/>
              </a:buClr>
              <a:buFont typeface="Arial" panose="020B0604020202020204" pitchFamily="34" charset="0"/>
              <a:buChar char="•"/>
              <a:defRPr sz="2200">
                <a:solidFill>
                  <a:srgbClr val="796E65"/>
                </a:solidFill>
              </a:defRPr>
            </a:lvl1pPr>
            <a:lvl2pPr marL="914400" indent="-457200"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rgbClr val="796E65"/>
                </a:solidFill>
              </a:defRPr>
            </a:lvl2pPr>
            <a:lvl3pPr marL="1371600" indent="-4572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796E65"/>
                </a:solidFill>
              </a:defRPr>
            </a:lvl3pPr>
            <a:lvl4pPr marL="1714500" indent="-3429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796E65"/>
                </a:solidFill>
              </a:defRPr>
            </a:lvl4pPr>
            <a:lvl5pPr marL="2171700" indent="-3429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796E6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00087" y="540526"/>
            <a:ext cx="10979943" cy="636764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Tx/>
              <a:buNone/>
              <a:defRPr sz="4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insert Heading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92129" y="6344604"/>
            <a:ext cx="7530471" cy="4061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>
                <a:schemeClr val="tx1"/>
              </a:buClr>
              <a:buFontTx/>
              <a:buNone/>
              <a:defRPr sz="900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Insert  Source and Base here</a:t>
            </a:r>
          </a:p>
        </p:txBody>
      </p:sp>
    </p:spTree>
    <p:extLst>
      <p:ext uri="{BB962C8B-B14F-4D97-AF65-F5344CB8AC3E}">
        <p14:creationId xmlns:p14="http://schemas.microsoft.com/office/powerpoint/2010/main" val="4356529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"/>
            <a:ext cx="12192000" cy="685713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78459" y="6270628"/>
            <a:ext cx="2743200" cy="365125"/>
          </a:xfrm>
          <a:prstGeom prst="rect">
            <a:avLst/>
          </a:prstGeom>
        </p:spPr>
        <p:txBody>
          <a:bodyPr wrap="none" lIns="0" tIns="0" rIns="0" bIns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D22935-F2EB-9944-9B13-D4025F71F459}" type="slidenum">
              <a:rPr lang="en-US" sz="1000" smtClean="0">
                <a:solidFill>
                  <a:srgbClr val="000000"/>
                </a:solidFill>
                <a:ea typeface="Arial" charset="0"/>
                <a:cs typeface="Arial" charset="0"/>
              </a:rPr>
              <a:pPr/>
              <a:t>‹#›</a:t>
            </a:fld>
            <a:endParaRPr lang="en-US" sz="1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471863" y="288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791528" y="522472"/>
            <a:ext cx="8294103" cy="1241056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/>
          <a:p>
            <a:r>
              <a:rPr lang="en-US" sz="4000">
                <a:solidFill>
                  <a:srgbClr val="000000"/>
                </a:solidFill>
                <a:ea typeface="Arial" charset="0"/>
                <a:cs typeface="Arial" charset="0"/>
              </a:rPr>
              <a:t>Our Approach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32272" y="2024878"/>
            <a:ext cx="1889497" cy="328612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068016" y="3518349"/>
            <a:ext cx="1425154" cy="532157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en-US" sz="1600" b="1">
                <a:solidFill>
                  <a:srgbClr val="000000"/>
                </a:solidFill>
                <a:ea typeface="Arial" charset="0"/>
                <a:cs typeface="Arial" charset="0"/>
              </a:rPr>
              <a:t>Methodology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3007545" y="2024878"/>
            <a:ext cx="1889497" cy="328612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3243289" y="3518349"/>
            <a:ext cx="1425154" cy="532157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en-US" sz="1600" b="1">
                <a:solidFill>
                  <a:srgbClr val="000000"/>
                </a:solidFill>
                <a:ea typeface="Arial" charset="0"/>
                <a:cs typeface="Arial" charset="0"/>
              </a:rPr>
              <a:t>Target</a:t>
            </a:r>
          </a:p>
          <a:p>
            <a:pPr algn="ctr">
              <a:lnSpc>
                <a:spcPts val="1500"/>
              </a:lnSpc>
            </a:pPr>
            <a:r>
              <a:rPr lang="en-US" sz="1600" b="1">
                <a:solidFill>
                  <a:srgbClr val="000000"/>
                </a:solidFill>
                <a:ea typeface="Arial" charset="0"/>
                <a:cs typeface="Arial" charset="0"/>
              </a:rPr>
              <a:t>Audience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5157813" y="2024878"/>
            <a:ext cx="1889497" cy="328612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5393557" y="3518349"/>
            <a:ext cx="1425154" cy="532157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en-US" sz="1600" b="1">
                <a:solidFill>
                  <a:srgbClr val="000000"/>
                </a:solidFill>
                <a:ea typeface="Arial" charset="0"/>
                <a:cs typeface="Arial" charset="0"/>
              </a:rPr>
              <a:t>Sample Size </a:t>
            </a:r>
            <a:br>
              <a:rPr lang="en-US" sz="1600" b="1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1600" b="1">
                <a:solidFill>
                  <a:srgbClr val="000000"/>
                </a:solidFill>
                <a:ea typeface="Arial" charset="0"/>
                <a:cs typeface="Arial" charset="0"/>
              </a:rPr>
              <a:t>&amp; Source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7317248" y="2024878"/>
            <a:ext cx="1889497" cy="328612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7552992" y="3518349"/>
            <a:ext cx="1425154" cy="532157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en-US" sz="1600" b="1">
                <a:solidFill>
                  <a:srgbClr val="000000"/>
                </a:solidFill>
                <a:ea typeface="Arial" charset="0"/>
                <a:cs typeface="Arial" charset="0"/>
              </a:rPr>
              <a:t>Questionnaire </a:t>
            </a:r>
            <a:br>
              <a:rPr lang="en-US" sz="1600" b="1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1600" b="1">
                <a:solidFill>
                  <a:srgbClr val="000000"/>
                </a:solidFill>
                <a:ea typeface="Arial" charset="0"/>
                <a:cs typeface="Arial" charset="0"/>
              </a:rPr>
              <a:t>Length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9480269" y="2024878"/>
            <a:ext cx="1889497" cy="328612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9716013" y="3518349"/>
            <a:ext cx="1425154" cy="532157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en-US" sz="1600" b="1">
                <a:solidFill>
                  <a:srgbClr val="000000"/>
                </a:solidFill>
                <a:ea typeface="Arial" charset="0"/>
                <a:cs typeface="Arial" charset="0"/>
              </a:rPr>
              <a:t>Timing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68004" y="4050505"/>
            <a:ext cx="1625177" cy="1143669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200">
                <a:solidFill>
                  <a:srgbClr val="796E65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39704" y="4050505"/>
            <a:ext cx="1625177" cy="1143669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200">
                <a:solidFill>
                  <a:srgbClr val="796E65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289972" y="4050505"/>
            <a:ext cx="1625177" cy="1143669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200">
                <a:solidFill>
                  <a:srgbClr val="796E65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449407" y="4050505"/>
            <a:ext cx="1625177" cy="1143669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200">
                <a:solidFill>
                  <a:srgbClr val="796E65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9612428" y="4050505"/>
            <a:ext cx="1625177" cy="1143669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200">
                <a:solidFill>
                  <a:srgbClr val="796E65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327" y="2293881"/>
            <a:ext cx="990600" cy="990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861" y="2293881"/>
            <a:ext cx="990600" cy="990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65" y="2293881"/>
            <a:ext cx="990600" cy="990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716" y="2293881"/>
            <a:ext cx="990600" cy="990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60" y="2293881"/>
            <a:ext cx="990600" cy="990600"/>
          </a:xfrm>
          <a:prstGeom prst="rect">
            <a:avLst/>
          </a:prstGeom>
        </p:spPr>
      </p:pic>
      <p:sp>
        <p:nvSpPr>
          <p:cNvPr id="2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92129" y="6344604"/>
            <a:ext cx="7530471" cy="4061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>
                <a:schemeClr val="tx1"/>
              </a:buClr>
              <a:buFontTx/>
              <a:buNone/>
              <a:defRPr sz="900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Insert Source and Base here</a:t>
            </a:r>
          </a:p>
        </p:txBody>
      </p:sp>
    </p:spTree>
    <p:extLst>
      <p:ext uri="{BB962C8B-B14F-4D97-AF65-F5344CB8AC3E}">
        <p14:creationId xmlns:p14="http://schemas.microsoft.com/office/powerpoint/2010/main" val="146523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303912" y="4050505"/>
            <a:ext cx="1625177" cy="1143669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200">
                <a:solidFill>
                  <a:srgbClr val="A6A6A6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Click to edit Master text styles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"/>
            <a:ext cx="12192000" cy="685713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78459" y="6270628"/>
            <a:ext cx="2743200" cy="365125"/>
          </a:xfrm>
          <a:prstGeom prst="rect">
            <a:avLst/>
          </a:prstGeom>
        </p:spPr>
        <p:txBody>
          <a:bodyPr wrap="none" lIns="0" tIns="0" rIns="0" bIns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D22935-F2EB-9944-9B13-D4025F71F459}" type="slidenum">
              <a:rPr lang="en-US" sz="1000" smtClean="0">
                <a:solidFill>
                  <a:srgbClr val="000000"/>
                </a:solidFill>
                <a:ea typeface="Arial" charset="0"/>
                <a:cs typeface="Arial" charset="0"/>
              </a:rPr>
              <a:pPr/>
              <a:t>‹#›</a:t>
            </a:fld>
            <a:endParaRPr lang="en-US" sz="1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471863" y="288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3471863" y="288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832272" y="2024878"/>
            <a:ext cx="1889497" cy="328612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/>
              </a:solidFill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3007545" y="2024878"/>
            <a:ext cx="1889497" cy="328612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5157813" y="2024878"/>
            <a:ext cx="1889497" cy="328612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/>
              </a:solidFill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7317248" y="2024878"/>
            <a:ext cx="1889497" cy="328612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/>
              </a:solidFill>
            </a:endParaRPr>
          </a:p>
        </p:txBody>
      </p:sp>
      <p:sp>
        <p:nvSpPr>
          <p:cNvPr id="45" name="Rectangle 44"/>
          <p:cNvSpPr/>
          <p:nvPr userDrawn="1"/>
        </p:nvSpPr>
        <p:spPr>
          <a:xfrm>
            <a:off x="9480269" y="2024878"/>
            <a:ext cx="1889497" cy="328612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/>
              </a:solidFill>
            </a:endParaRP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68004" y="4050505"/>
            <a:ext cx="1625177" cy="1143669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200">
                <a:solidFill>
                  <a:srgbClr val="A6A6A6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Click to edit Master text styles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39704" y="4050505"/>
            <a:ext cx="1625177" cy="1143669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200">
                <a:solidFill>
                  <a:srgbClr val="A6A6A6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Click to edit Master text styles</a:t>
            </a:r>
          </a:p>
        </p:txBody>
      </p:sp>
      <p:sp>
        <p:nvSpPr>
          <p:cNvPr id="52" name="Oval 51"/>
          <p:cNvSpPr/>
          <p:nvPr userDrawn="1"/>
        </p:nvSpPr>
        <p:spPr>
          <a:xfrm>
            <a:off x="1411165" y="2374681"/>
            <a:ext cx="822081" cy="822081"/>
          </a:xfrm>
          <a:prstGeom prst="ellipse">
            <a:avLst/>
          </a:prstGeom>
          <a:noFill/>
          <a:ln w="25400">
            <a:solidFill>
              <a:srgbClr val="BBB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>
                  <a:lumMod val="65000"/>
                </a:srgbClr>
              </a:solidFill>
            </a:endParaRPr>
          </a:p>
        </p:txBody>
      </p:sp>
      <p:sp>
        <p:nvSpPr>
          <p:cNvPr id="53" name="Oval 52"/>
          <p:cNvSpPr/>
          <p:nvPr userDrawn="1"/>
        </p:nvSpPr>
        <p:spPr>
          <a:xfrm>
            <a:off x="3535586" y="2374681"/>
            <a:ext cx="822081" cy="822081"/>
          </a:xfrm>
          <a:prstGeom prst="ellipse">
            <a:avLst/>
          </a:prstGeom>
          <a:noFill/>
          <a:ln w="25400">
            <a:solidFill>
              <a:srgbClr val="BBB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>
                  <a:lumMod val="65000"/>
                </a:srgbClr>
              </a:solidFill>
            </a:endParaRPr>
          </a:p>
        </p:txBody>
      </p:sp>
      <p:sp>
        <p:nvSpPr>
          <p:cNvPr id="54" name="Oval 53"/>
          <p:cNvSpPr/>
          <p:nvPr userDrawn="1"/>
        </p:nvSpPr>
        <p:spPr>
          <a:xfrm>
            <a:off x="5691519" y="2374681"/>
            <a:ext cx="822081" cy="822081"/>
          </a:xfrm>
          <a:prstGeom prst="ellipse">
            <a:avLst/>
          </a:prstGeom>
          <a:noFill/>
          <a:ln w="25400">
            <a:solidFill>
              <a:srgbClr val="BBB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>
                  <a:lumMod val="65000"/>
                </a:srgbClr>
              </a:solidFill>
            </a:endParaRPr>
          </a:p>
        </p:txBody>
      </p:sp>
      <p:sp>
        <p:nvSpPr>
          <p:cNvPr id="55" name="Oval 54"/>
          <p:cNvSpPr/>
          <p:nvPr userDrawn="1"/>
        </p:nvSpPr>
        <p:spPr>
          <a:xfrm>
            <a:off x="7850954" y="2374681"/>
            <a:ext cx="822081" cy="822081"/>
          </a:xfrm>
          <a:prstGeom prst="ellipse">
            <a:avLst/>
          </a:prstGeom>
          <a:noFill/>
          <a:ln w="25400">
            <a:solidFill>
              <a:srgbClr val="BBB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>
                  <a:lumMod val="65000"/>
                </a:srgbClr>
              </a:solidFill>
            </a:endParaRPr>
          </a:p>
        </p:txBody>
      </p:sp>
      <p:sp>
        <p:nvSpPr>
          <p:cNvPr id="56" name="Oval 55"/>
          <p:cNvSpPr/>
          <p:nvPr userDrawn="1"/>
        </p:nvSpPr>
        <p:spPr>
          <a:xfrm>
            <a:off x="10013975" y="2374681"/>
            <a:ext cx="822081" cy="822081"/>
          </a:xfrm>
          <a:prstGeom prst="ellipse">
            <a:avLst/>
          </a:prstGeom>
          <a:noFill/>
          <a:ln w="25400">
            <a:solidFill>
              <a:srgbClr val="BBB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>
                  <a:lumMod val="65000"/>
                </a:srgbClr>
              </a:solidFill>
            </a:endParaRPr>
          </a:p>
        </p:txBody>
      </p:sp>
      <p:sp>
        <p:nvSpPr>
          <p:cNvPr id="6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03912" y="4050505"/>
            <a:ext cx="1625177" cy="1143669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200">
                <a:solidFill>
                  <a:srgbClr val="A6A6A6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Click to edit Master text styles</a:t>
            </a:r>
          </a:p>
        </p:txBody>
      </p:sp>
      <p:sp>
        <p:nvSpPr>
          <p:cNvPr id="6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7464152" y="4050505"/>
            <a:ext cx="1625177" cy="1143669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200">
                <a:solidFill>
                  <a:srgbClr val="A6A6A6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Click to edit Master text styles</a:t>
            </a:r>
          </a:p>
        </p:txBody>
      </p:sp>
      <p:sp>
        <p:nvSpPr>
          <p:cNvPr id="63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9624392" y="4050505"/>
            <a:ext cx="1625177" cy="1143669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200">
                <a:solidFill>
                  <a:srgbClr val="A6A6A6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Click to edit Master text styles</a:t>
            </a:r>
          </a:p>
        </p:txBody>
      </p:sp>
      <p:sp>
        <p:nvSpPr>
          <p:cNvPr id="6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870372" y="3449817"/>
            <a:ext cx="1825203" cy="310513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700087" y="540526"/>
            <a:ext cx="10979943" cy="636764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Tx/>
              <a:buNone/>
              <a:defRPr sz="4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insert Heading</a:t>
            </a:r>
          </a:p>
        </p:txBody>
      </p:sp>
      <p:sp>
        <p:nvSpPr>
          <p:cNvPr id="67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3033946" y="3449817"/>
            <a:ext cx="1825203" cy="310513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5194186" y="3449817"/>
            <a:ext cx="1825203" cy="310513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7342996" y="3449817"/>
            <a:ext cx="1825203" cy="310513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0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514666" y="3449817"/>
            <a:ext cx="1825203" cy="310513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892129" y="6344604"/>
            <a:ext cx="7530471" cy="4061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>
                <a:schemeClr val="tx1"/>
              </a:buClr>
              <a:buFontTx/>
              <a:buNone/>
              <a:defRPr sz="900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Insert Source and Base here</a:t>
            </a:r>
          </a:p>
        </p:txBody>
      </p:sp>
    </p:spTree>
    <p:extLst>
      <p:ext uri="{BB962C8B-B14F-4D97-AF65-F5344CB8AC3E}">
        <p14:creationId xmlns:p14="http://schemas.microsoft.com/office/powerpoint/2010/main" val="3550125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"/>
            <a:ext cx="12192000" cy="6857131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28417" y="2047444"/>
            <a:ext cx="5151604" cy="278173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1"/>
              </a:buClr>
              <a:buFontTx/>
              <a:buNone/>
              <a:defRPr sz="2200">
                <a:solidFill>
                  <a:srgbClr val="796E65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able Placeholder 25"/>
          <p:cNvSpPr>
            <a:spLocks noGrp="1"/>
          </p:cNvSpPr>
          <p:nvPr>
            <p:ph type="tbl" sz="quarter" idx="11" hasCustomPrompt="1"/>
          </p:nvPr>
        </p:nvSpPr>
        <p:spPr>
          <a:xfrm>
            <a:off x="701040" y="1971677"/>
            <a:ext cx="5207000" cy="2028823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200" baseline="0">
                <a:solidFill>
                  <a:srgbClr val="796E65"/>
                </a:solidFill>
              </a:defRPr>
            </a:lvl1pPr>
          </a:lstStyle>
          <a:p>
            <a:r>
              <a:rPr lang="en-AU"/>
              <a:t>Click on icon to insert a table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701040" y="548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insert Heading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78459" y="6270628"/>
            <a:ext cx="2743200" cy="365125"/>
          </a:xfrm>
          <a:prstGeom prst="rect">
            <a:avLst/>
          </a:prstGeom>
        </p:spPr>
        <p:txBody>
          <a:bodyPr wrap="none" lIns="0" tIns="0" rIns="0" bIns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D22935-F2EB-9944-9B13-D4025F71F459}" type="slidenum">
              <a:rPr lang="en-US" sz="1000" smtClean="0">
                <a:solidFill>
                  <a:srgbClr val="000000"/>
                </a:solidFill>
                <a:ea typeface="Arial" charset="0"/>
                <a:cs typeface="Arial" charset="0"/>
              </a:rPr>
              <a:pPr/>
              <a:t>‹#›</a:t>
            </a:fld>
            <a:endParaRPr lang="en-US" sz="1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92129" y="6344604"/>
            <a:ext cx="7530471" cy="4061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>
                <a:schemeClr val="tx1"/>
              </a:buClr>
              <a:buFontTx/>
              <a:buNone/>
              <a:defRPr sz="900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Insert Source and Base here</a:t>
            </a:r>
          </a:p>
        </p:txBody>
      </p:sp>
    </p:spTree>
    <p:extLst>
      <p:ext uri="{BB962C8B-B14F-4D97-AF65-F5344CB8AC3E}">
        <p14:creationId xmlns:p14="http://schemas.microsoft.com/office/powerpoint/2010/main" val="3468738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"/>
            <a:ext cx="12192000" cy="6857131"/>
          </a:xfrm>
          <a:prstGeom prst="rect">
            <a:avLst/>
          </a:prstGeom>
        </p:spPr>
      </p:pic>
      <p:sp>
        <p:nvSpPr>
          <p:cNvPr id="26" name="Table Placeholder 25"/>
          <p:cNvSpPr>
            <a:spLocks noGrp="1"/>
          </p:cNvSpPr>
          <p:nvPr>
            <p:ph type="tbl" sz="quarter" idx="11" hasCustomPrompt="1"/>
          </p:nvPr>
        </p:nvSpPr>
        <p:spPr>
          <a:xfrm>
            <a:off x="3204210" y="1971677"/>
            <a:ext cx="5207000" cy="2028823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200" baseline="0">
                <a:solidFill>
                  <a:srgbClr val="796E65"/>
                </a:solidFill>
              </a:defRPr>
            </a:lvl1pPr>
          </a:lstStyle>
          <a:p>
            <a:r>
              <a:rPr lang="en-AU"/>
              <a:t>Click on icon to insert a table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701040" y="548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insert Heading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78459" y="6270628"/>
            <a:ext cx="2743200" cy="365125"/>
          </a:xfrm>
          <a:prstGeom prst="rect">
            <a:avLst/>
          </a:prstGeom>
        </p:spPr>
        <p:txBody>
          <a:bodyPr wrap="none" lIns="0" tIns="0" rIns="0" bIns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D22935-F2EB-9944-9B13-D4025F71F459}" type="slidenum">
              <a:rPr lang="en-US" sz="1000" smtClean="0">
                <a:solidFill>
                  <a:srgbClr val="000000"/>
                </a:solidFill>
                <a:ea typeface="Arial" charset="0"/>
                <a:cs typeface="Arial" charset="0"/>
              </a:rPr>
              <a:pPr/>
              <a:t>‹#›</a:t>
            </a:fld>
            <a:endParaRPr lang="en-US" sz="1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92129" y="6344604"/>
            <a:ext cx="7530471" cy="4061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>
                <a:schemeClr val="tx1"/>
              </a:buClr>
              <a:buFontTx/>
              <a:buNone/>
              <a:defRPr sz="900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Insert Source and Base here</a:t>
            </a:r>
          </a:p>
        </p:txBody>
      </p:sp>
    </p:spTree>
    <p:extLst>
      <p:ext uri="{BB962C8B-B14F-4D97-AF65-F5344CB8AC3E}">
        <p14:creationId xmlns:p14="http://schemas.microsoft.com/office/powerpoint/2010/main" val="769159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"/>
            <a:ext cx="12192000" cy="685713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701040" y="548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insert Heading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78459" y="6270628"/>
            <a:ext cx="2743200" cy="365125"/>
          </a:xfrm>
          <a:prstGeom prst="rect">
            <a:avLst/>
          </a:prstGeom>
        </p:spPr>
        <p:txBody>
          <a:bodyPr wrap="none" lIns="0" tIns="0" rIns="0" bIns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D22935-F2EB-9944-9B13-D4025F71F459}" type="slidenum">
              <a:rPr lang="en-US" sz="1000" smtClean="0">
                <a:solidFill>
                  <a:srgbClr val="000000"/>
                </a:solidFill>
                <a:ea typeface="Arial" charset="0"/>
                <a:cs typeface="Arial" charset="0"/>
              </a:rPr>
              <a:pPr/>
              <a:t>‹#›</a:t>
            </a:fld>
            <a:endParaRPr lang="en-US" sz="1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23908" y="2852523"/>
            <a:ext cx="2944183" cy="1610156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1"/>
              </a:buClr>
              <a:buFontTx/>
              <a:buNone/>
              <a:defRPr sz="2200" baseline="0">
                <a:solidFill>
                  <a:srgbClr val="796E65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Insert Chart here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92129" y="6344604"/>
            <a:ext cx="7530471" cy="4061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>
                <a:schemeClr val="tx1"/>
              </a:buClr>
              <a:buFontTx/>
              <a:buNone/>
              <a:defRPr sz="900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Insert Source and Base here</a:t>
            </a:r>
          </a:p>
        </p:txBody>
      </p:sp>
    </p:spTree>
    <p:extLst>
      <p:ext uri="{BB962C8B-B14F-4D97-AF65-F5344CB8AC3E}">
        <p14:creationId xmlns:p14="http://schemas.microsoft.com/office/powerpoint/2010/main" val="3316838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545" cy="6858000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84179" y="5793583"/>
            <a:ext cx="7530471" cy="585654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1"/>
              </a:buClr>
              <a:buFontTx/>
              <a:buNone/>
              <a:defRPr sz="800" baseline="0">
                <a:solidFill>
                  <a:srgbClr val="BBBCBC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insert file reference</a:t>
            </a:r>
          </a:p>
        </p:txBody>
      </p:sp>
    </p:spTree>
    <p:extLst>
      <p:ext uri="{BB962C8B-B14F-4D97-AF65-F5344CB8AC3E}">
        <p14:creationId xmlns:p14="http://schemas.microsoft.com/office/powerpoint/2010/main" val="404424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F234C-D641-B942-CF33-398A1B20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21005D-39BB-A68D-45D7-9777D64BC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FDBD3-4396-9A8F-8E6B-DA6C697C7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5A41E-E14B-25A2-3AEF-87B2350FA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A193D-4D3C-35F5-7DAC-3FB893DA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68AC4-A342-4591-9F14-3709831416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68513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"/>
            <a:ext cx="12192000" cy="685713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78459" y="6270628"/>
            <a:ext cx="2743200" cy="365125"/>
          </a:xfrm>
          <a:prstGeom prst="rect">
            <a:avLst/>
          </a:prstGeom>
        </p:spPr>
        <p:txBody>
          <a:bodyPr wrap="none" lIns="0" tIns="0" rIns="0" bIns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D22935-F2EB-9944-9B13-D4025F71F459}" type="slidenum">
              <a:rPr lang="en-US" sz="1000" smtClean="0">
                <a:solidFill>
                  <a:srgbClr val="000000"/>
                </a:solidFill>
                <a:ea typeface="Arial" charset="0"/>
                <a:cs typeface="Arial" charset="0"/>
              </a:rPr>
              <a:pPr/>
              <a:t>‹#›</a:t>
            </a:fld>
            <a:endParaRPr lang="en-US" sz="1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92000" y="1950243"/>
            <a:ext cx="10816594" cy="9144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chemeClr val="tx1"/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700088" y="534988"/>
            <a:ext cx="10908506" cy="1172368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Tx/>
              <a:buNone/>
              <a:defRPr sz="4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769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B2DE1-B7AF-74E9-F207-F193E2DDF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AC6FE9-BC98-27D3-B774-0759A9F2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244EC-559F-895E-9E41-967F20691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FC1B4-7A93-31D9-E1AD-0DB6BD6BC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170CD-A062-F170-5B58-626726C94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5120-620B-4541-860A-FC35157942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4639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Slide">
  <p:cSld name="6_Content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538"/>
            <a:ext cx="12192000" cy="685713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/>
          <p:nvPr/>
        </p:nvSpPr>
        <p:spPr>
          <a:xfrm>
            <a:off x="778459" y="627063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700088" y="324338"/>
            <a:ext cx="10908507" cy="1172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1235870" y="6200775"/>
            <a:ext cx="8715375" cy="434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50"/>
              <a:buFont typeface="Arial"/>
              <a:buNone/>
              <a:defRPr sz="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6939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056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211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45" cy="6858000"/>
          </a:xfrm>
          <a:prstGeom prst="rect">
            <a:avLst/>
          </a:prstGeom>
        </p:spPr>
      </p:pic>
      <p:sp>
        <p:nvSpPr>
          <p:cNvPr id="8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2055106"/>
            <a:ext cx="8398671" cy="1767594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Tx/>
              <a:buNone/>
              <a:defRPr sz="48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insert Title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92000" y="3936206"/>
            <a:ext cx="8398671" cy="112871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1"/>
              </a:buClr>
              <a:buFontTx/>
              <a:buNone/>
              <a:defRPr sz="2800" baseline="0">
                <a:solidFill>
                  <a:srgbClr val="796E65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insert release date</a:t>
            </a:r>
          </a:p>
        </p:txBody>
      </p:sp>
    </p:spTree>
    <p:extLst>
      <p:ext uri="{BB962C8B-B14F-4D97-AF65-F5344CB8AC3E}">
        <p14:creationId xmlns:p14="http://schemas.microsoft.com/office/powerpoint/2010/main" val="25202490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"/>
            <a:ext cx="12192000" cy="685713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78459" y="6270628"/>
            <a:ext cx="2743200" cy="365125"/>
          </a:xfrm>
          <a:prstGeom prst="rect">
            <a:avLst/>
          </a:prstGeom>
        </p:spPr>
        <p:txBody>
          <a:bodyPr wrap="none" lIns="0" tIns="0" rIns="0" bIns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D22935-F2EB-9944-9B13-D4025F71F459}" type="slidenum">
              <a:rPr lang="en-US" sz="1000" smtClean="0">
                <a:solidFill>
                  <a:srgbClr val="000000"/>
                </a:solidFill>
                <a:ea typeface="Arial" charset="0"/>
                <a:cs typeface="Arial" charset="0"/>
              </a:rPr>
              <a:pPr/>
              <a:t>‹#›</a:t>
            </a:fld>
            <a:endParaRPr lang="en-US" sz="1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00088" y="534988"/>
            <a:ext cx="10908506" cy="1172368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Tx/>
              <a:buNone/>
              <a:defRPr sz="4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insert Heading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700088" y="1828800"/>
            <a:ext cx="10908506" cy="356728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 panose="020B0604020202020204" pitchFamily="34" charset="0"/>
              <a:buChar char="•"/>
              <a:defRPr sz="2200">
                <a:solidFill>
                  <a:srgbClr val="796E65"/>
                </a:solidFill>
              </a:defRPr>
            </a:lvl1pPr>
            <a:lvl2pPr marL="800100" indent="-342900"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rgbClr val="796E65"/>
                </a:solidFill>
              </a:defRPr>
            </a:lvl2pPr>
            <a:lvl3pPr marL="1257300" indent="-3429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796E65"/>
                </a:solidFill>
              </a:defRPr>
            </a:lvl3pPr>
            <a:lvl4pPr marL="16573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796E65"/>
                </a:solidFill>
              </a:defRPr>
            </a:lvl4pPr>
            <a:lvl5pPr marL="2114550" indent="-28575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796E6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92129" y="6344604"/>
            <a:ext cx="7530471" cy="4061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>
                <a:schemeClr val="tx1"/>
              </a:buClr>
              <a:buFontTx/>
              <a:buNone/>
              <a:defRPr sz="900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Insert Source and Base here</a:t>
            </a:r>
          </a:p>
        </p:txBody>
      </p:sp>
    </p:spTree>
    <p:extLst>
      <p:ext uri="{BB962C8B-B14F-4D97-AF65-F5344CB8AC3E}">
        <p14:creationId xmlns:p14="http://schemas.microsoft.com/office/powerpoint/2010/main" val="17164932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75"/>
            <a:ext cx="12192000" cy="685713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78459" y="6270628"/>
            <a:ext cx="2743200" cy="365125"/>
          </a:xfrm>
          <a:prstGeom prst="rect">
            <a:avLst/>
          </a:prstGeom>
        </p:spPr>
        <p:txBody>
          <a:bodyPr wrap="none" lIns="0" tIns="0" rIns="0" bIns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D22935-F2EB-9944-9B13-D4025F71F459}" type="slidenum">
              <a:rPr lang="en-US" sz="1000" smtClean="0">
                <a:solidFill>
                  <a:srgbClr val="000000"/>
                </a:solidFill>
                <a:ea typeface="Arial" charset="0"/>
                <a:cs typeface="Arial" charset="0"/>
              </a:rPr>
              <a:pPr/>
              <a:t>‹#›</a:t>
            </a:fld>
            <a:endParaRPr lang="en-US" sz="1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00088" y="547728"/>
            <a:ext cx="10908506" cy="1172368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Tx/>
              <a:buNone/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insert Heading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06273" y="2186121"/>
            <a:ext cx="4937288" cy="3243262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1"/>
              </a:buClr>
              <a:buFontTx/>
              <a:buNone/>
              <a:defRPr sz="2200">
                <a:solidFill>
                  <a:srgbClr val="796E65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45082" y="2186121"/>
            <a:ext cx="5563512" cy="3243262"/>
          </a:xfrm>
          <a:prstGeom prst="rect">
            <a:avLst/>
          </a:prstGeom>
          <a:noFill/>
        </p:spPr>
        <p:txBody>
          <a:bodyPr wrap="square" lIns="432000" tIns="144000" rIns="251999">
            <a:noAutofit/>
          </a:bodyPr>
          <a:lstStyle>
            <a:lvl1pPr marL="0" indent="0">
              <a:buClr>
                <a:schemeClr val="tx1"/>
              </a:buClr>
              <a:buFontTx/>
              <a:buNone/>
              <a:defRPr sz="2200" cap="all" baseline="0">
                <a:solidFill>
                  <a:schemeClr val="bg1"/>
                </a:solidFill>
              </a:defRPr>
            </a:lvl1pPr>
            <a:lvl2pPr marL="0" indent="0">
              <a:buClr>
                <a:schemeClr val="tx1"/>
              </a:buClr>
              <a:buFontTx/>
              <a:buNone/>
              <a:defRPr sz="2800"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535573" y="3392491"/>
            <a:ext cx="4737265" cy="1893884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1"/>
              </a:buClr>
              <a:buFontTx/>
              <a:buNone/>
              <a:defRPr sz="2200">
                <a:solidFill>
                  <a:srgbClr val="796E65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92129" y="6344604"/>
            <a:ext cx="7530471" cy="4061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>
                <a:schemeClr val="tx1"/>
              </a:buClr>
              <a:buFontTx/>
              <a:buNone/>
              <a:defRPr sz="900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Insert Source and Base here</a:t>
            </a:r>
          </a:p>
        </p:txBody>
      </p:sp>
    </p:spTree>
    <p:extLst>
      <p:ext uri="{BB962C8B-B14F-4D97-AF65-F5344CB8AC3E}">
        <p14:creationId xmlns:p14="http://schemas.microsoft.com/office/powerpoint/2010/main" val="40901793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"/>
            <a:ext cx="12192000" cy="685713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78459" y="6270628"/>
            <a:ext cx="2743200" cy="365125"/>
          </a:xfrm>
          <a:prstGeom prst="rect">
            <a:avLst/>
          </a:prstGeom>
        </p:spPr>
        <p:txBody>
          <a:bodyPr wrap="none" lIns="0" tIns="0" rIns="0" bIns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D22935-F2EB-9944-9B13-D4025F71F459}" type="slidenum">
              <a:rPr lang="en-US" sz="1000" smtClean="0">
                <a:solidFill>
                  <a:srgbClr val="000000"/>
                </a:solidFill>
                <a:ea typeface="Arial" charset="0"/>
                <a:cs typeface="Arial" charset="0"/>
              </a:rPr>
              <a:pPr/>
              <a:t>‹#›</a:t>
            </a:fld>
            <a:endParaRPr lang="en-US" sz="1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00088" y="552938"/>
            <a:ext cx="10908506" cy="11723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insert Heading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92129" y="6344604"/>
            <a:ext cx="7530471" cy="4061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>
                <a:schemeClr val="tx1"/>
              </a:buClr>
              <a:buFontTx/>
              <a:buNone/>
              <a:defRPr sz="900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Insert Source and Base here</a:t>
            </a:r>
          </a:p>
        </p:txBody>
      </p:sp>
    </p:spTree>
    <p:extLst>
      <p:ext uri="{BB962C8B-B14F-4D97-AF65-F5344CB8AC3E}">
        <p14:creationId xmlns:p14="http://schemas.microsoft.com/office/powerpoint/2010/main" val="42641401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" y="1"/>
            <a:ext cx="12193545" cy="6858000"/>
          </a:xfrm>
          <a:prstGeom prst="rect">
            <a:avLst/>
          </a:prstGeom>
        </p:spPr>
      </p:pic>
      <p:sp>
        <p:nvSpPr>
          <p:cNvPr id="8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2618669"/>
            <a:ext cx="7359019" cy="17675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8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insert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161213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817A3-DEB1-1E50-CA4D-F287C95DC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57ECB-0FE0-9D44-F3D9-8A36AA66D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3BA622-708C-156B-4E78-4F16B032D5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653C3-A5AB-BF94-8C81-1BB96B83E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0C11DB-0C22-E398-4C04-0D372A478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1D76C-0BB7-6F70-694C-DE2A56B3F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68AC4-A342-4591-9F14-3709831416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40048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"/>
            <a:ext cx="12192000" cy="685713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78459" y="6270628"/>
            <a:ext cx="2743200" cy="365125"/>
          </a:xfrm>
          <a:prstGeom prst="rect">
            <a:avLst/>
          </a:prstGeom>
        </p:spPr>
        <p:txBody>
          <a:bodyPr wrap="none" lIns="0" tIns="0" rIns="0" bIns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00088" y="1828800"/>
            <a:ext cx="10979942" cy="3567289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1"/>
              </a:buClr>
              <a:buFont typeface="Arial" panose="020B0604020202020204" pitchFamily="34" charset="0"/>
              <a:buChar char="•"/>
              <a:defRPr sz="2200">
                <a:solidFill>
                  <a:srgbClr val="796E65"/>
                </a:solidFill>
              </a:defRPr>
            </a:lvl1pPr>
            <a:lvl2pPr marL="914400" indent="-457200"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rgbClr val="796E65"/>
                </a:solidFill>
              </a:defRPr>
            </a:lvl2pPr>
            <a:lvl3pPr marL="1371600" indent="-4572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796E65"/>
                </a:solidFill>
              </a:defRPr>
            </a:lvl3pPr>
            <a:lvl4pPr marL="1714500" indent="-3429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796E65"/>
                </a:solidFill>
              </a:defRPr>
            </a:lvl4pPr>
            <a:lvl5pPr marL="2171700" indent="-3429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796E6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00087" y="540526"/>
            <a:ext cx="10979943" cy="636764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Tx/>
              <a:buNone/>
              <a:defRPr sz="4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insert Heading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92129" y="6344604"/>
            <a:ext cx="7530471" cy="4061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>
                <a:schemeClr val="tx1"/>
              </a:buClr>
              <a:buFontTx/>
              <a:buNone/>
              <a:defRPr sz="900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Insert  Source and Base here</a:t>
            </a:r>
          </a:p>
        </p:txBody>
      </p:sp>
    </p:spTree>
    <p:extLst>
      <p:ext uri="{BB962C8B-B14F-4D97-AF65-F5344CB8AC3E}">
        <p14:creationId xmlns:p14="http://schemas.microsoft.com/office/powerpoint/2010/main" val="27923412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"/>
            <a:ext cx="12192000" cy="685713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78459" y="6270628"/>
            <a:ext cx="2743200" cy="365125"/>
          </a:xfrm>
          <a:prstGeom prst="rect">
            <a:avLst/>
          </a:prstGeom>
        </p:spPr>
        <p:txBody>
          <a:bodyPr wrap="none" lIns="0" tIns="0" rIns="0" bIns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D22935-F2EB-9944-9B13-D4025F71F459}" type="slidenum">
              <a:rPr lang="en-US" sz="1000" smtClean="0">
                <a:solidFill>
                  <a:srgbClr val="000000"/>
                </a:solidFill>
                <a:ea typeface="Arial" charset="0"/>
                <a:cs typeface="Arial" charset="0"/>
              </a:rPr>
              <a:pPr/>
              <a:t>‹#›</a:t>
            </a:fld>
            <a:endParaRPr lang="en-US" sz="1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471863" y="288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791528" y="522472"/>
            <a:ext cx="8294103" cy="1241056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/>
          <a:p>
            <a:r>
              <a:rPr lang="en-US" sz="4000">
                <a:solidFill>
                  <a:srgbClr val="000000"/>
                </a:solidFill>
                <a:ea typeface="Arial" charset="0"/>
                <a:cs typeface="Arial" charset="0"/>
              </a:rPr>
              <a:t>Our Approach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32272" y="2024878"/>
            <a:ext cx="1889497" cy="328612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068016" y="3518349"/>
            <a:ext cx="1425154" cy="532157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en-US" sz="1600" b="1">
                <a:solidFill>
                  <a:srgbClr val="000000"/>
                </a:solidFill>
                <a:ea typeface="Arial" charset="0"/>
                <a:cs typeface="Arial" charset="0"/>
              </a:rPr>
              <a:t>Methodology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3007545" y="2024878"/>
            <a:ext cx="1889497" cy="328612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3243289" y="3518349"/>
            <a:ext cx="1425154" cy="532157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en-US" sz="1600" b="1">
                <a:solidFill>
                  <a:srgbClr val="000000"/>
                </a:solidFill>
                <a:ea typeface="Arial" charset="0"/>
                <a:cs typeface="Arial" charset="0"/>
              </a:rPr>
              <a:t>Target</a:t>
            </a:r>
          </a:p>
          <a:p>
            <a:pPr algn="ctr">
              <a:lnSpc>
                <a:spcPts val="1500"/>
              </a:lnSpc>
            </a:pPr>
            <a:r>
              <a:rPr lang="en-US" sz="1600" b="1">
                <a:solidFill>
                  <a:srgbClr val="000000"/>
                </a:solidFill>
                <a:ea typeface="Arial" charset="0"/>
                <a:cs typeface="Arial" charset="0"/>
              </a:rPr>
              <a:t>Audience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5157813" y="2024878"/>
            <a:ext cx="1889497" cy="328612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5393557" y="3518349"/>
            <a:ext cx="1425154" cy="532157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en-US" sz="1600" b="1">
                <a:solidFill>
                  <a:srgbClr val="000000"/>
                </a:solidFill>
                <a:ea typeface="Arial" charset="0"/>
                <a:cs typeface="Arial" charset="0"/>
              </a:rPr>
              <a:t>Sample Size </a:t>
            </a:r>
            <a:br>
              <a:rPr lang="en-US" sz="1600" b="1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1600" b="1">
                <a:solidFill>
                  <a:srgbClr val="000000"/>
                </a:solidFill>
                <a:ea typeface="Arial" charset="0"/>
                <a:cs typeface="Arial" charset="0"/>
              </a:rPr>
              <a:t>&amp; Source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7317248" y="2024878"/>
            <a:ext cx="1889497" cy="328612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7552992" y="3518349"/>
            <a:ext cx="1425154" cy="532157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en-US" sz="1600" b="1">
                <a:solidFill>
                  <a:srgbClr val="000000"/>
                </a:solidFill>
                <a:ea typeface="Arial" charset="0"/>
                <a:cs typeface="Arial" charset="0"/>
              </a:rPr>
              <a:t>Questionnaire </a:t>
            </a:r>
            <a:br>
              <a:rPr lang="en-US" sz="1600" b="1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1600" b="1">
                <a:solidFill>
                  <a:srgbClr val="000000"/>
                </a:solidFill>
                <a:ea typeface="Arial" charset="0"/>
                <a:cs typeface="Arial" charset="0"/>
              </a:rPr>
              <a:t>Length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9480269" y="2024878"/>
            <a:ext cx="1889497" cy="328612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9716013" y="3518349"/>
            <a:ext cx="1425154" cy="532157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en-US" sz="1600" b="1">
                <a:solidFill>
                  <a:srgbClr val="000000"/>
                </a:solidFill>
                <a:ea typeface="Arial" charset="0"/>
                <a:cs typeface="Arial" charset="0"/>
              </a:rPr>
              <a:t>Timing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68004" y="4050505"/>
            <a:ext cx="1625177" cy="1143669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200">
                <a:solidFill>
                  <a:srgbClr val="796E65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39704" y="4050505"/>
            <a:ext cx="1625177" cy="1143669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200">
                <a:solidFill>
                  <a:srgbClr val="796E65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289972" y="4050505"/>
            <a:ext cx="1625177" cy="1143669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200">
                <a:solidFill>
                  <a:srgbClr val="796E65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449407" y="4050505"/>
            <a:ext cx="1625177" cy="1143669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200">
                <a:solidFill>
                  <a:srgbClr val="796E65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9612428" y="4050505"/>
            <a:ext cx="1625177" cy="1143669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200">
                <a:solidFill>
                  <a:srgbClr val="796E65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1327" y="2293881"/>
            <a:ext cx="990600" cy="990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861" y="2293881"/>
            <a:ext cx="990600" cy="990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365" y="2293881"/>
            <a:ext cx="990600" cy="990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9716" y="2293881"/>
            <a:ext cx="990600" cy="990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260" y="2293881"/>
            <a:ext cx="990600" cy="990600"/>
          </a:xfrm>
          <a:prstGeom prst="rect">
            <a:avLst/>
          </a:prstGeom>
        </p:spPr>
      </p:pic>
      <p:sp>
        <p:nvSpPr>
          <p:cNvPr id="2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92129" y="6344604"/>
            <a:ext cx="7530471" cy="4061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>
                <a:schemeClr val="tx1"/>
              </a:buClr>
              <a:buFontTx/>
              <a:buNone/>
              <a:defRPr sz="900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Insert Source and Base here</a:t>
            </a:r>
          </a:p>
        </p:txBody>
      </p:sp>
    </p:spTree>
    <p:extLst>
      <p:ext uri="{BB962C8B-B14F-4D97-AF65-F5344CB8AC3E}">
        <p14:creationId xmlns:p14="http://schemas.microsoft.com/office/powerpoint/2010/main" val="37156752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303912" y="4050505"/>
            <a:ext cx="1625177" cy="1143669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200">
                <a:solidFill>
                  <a:srgbClr val="A6A6A6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Click to edit Master text styles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"/>
            <a:ext cx="12192000" cy="685713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78459" y="6270628"/>
            <a:ext cx="2743200" cy="365125"/>
          </a:xfrm>
          <a:prstGeom prst="rect">
            <a:avLst/>
          </a:prstGeom>
        </p:spPr>
        <p:txBody>
          <a:bodyPr wrap="none" lIns="0" tIns="0" rIns="0" bIns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D22935-F2EB-9944-9B13-D4025F71F459}" type="slidenum">
              <a:rPr lang="en-US" sz="1000" smtClean="0">
                <a:solidFill>
                  <a:srgbClr val="000000"/>
                </a:solidFill>
                <a:ea typeface="Arial" charset="0"/>
                <a:cs typeface="Arial" charset="0"/>
              </a:rPr>
              <a:pPr/>
              <a:t>‹#›</a:t>
            </a:fld>
            <a:endParaRPr lang="en-US" sz="1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471863" y="288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3471863" y="288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832272" y="2024878"/>
            <a:ext cx="1889497" cy="328612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/>
              </a:solidFill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3007545" y="2024878"/>
            <a:ext cx="1889497" cy="328612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5157813" y="2024878"/>
            <a:ext cx="1889497" cy="328612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/>
              </a:solidFill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7317248" y="2024878"/>
            <a:ext cx="1889497" cy="328612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/>
              </a:solidFill>
            </a:endParaRPr>
          </a:p>
        </p:txBody>
      </p:sp>
      <p:sp>
        <p:nvSpPr>
          <p:cNvPr id="45" name="Rectangle 44"/>
          <p:cNvSpPr/>
          <p:nvPr userDrawn="1"/>
        </p:nvSpPr>
        <p:spPr>
          <a:xfrm>
            <a:off x="9480269" y="2024878"/>
            <a:ext cx="1889497" cy="328612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/>
              </a:solidFill>
            </a:endParaRP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68004" y="4050505"/>
            <a:ext cx="1625177" cy="1143669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200">
                <a:solidFill>
                  <a:srgbClr val="A6A6A6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Click to edit Master text styles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39704" y="4050505"/>
            <a:ext cx="1625177" cy="1143669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200">
                <a:solidFill>
                  <a:srgbClr val="A6A6A6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Click to edit Master text styles</a:t>
            </a:r>
          </a:p>
        </p:txBody>
      </p:sp>
      <p:sp>
        <p:nvSpPr>
          <p:cNvPr id="52" name="Oval 51"/>
          <p:cNvSpPr/>
          <p:nvPr userDrawn="1"/>
        </p:nvSpPr>
        <p:spPr>
          <a:xfrm>
            <a:off x="1411165" y="2374681"/>
            <a:ext cx="822081" cy="822081"/>
          </a:xfrm>
          <a:prstGeom prst="ellipse">
            <a:avLst/>
          </a:prstGeom>
          <a:noFill/>
          <a:ln w="25400">
            <a:solidFill>
              <a:srgbClr val="BBB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>
                  <a:lumMod val="65000"/>
                </a:srgbClr>
              </a:solidFill>
            </a:endParaRPr>
          </a:p>
        </p:txBody>
      </p:sp>
      <p:sp>
        <p:nvSpPr>
          <p:cNvPr id="53" name="Oval 52"/>
          <p:cNvSpPr/>
          <p:nvPr userDrawn="1"/>
        </p:nvSpPr>
        <p:spPr>
          <a:xfrm>
            <a:off x="3535586" y="2374681"/>
            <a:ext cx="822081" cy="822081"/>
          </a:xfrm>
          <a:prstGeom prst="ellipse">
            <a:avLst/>
          </a:prstGeom>
          <a:noFill/>
          <a:ln w="25400">
            <a:solidFill>
              <a:srgbClr val="BBB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>
                  <a:lumMod val="65000"/>
                </a:srgbClr>
              </a:solidFill>
            </a:endParaRPr>
          </a:p>
        </p:txBody>
      </p:sp>
      <p:sp>
        <p:nvSpPr>
          <p:cNvPr id="54" name="Oval 53"/>
          <p:cNvSpPr/>
          <p:nvPr userDrawn="1"/>
        </p:nvSpPr>
        <p:spPr>
          <a:xfrm>
            <a:off x="5691519" y="2374681"/>
            <a:ext cx="822081" cy="822081"/>
          </a:xfrm>
          <a:prstGeom prst="ellipse">
            <a:avLst/>
          </a:prstGeom>
          <a:noFill/>
          <a:ln w="25400">
            <a:solidFill>
              <a:srgbClr val="BBB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>
                  <a:lumMod val="65000"/>
                </a:srgbClr>
              </a:solidFill>
            </a:endParaRPr>
          </a:p>
        </p:txBody>
      </p:sp>
      <p:sp>
        <p:nvSpPr>
          <p:cNvPr id="55" name="Oval 54"/>
          <p:cNvSpPr/>
          <p:nvPr userDrawn="1"/>
        </p:nvSpPr>
        <p:spPr>
          <a:xfrm>
            <a:off x="7850954" y="2374681"/>
            <a:ext cx="822081" cy="822081"/>
          </a:xfrm>
          <a:prstGeom prst="ellipse">
            <a:avLst/>
          </a:prstGeom>
          <a:noFill/>
          <a:ln w="25400">
            <a:solidFill>
              <a:srgbClr val="BBB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>
                  <a:lumMod val="65000"/>
                </a:srgbClr>
              </a:solidFill>
            </a:endParaRPr>
          </a:p>
        </p:txBody>
      </p:sp>
      <p:sp>
        <p:nvSpPr>
          <p:cNvPr id="56" name="Oval 55"/>
          <p:cNvSpPr/>
          <p:nvPr userDrawn="1"/>
        </p:nvSpPr>
        <p:spPr>
          <a:xfrm>
            <a:off x="10013975" y="2374681"/>
            <a:ext cx="822081" cy="822081"/>
          </a:xfrm>
          <a:prstGeom prst="ellipse">
            <a:avLst/>
          </a:prstGeom>
          <a:noFill/>
          <a:ln w="25400">
            <a:solidFill>
              <a:srgbClr val="BBB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96E65">
                  <a:lumMod val="65000"/>
                </a:srgbClr>
              </a:solidFill>
            </a:endParaRPr>
          </a:p>
        </p:txBody>
      </p:sp>
      <p:sp>
        <p:nvSpPr>
          <p:cNvPr id="6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03912" y="4050505"/>
            <a:ext cx="1625177" cy="1143669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200">
                <a:solidFill>
                  <a:srgbClr val="A6A6A6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Click to edit Master text styles</a:t>
            </a:r>
          </a:p>
        </p:txBody>
      </p:sp>
      <p:sp>
        <p:nvSpPr>
          <p:cNvPr id="6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7464152" y="4050505"/>
            <a:ext cx="1625177" cy="1143669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200">
                <a:solidFill>
                  <a:srgbClr val="A6A6A6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Click to edit Master text styles</a:t>
            </a:r>
          </a:p>
        </p:txBody>
      </p:sp>
      <p:sp>
        <p:nvSpPr>
          <p:cNvPr id="63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9624392" y="4050505"/>
            <a:ext cx="1625177" cy="1143669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200">
                <a:solidFill>
                  <a:srgbClr val="A6A6A6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Click to edit Master text styles</a:t>
            </a:r>
          </a:p>
        </p:txBody>
      </p:sp>
      <p:sp>
        <p:nvSpPr>
          <p:cNvPr id="6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870372" y="3449817"/>
            <a:ext cx="1825203" cy="310513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700087" y="540526"/>
            <a:ext cx="10979943" cy="636764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Tx/>
              <a:buNone/>
              <a:defRPr sz="4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insert Heading</a:t>
            </a:r>
          </a:p>
        </p:txBody>
      </p:sp>
      <p:sp>
        <p:nvSpPr>
          <p:cNvPr id="67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3033946" y="3449817"/>
            <a:ext cx="1825203" cy="310513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5194186" y="3449817"/>
            <a:ext cx="1825203" cy="310513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7342996" y="3449817"/>
            <a:ext cx="1825203" cy="310513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514666" y="3449817"/>
            <a:ext cx="1825203" cy="310513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1"/>
              </a:buClr>
              <a:buFontTx/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892129" y="6344604"/>
            <a:ext cx="7530471" cy="4061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>
                <a:schemeClr val="tx1"/>
              </a:buClr>
              <a:buFontTx/>
              <a:buNone/>
              <a:defRPr sz="900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Insert Source and Base here</a:t>
            </a:r>
          </a:p>
        </p:txBody>
      </p:sp>
    </p:spTree>
    <p:extLst>
      <p:ext uri="{BB962C8B-B14F-4D97-AF65-F5344CB8AC3E}">
        <p14:creationId xmlns:p14="http://schemas.microsoft.com/office/powerpoint/2010/main" val="34143431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"/>
            <a:ext cx="12192000" cy="6857131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28417" y="2047444"/>
            <a:ext cx="5151604" cy="278173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1"/>
              </a:buClr>
              <a:buFontTx/>
              <a:buNone/>
              <a:defRPr sz="2200">
                <a:solidFill>
                  <a:srgbClr val="796E65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able Placeholder 25"/>
          <p:cNvSpPr>
            <a:spLocks noGrp="1"/>
          </p:cNvSpPr>
          <p:nvPr>
            <p:ph type="tbl" sz="quarter" idx="11" hasCustomPrompt="1"/>
          </p:nvPr>
        </p:nvSpPr>
        <p:spPr>
          <a:xfrm>
            <a:off x="701040" y="1971677"/>
            <a:ext cx="5207000" cy="2028823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200" baseline="0">
                <a:solidFill>
                  <a:srgbClr val="796E65"/>
                </a:solidFill>
              </a:defRPr>
            </a:lvl1pPr>
          </a:lstStyle>
          <a:p>
            <a:r>
              <a:rPr lang="en-AU"/>
              <a:t>Click on icon to insert a table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701040" y="548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insert Heading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78459" y="6270628"/>
            <a:ext cx="2743200" cy="365125"/>
          </a:xfrm>
          <a:prstGeom prst="rect">
            <a:avLst/>
          </a:prstGeom>
        </p:spPr>
        <p:txBody>
          <a:bodyPr wrap="none" lIns="0" tIns="0" rIns="0" bIns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D22935-F2EB-9944-9B13-D4025F71F459}" type="slidenum">
              <a:rPr lang="en-US" sz="1000" smtClean="0">
                <a:solidFill>
                  <a:srgbClr val="000000"/>
                </a:solidFill>
                <a:ea typeface="Arial" charset="0"/>
                <a:cs typeface="Arial" charset="0"/>
              </a:rPr>
              <a:pPr/>
              <a:t>‹#›</a:t>
            </a:fld>
            <a:endParaRPr lang="en-US" sz="1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92129" y="6344604"/>
            <a:ext cx="7530471" cy="4061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>
                <a:schemeClr val="tx1"/>
              </a:buClr>
              <a:buFontTx/>
              <a:buNone/>
              <a:defRPr sz="900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Insert Source and Base here</a:t>
            </a:r>
          </a:p>
        </p:txBody>
      </p:sp>
    </p:spTree>
    <p:extLst>
      <p:ext uri="{BB962C8B-B14F-4D97-AF65-F5344CB8AC3E}">
        <p14:creationId xmlns:p14="http://schemas.microsoft.com/office/powerpoint/2010/main" val="30745784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"/>
            <a:ext cx="12192000" cy="6857131"/>
          </a:xfrm>
          <a:prstGeom prst="rect">
            <a:avLst/>
          </a:prstGeom>
        </p:spPr>
      </p:pic>
      <p:sp>
        <p:nvSpPr>
          <p:cNvPr id="26" name="Table Placeholder 25"/>
          <p:cNvSpPr>
            <a:spLocks noGrp="1"/>
          </p:cNvSpPr>
          <p:nvPr>
            <p:ph type="tbl" sz="quarter" idx="11" hasCustomPrompt="1"/>
          </p:nvPr>
        </p:nvSpPr>
        <p:spPr>
          <a:xfrm>
            <a:off x="3204210" y="1971677"/>
            <a:ext cx="5207000" cy="2028823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200" baseline="0">
                <a:solidFill>
                  <a:srgbClr val="796E65"/>
                </a:solidFill>
              </a:defRPr>
            </a:lvl1pPr>
          </a:lstStyle>
          <a:p>
            <a:r>
              <a:rPr lang="en-AU"/>
              <a:t>Click on icon to insert a table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701040" y="548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insert Heading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78459" y="6270628"/>
            <a:ext cx="2743200" cy="365125"/>
          </a:xfrm>
          <a:prstGeom prst="rect">
            <a:avLst/>
          </a:prstGeom>
        </p:spPr>
        <p:txBody>
          <a:bodyPr wrap="none" lIns="0" tIns="0" rIns="0" bIns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D22935-F2EB-9944-9B13-D4025F71F459}" type="slidenum">
              <a:rPr lang="en-US" sz="1000" smtClean="0">
                <a:solidFill>
                  <a:srgbClr val="000000"/>
                </a:solidFill>
                <a:ea typeface="Arial" charset="0"/>
                <a:cs typeface="Arial" charset="0"/>
              </a:rPr>
              <a:pPr/>
              <a:t>‹#›</a:t>
            </a:fld>
            <a:endParaRPr lang="en-US" sz="1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92129" y="6344604"/>
            <a:ext cx="7530471" cy="4061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>
                <a:schemeClr val="tx1"/>
              </a:buClr>
              <a:buFontTx/>
              <a:buNone/>
              <a:defRPr sz="900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Insert Source and Base here</a:t>
            </a:r>
          </a:p>
        </p:txBody>
      </p:sp>
    </p:spTree>
    <p:extLst>
      <p:ext uri="{BB962C8B-B14F-4D97-AF65-F5344CB8AC3E}">
        <p14:creationId xmlns:p14="http://schemas.microsoft.com/office/powerpoint/2010/main" val="2669580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"/>
            <a:ext cx="12192000" cy="685713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701040" y="548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insert Heading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78459" y="6270628"/>
            <a:ext cx="2743200" cy="365125"/>
          </a:xfrm>
          <a:prstGeom prst="rect">
            <a:avLst/>
          </a:prstGeom>
        </p:spPr>
        <p:txBody>
          <a:bodyPr wrap="none" lIns="0" tIns="0" rIns="0" bIns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D22935-F2EB-9944-9B13-D4025F71F459}" type="slidenum">
              <a:rPr lang="en-US" sz="1000" smtClean="0">
                <a:solidFill>
                  <a:srgbClr val="000000"/>
                </a:solidFill>
                <a:ea typeface="Arial" charset="0"/>
                <a:cs typeface="Arial" charset="0"/>
              </a:rPr>
              <a:pPr/>
              <a:t>‹#›</a:t>
            </a:fld>
            <a:endParaRPr lang="en-US" sz="1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23908" y="2852523"/>
            <a:ext cx="2944183" cy="1610156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1"/>
              </a:buClr>
              <a:buFontTx/>
              <a:buNone/>
              <a:defRPr sz="2200" baseline="0">
                <a:solidFill>
                  <a:srgbClr val="796E65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Insert Chart here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92129" y="6344604"/>
            <a:ext cx="7530471" cy="4061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>
                <a:schemeClr val="tx1"/>
              </a:buClr>
              <a:buFontTx/>
              <a:buNone/>
              <a:defRPr sz="900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Insert Source and Base here</a:t>
            </a:r>
          </a:p>
        </p:txBody>
      </p:sp>
    </p:spTree>
    <p:extLst>
      <p:ext uri="{BB962C8B-B14F-4D97-AF65-F5344CB8AC3E}">
        <p14:creationId xmlns:p14="http://schemas.microsoft.com/office/powerpoint/2010/main" val="28449954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545" cy="6858000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84179" y="5793583"/>
            <a:ext cx="7530471" cy="585654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1"/>
              </a:buClr>
              <a:buFontTx/>
              <a:buNone/>
              <a:defRPr sz="800" baseline="0">
                <a:solidFill>
                  <a:srgbClr val="BBBCBC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Click to insert file reference</a:t>
            </a:r>
          </a:p>
        </p:txBody>
      </p:sp>
    </p:spTree>
    <p:extLst>
      <p:ext uri="{BB962C8B-B14F-4D97-AF65-F5344CB8AC3E}">
        <p14:creationId xmlns:p14="http://schemas.microsoft.com/office/powerpoint/2010/main" val="8792480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E6514-5993-061B-694A-CC46E87CD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D8F39-F882-C897-F140-1A9AC5726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09790-6FE6-A646-2F7C-1F78B7CA0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BDC76-C3DB-069E-69A1-E14DFB825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FBEFE-2438-55E6-3F39-7D8FE789E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1B6B-0B85-4FF2-8207-A487C4D6E34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00123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icture with Caption">
  <p:cSld name="4_Picture with Ca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>
            <a:spLocks noGrp="1"/>
          </p:cNvSpPr>
          <p:nvPr>
            <p:ph type="pic" idx="2"/>
          </p:nvPr>
        </p:nvSpPr>
        <p:spPr>
          <a:xfrm>
            <a:off x="5035101" y="1682824"/>
            <a:ext cx="2112235" cy="2640000"/>
          </a:xfrm>
          <a:prstGeom prst="rect">
            <a:avLst/>
          </a:prstGeom>
          <a:solidFill>
            <a:srgbClr val="D8D8D8"/>
          </a:solidFill>
          <a:ln w="50800" cap="flat" cmpd="sng">
            <a:solidFill>
              <a:srgbClr val="0DD2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7"/>
          <p:cNvSpPr/>
          <p:nvPr/>
        </p:nvSpPr>
        <p:spPr>
          <a:xfrm>
            <a:off x="1" y="0"/>
            <a:ext cx="12144672" cy="1104000"/>
          </a:xfrm>
          <a:prstGeom prst="rect">
            <a:avLst/>
          </a:prstGeom>
          <a:gradFill>
            <a:gsLst>
              <a:gs pos="0">
                <a:srgbClr val="EFEFEF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0" y="34314"/>
            <a:ext cx="12192000" cy="1035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4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>
            <a:spLocks noGrp="1"/>
          </p:cNvSpPr>
          <p:nvPr>
            <p:ph type="pic" idx="3"/>
          </p:nvPr>
        </p:nvSpPr>
        <p:spPr>
          <a:xfrm>
            <a:off x="2906512" y="1802824"/>
            <a:ext cx="1920213" cy="2400000"/>
          </a:xfrm>
          <a:prstGeom prst="rect">
            <a:avLst/>
          </a:prstGeom>
          <a:solidFill>
            <a:srgbClr val="D8D8D8"/>
          </a:solidFill>
          <a:ln w="50800" cap="flat" cmpd="sng">
            <a:solidFill>
              <a:srgbClr val="0DD2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7"/>
          <p:cNvSpPr>
            <a:spLocks noGrp="1"/>
          </p:cNvSpPr>
          <p:nvPr>
            <p:ph type="pic" idx="4"/>
          </p:nvPr>
        </p:nvSpPr>
        <p:spPr>
          <a:xfrm>
            <a:off x="964577" y="1916954"/>
            <a:ext cx="1728192" cy="2159999"/>
          </a:xfrm>
          <a:prstGeom prst="rect">
            <a:avLst/>
          </a:prstGeom>
          <a:solidFill>
            <a:srgbClr val="D8D8D8"/>
          </a:solidFill>
          <a:ln w="50800" cap="flat" cmpd="sng">
            <a:solidFill>
              <a:srgbClr val="0DD2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7"/>
          <p:cNvSpPr>
            <a:spLocks noGrp="1"/>
          </p:cNvSpPr>
          <p:nvPr>
            <p:ph type="pic" idx="5"/>
          </p:nvPr>
        </p:nvSpPr>
        <p:spPr>
          <a:xfrm>
            <a:off x="7355712" y="1802824"/>
            <a:ext cx="1920213" cy="2400000"/>
          </a:xfrm>
          <a:prstGeom prst="rect">
            <a:avLst/>
          </a:prstGeom>
          <a:solidFill>
            <a:srgbClr val="D8D8D8"/>
          </a:solidFill>
          <a:ln w="50800" cap="flat" cmpd="sng">
            <a:solidFill>
              <a:srgbClr val="0DD2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7"/>
          <p:cNvSpPr>
            <a:spLocks noGrp="1"/>
          </p:cNvSpPr>
          <p:nvPr>
            <p:ph type="pic" idx="6"/>
          </p:nvPr>
        </p:nvSpPr>
        <p:spPr>
          <a:xfrm>
            <a:off x="9484301" y="1922826"/>
            <a:ext cx="1728192" cy="2159999"/>
          </a:xfrm>
          <a:prstGeom prst="rect">
            <a:avLst/>
          </a:prstGeom>
          <a:solidFill>
            <a:srgbClr val="D8D8D8"/>
          </a:solidFill>
          <a:ln w="50800" cap="flat" cmpd="sng">
            <a:solidFill>
              <a:srgbClr val="0DD2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7" name="Google Shape;37;p7" descr="D:\KBM-정애\014-Fullppt\PNG이미지\paper-bul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63575" y="141043"/>
            <a:ext cx="636320" cy="947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2120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Slide">
  <p:cSld name="6_Content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538"/>
            <a:ext cx="12192000" cy="685713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/>
          <p:nvPr/>
        </p:nvSpPr>
        <p:spPr>
          <a:xfrm>
            <a:off x="778459" y="627063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700088" y="324338"/>
            <a:ext cx="10908507" cy="1172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1235870" y="6200775"/>
            <a:ext cx="8715375" cy="434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50"/>
              <a:buFont typeface="Arial"/>
              <a:buNone/>
              <a:defRPr sz="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6263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9CE79-17F0-94CF-B456-F683253DF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D1CEB-A746-D552-7A16-FF4D58EBD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2560B5-1194-DE83-E2C9-600876C28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7E35B2-70B2-876E-B520-2C44E2B84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72CB51-748B-DE17-962F-1FD2DCCE8A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3B254D-601B-1215-6621-3EEFC6E53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DCC950-CE6F-FB8F-7BD8-8F287FD8F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229886-47C8-921E-8414-E169F257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68AC4-A342-4591-9F14-3709831416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15210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9F031-8E21-5713-B743-BA28D375D6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C62AD0-4102-5EEF-CF31-04ADE8F1A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F3412-0E0F-50BA-53FF-52BB5DA80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F79B-EE51-4A15-AEE2-EC21C4068FF2}" type="datetimeFigureOut">
              <a:rPr lang="en-AU" smtClean="0"/>
              <a:t>18/06/2024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FB650-294A-6B96-50CE-83C7D6682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432CB-C599-09E2-33AF-A022F05D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EA39-D88D-439D-8DA3-41146E502DD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15144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DCF5D-FDAF-C376-9B89-2F14B6280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78BF1-7D37-999D-FCF6-C7623AEDA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6FCC5-C553-4478-A7F6-32EAD7B2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F79B-EE51-4A15-AEE2-EC21C4068FF2}" type="datetimeFigureOut">
              <a:rPr lang="en-AU" smtClean="0"/>
              <a:t>18/06/2024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78A46-FA05-801E-AE80-67B62CA41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4B358-5055-2325-7594-D6A6B984D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EA39-D88D-439D-8DA3-41146E502DD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55950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DBD5B-2350-2F30-E8F4-1F260D119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C67DB-CB34-C0B4-B3F5-5C6EF302E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C8C48-2B74-358B-120A-501C3BDAE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F79B-EE51-4A15-AEE2-EC21C4068FF2}" type="datetimeFigureOut">
              <a:rPr lang="en-AU" smtClean="0"/>
              <a:t>18/06/2024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A69AC-2FBF-663F-2E33-2C1B6490E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705B5-E94A-3A30-66AF-D2D41C5D7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EA39-D88D-439D-8DA3-41146E502DD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14398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4763E-E947-BC7A-5EA8-BE6E4B70C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95FED-FA04-F187-C16E-F017B17863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CFD56-2CDE-ED83-2F50-A8A457DC9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F19819-45F5-1F27-5EF9-8E737B74B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F79B-EE51-4A15-AEE2-EC21C4068FF2}" type="datetimeFigureOut">
              <a:rPr lang="en-AU" smtClean="0"/>
              <a:t>18/06/2024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12B368-AC5A-652D-60D0-BC1987F9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EA83F2-3D1C-51AF-7C10-92D46F820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EA39-D88D-439D-8DA3-41146E502DD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3040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5E70D-DE8A-ED7C-C619-6452CA89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08266-37D9-D876-048E-A49B85BF6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2CE0F-8DB0-6D62-AC74-A66C2C474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5A306F-C082-6F4A-7A1C-2FDAB3E80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90B998-66D4-B15B-F216-A81F932839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128D20-6B8A-428F-D62D-9F6B04322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F79B-EE51-4A15-AEE2-EC21C4068FF2}" type="datetimeFigureOut">
              <a:rPr lang="en-AU" smtClean="0"/>
              <a:t>18/06/2024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D61592-8252-0059-2202-E888546E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43BE9B-FCDF-C309-4952-9E6E9B3D2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EA39-D88D-439D-8DA3-41146E502DD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77277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89DFD-A1A7-B98A-EEC2-A0A6889CA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5B045C-0EE7-1FAD-403B-5938E83B2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F79B-EE51-4A15-AEE2-EC21C4068FF2}" type="datetimeFigureOut">
              <a:rPr lang="en-AU" smtClean="0"/>
              <a:t>18/06/2024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889E8B-7270-2EF0-1F49-D7AA255E4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44B2D3-6010-9595-214D-03BD0F18D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EA39-D88D-439D-8DA3-41146E502DD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64373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1CFF4C-B21F-97FA-0EA4-06C34199A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F79B-EE51-4A15-AEE2-EC21C4068FF2}" type="datetimeFigureOut">
              <a:rPr lang="en-AU" smtClean="0"/>
              <a:t>18/06/2024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F7357A-4AD7-3202-8B93-C61F50BBC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ECF5E-C838-EA81-B662-82907C13E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EA39-D88D-439D-8DA3-41146E502DD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92686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72131-0E63-41AE-B2D1-A7AFB69D7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67328-CC37-A07A-A35B-4CBFE47B7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C56690-6BB6-DCDF-AA74-B30A0235C0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8D18D-901D-5530-D8E6-F2BFAE50F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F79B-EE51-4A15-AEE2-EC21C4068FF2}" type="datetimeFigureOut">
              <a:rPr lang="en-AU" smtClean="0"/>
              <a:t>18/06/2024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8BBE0-38C2-09B9-2DAE-E9107C902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EDED9E-03B7-FE8F-90F1-814DF11E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EA39-D88D-439D-8DA3-41146E502DD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12364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F4226-89BB-4283-C41B-B645CA9AA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A8DA8E-9B3C-F8C5-1FCC-44F51BB405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451272-A2BF-411C-12BF-F442BAAA1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B5CEB-8044-77BF-74FF-DD2470A2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F79B-EE51-4A15-AEE2-EC21C4068FF2}" type="datetimeFigureOut">
              <a:rPr lang="en-AU" smtClean="0"/>
              <a:t>18/06/2024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54E5B-E681-3C12-C2FD-CB9D8BE3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4DA744-50FC-D79A-242E-F1E1E5E00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EA39-D88D-439D-8DA3-41146E502DD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23938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4AD95-139F-DFB0-8635-8BA1A35A7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C441C1-5348-F56C-81FE-551629431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54D0F-EA70-D8FD-B0BC-F18A724A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F79B-EE51-4A15-AEE2-EC21C4068FF2}" type="datetimeFigureOut">
              <a:rPr lang="en-AU" smtClean="0"/>
              <a:t>18/06/2024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E5868-D9CE-FF1C-29E3-C2A09EAC0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4FBA1-8492-58A0-EDAB-CAA57461D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EA39-D88D-439D-8DA3-41146E502DD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6237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061E-F2F8-26DD-99E0-D0C4BE466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9037FD-66BB-0901-03BC-627BCDEBF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9380C4-D3B9-4236-C494-6F075BBD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6FD35B-55EC-513D-2851-18A1C73E5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68AC4-A342-4591-9F14-3709831416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51706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96FEB2-E5CB-E79C-D451-2733E2D797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BFF47F-0141-5DCC-6C5E-36AF7D12E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401DD-BBA4-F8EA-BFB6-33157BA80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F79B-EE51-4A15-AEE2-EC21C4068FF2}" type="datetimeFigureOut">
              <a:rPr lang="en-AU" smtClean="0"/>
              <a:t>18/06/2024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26623-9319-55A2-0072-822F98ED5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48648-24B6-DB3E-37C6-63B239336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EA39-D88D-439D-8DA3-41146E502DD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81920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"/>
            <a:ext cx="12192000" cy="685713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78459" y="6270628"/>
            <a:ext cx="2743200" cy="365125"/>
          </a:xfrm>
          <a:prstGeom prst="rect">
            <a:avLst/>
          </a:prstGeom>
        </p:spPr>
        <p:txBody>
          <a:bodyPr wrap="none" lIns="0" tIns="0" rIns="0" bIns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D22935-F2EB-9944-9B13-D4025F71F459}" type="slidenum">
              <a:rPr lang="en-US" sz="1000" smtClean="0">
                <a:solidFill>
                  <a:srgbClr val="000000"/>
                </a:solidFill>
                <a:ea typeface="Arial" charset="0"/>
                <a:cs typeface="Arial" charset="0"/>
              </a:rPr>
              <a:pPr/>
              <a:t>‹#›</a:t>
            </a:fld>
            <a:endParaRPr lang="en-US" sz="10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00088" y="552938"/>
            <a:ext cx="10908506" cy="11723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insert Heading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92129" y="6344604"/>
            <a:ext cx="7530471" cy="4061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>
                <a:schemeClr val="tx1"/>
              </a:buClr>
              <a:buFontTx/>
              <a:buNone/>
              <a:defRPr sz="900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FontTx/>
              <a:buNone/>
              <a:defRPr>
                <a:solidFill>
                  <a:srgbClr val="A6A6A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A6A6A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A6A6A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A6A6A6"/>
                </a:solidFill>
              </a:defRPr>
            </a:lvl5pPr>
          </a:lstStyle>
          <a:p>
            <a:pPr lvl="0"/>
            <a:r>
              <a:rPr lang="en-US"/>
              <a:t>Insert Source and Base here</a:t>
            </a:r>
          </a:p>
        </p:txBody>
      </p:sp>
    </p:spTree>
    <p:extLst>
      <p:ext uri="{BB962C8B-B14F-4D97-AF65-F5344CB8AC3E}">
        <p14:creationId xmlns:p14="http://schemas.microsoft.com/office/powerpoint/2010/main" val="180475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4B12BF-A099-0059-19B0-B086CBAF6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0966A4-DE08-513A-5B93-9EF95CEAE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69A68-F7BC-2E3D-E116-A7787D22F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68AC4-A342-4591-9F14-3709831416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5700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C1CDD-81B9-86F2-CE55-04612894D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9649A-1291-835C-D22F-2BCBD23D9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1BA53-316D-17C1-27E9-86875940F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4C7747-E782-6547-3B7F-9C66DFD5E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F323FB-FB0A-66FA-4022-99EE0BD6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F1ED0F-B44B-7C0F-9D0D-D9D4C59F4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68AC4-A342-4591-9F14-3709831416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384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0C540-9D3F-1500-8C94-0B65E3719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D49B74-C226-F1C3-3571-BDAADC593E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892431-10EE-C46B-7557-C4ADA6D7F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99285-44FD-9F6B-ECE5-B5E2C93EA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03C100-8234-29BE-B14F-10D445287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BE6DB-21A5-4F97-86DE-28B5F4EA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68AC4-A342-4591-9F14-3709831416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926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4BA414-EAA3-59EB-0207-4655D1F24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A6F5D-8A5A-77AD-3477-D9FED12C0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23CCB-34AC-D772-6BEC-A850F491DC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6A9D1-BC11-2AC3-8A81-6F41BBA447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B7BB9-CB34-089D-F4A3-77ACC6352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68AC4-A342-4591-9F14-3709831416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5901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9" r:id="rId12"/>
    <p:sldLayoutId id="2147483705" r:id="rId13"/>
    <p:sldLayoutId id="2147483707" r:id="rId14"/>
    <p:sldLayoutId id="2147483708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687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82" r:id="rId16"/>
    <p:sldLayoutId id="214748370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22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2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6CD49A-397A-7D9C-5D9D-86B312F0A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DCCF3-28DE-C4DC-D492-AA307D822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CC286-A30C-1256-AF3C-F93F5F9FA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FF79B-EE51-4A15-AEE2-EC21C4068FF2}" type="datetimeFigureOut">
              <a:rPr lang="en-AU" smtClean="0"/>
              <a:t>18/06/2024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7A952-337C-59B8-E349-11CCCA669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C658E-5574-9354-A9EA-4A7BEA50C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7EA39-D88D-439D-8DA3-41146E502DD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571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1.png"/><Relationship Id="rId11" Type="http://schemas.openxmlformats.org/officeDocument/2006/relationships/image" Target="../media/image27.png"/><Relationship Id="rId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9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cid:2e908fe8-204d-4d2f-965f-61ba3a3c1ba5@ausprd01.prod.outlook.com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7" Type="http://schemas.openxmlformats.org/officeDocument/2006/relationships/chart" Target="../charts/chart1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chart" Target="../charts/char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924A7B-2218-4991-8309-B3D22EF288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589" y="805572"/>
            <a:ext cx="7497487" cy="2904031"/>
          </a:xfrm>
        </p:spPr>
        <p:txBody>
          <a:bodyPr>
            <a:noAutofit/>
          </a:bodyPr>
          <a:lstStyle/>
          <a:p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The trends shaping Retail in 2024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Laura Demasi, Head of Retail, Social &amp; Consumer Trends</a:t>
            </a:r>
          </a:p>
        </p:txBody>
      </p:sp>
    </p:spTree>
    <p:extLst>
      <p:ext uri="{BB962C8B-B14F-4D97-AF65-F5344CB8AC3E}">
        <p14:creationId xmlns:p14="http://schemas.microsoft.com/office/powerpoint/2010/main" val="523388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2A6502-7D38-7EE9-4809-1B9F8F53DD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7198" y="269754"/>
            <a:ext cx="11213555" cy="1172368"/>
          </a:xfrm>
        </p:spPr>
        <p:txBody>
          <a:bodyPr/>
          <a:lstStyle/>
          <a:p>
            <a:r>
              <a:rPr lang="en-US" sz="2400" dirty="0"/>
              <a:t>In the background, Australia is also in the midst of the greatest intergenerational wealth transfer in history </a:t>
            </a:r>
            <a:endParaRPr lang="en-AU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72260-952D-0FDE-4859-C4B0538723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24104" y="6451893"/>
            <a:ext cx="7530471" cy="406107"/>
          </a:xfrm>
        </p:spPr>
        <p:txBody>
          <a:bodyPr/>
          <a:lstStyle/>
          <a:p>
            <a:r>
              <a:rPr lang="en-AU" b="0" i="0" dirty="0">
                <a:solidFill>
                  <a:srgbClr val="111111"/>
                </a:solidFill>
                <a:effectLst/>
                <a:latin typeface="sueca_hd_regular"/>
              </a:rPr>
              <a:t>$3.5 </a:t>
            </a:r>
            <a:r>
              <a:rPr lang="en-AU" dirty="0">
                <a:solidFill>
                  <a:srgbClr val="111111"/>
                </a:solidFill>
                <a:latin typeface="sueca_hd_regular"/>
              </a:rPr>
              <a:t>tr</a:t>
            </a:r>
            <a:r>
              <a:rPr lang="en-AU" b="0" i="0" dirty="0">
                <a:solidFill>
                  <a:srgbClr val="111111"/>
                </a:solidFill>
                <a:effectLst/>
                <a:latin typeface="sueca_hd_regular"/>
              </a:rPr>
              <a:t>illion estimate by Productivity Commission released in 2021, projection to 2050</a:t>
            </a:r>
            <a:br>
              <a:rPr lang="en-AU" b="0" i="0" dirty="0">
                <a:solidFill>
                  <a:srgbClr val="111111"/>
                </a:solidFill>
                <a:effectLst/>
                <a:latin typeface="sueca_hd_regular"/>
              </a:rPr>
            </a:br>
            <a:r>
              <a:rPr lang="en-AU" b="0" i="0" dirty="0">
                <a:solidFill>
                  <a:srgbClr val="111111"/>
                </a:solidFill>
                <a:effectLst/>
                <a:latin typeface="sueca_hd_regular"/>
              </a:rPr>
              <a:t>$5 trillion estimate by </a:t>
            </a:r>
            <a:r>
              <a:rPr lang="en-AU" b="0" i="0" dirty="0" err="1">
                <a:solidFill>
                  <a:srgbClr val="111111"/>
                </a:solidFill>
                <a:effectLst/>
                <a:latin typeface="sueca_hd_regular"/>
              </a:rPr>
              <a:t>JBWere</a:t>
            </a:r>
            <a:r>
              <a:rPr lang="en-AU" b="0" i="0" dirty="0">
                <a:solidFill>
                  <a:srgbClr val="111111"/>
                </a:solidFill>
                <a:effectLst/>
                <a:latin typeface="sueca_hd_regular"/>
              </a:rPr>
              <a:t>, released in March 2024, projection to 2034    </a:t>
            </a: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E8FC4-E0B6-AEC3-54B9-F87420CFEC19}"/>
              </a:ext>
            </a:extLst>
          </p:cNvPr>
          <p:cNvSpPr txBox="1"/>
          <p:nvPr/>
        </p:nvSpPr>
        <p:spPr>
          <a:xfrm>
            <a:off x="3723587" y="4032293"/>
            <a:ext cx="53766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rgbClr val="111111"/>
                </a:solidFill>
              </a:rPr>
              <a:t>i</a:t>
            </a:r>
            <a:r>
              <a:rPr lang="en-AU" b="0" i="0" dirty="0">
                <a:solidFill>
                  <a:srgbClr val="111111"/>
                </a:solidFill>
                <a:effectLst/>
              </a:rPr>
              <a:t>s due to pass from older Australians to the</a:t>
            </a:r>
            <a:br>
              <a:rPr lang="en-AU" b="0" i="0" dirty="0">
                <a:solidFill>
                  <a:srgbClr val="111111"/>
                </a:solidFill>
                <a:effectLst/>
              </a:rPr>
            </a:br>
            <a:r>
              <a:rPr lang="en-AU" b="0" i="0" dirty="0">
                <a:solidFill>
                  <a:srgbClr val="111111"/>
                </a:solidFill>
                <a:effectLst/>
              </a:rPr>
              <a:t>next generation o</a:t>
            </a:r>
            <a:r>
              <a:rPr lang="en-AU" dirty="0">
                <a:solidFill>
                  <a:srgbClr val="111111"/>
                </a:solidFill>
              </a:rPr>
              <a:t>ver the next 10-25 years to 2050 </a:t>
            </a: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A39F07-D21E-4D57-67E6-990B703050B6}"/>
              </a:ext>
            </a:extLst>
          </p:cNvPr>
          <p:cNvSpPr txBox="1"/>
          <p:nvPr/>
        </p:nvSpPr>
        <p:spPr>
          <a:xfrm>
            <a:off x="3650532" y="3102658"/>
            <a:ext cx="60779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5400" b="0" i="0" dirty="0">
                <a:solidFill>
                  <a:srgbClr val="111111"/>
                </a:solidFill>
                <a:effectLst/>
                <a:latin typeface="+mj-lt"/>
              </a:rPr>
              <a:t>$3.5- $5 trillion </a:t>
            </a:r>
            <a:endParaRPr lang="en-AU" sz="54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5BF10B-AE89-85DE-FE29-0CC0BEC52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314" y="1742572"/>
            <a:ext cx="2370212" cy="15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26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92AE10-D11B-C20A-9604-3FEEBD250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325" y="1515102"/>
            <a:ext cx="8322662" cy="493427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F1A3C7-95AA-E7E5-0C7E-D58659151A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151" y="306591"/>
            <a:ext cx="11840065" cy="1172368"/>
          </a:xfrm>
        </p:spPr>
        <p:txBody>
          <a:bodyPr/>
          <a:lstStyle/>
          <a:p>
            <a:r>
              <a:rPr lang="en-US" sz="3000" dirty="0"/>
              <a:t>A closer look at what consumers are telling us about how they’re adjusting their spending </a:t>
            </a:r>
            <a:endParaRPr lang="en-AU" sz="3000" dirty="0"/>
          </a:p>
        </p:txBody>
      </p:sp>
    </p:spTree>
    <p:extLst>
      <p:ext uri="{BB962C8B-B14F-4D97-AF65-F5344CB8AC3E}">
        <p14:creationId xmlns:p14="http://schemas.microsoft.com/office/powerpoint/2010/main" val="934122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6694A4A-1056-1763-4A34-0FA4A25588ED}"/>
              </a:ext>
            </a:extLst>
          </p:cNvPr>
          <p:cNvSpPr/>
          <p:nvPr/>
        </p:nvSpPr>
        <p:spPr>
          <a:xfrm>
            <a:off x="10283006" y="5871784"/>
            <a:ext cx="1756594" cy="914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796E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823566-3189-CD9E-E15A-49180AC678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480" y="315612"/>
            <a:ext cx="10741813" cy="1172368"/>
          </a:xfrm>
        </p:spPr>
        <p:txBody>
          <a:bodyPr/>
          <a:lstStyle/>
          <a:p>
            <a:pPr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24242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Consumers are telling us that they’ve reined in their discretionary spending on non-food categories in the year to March 2024 </a:t>
            </a:r>
            <a:endParaRPr lang="en-A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DFEE7CF-868F-9BD7-14CD-40B44938E955}"/>
              </a:ext>
            </a:extLst>
          </p:cNvPr>
          <p:cNvSpPr txBox="1">
            <a:spLocks/>
          </p:cNvSpPr>
          <p:nvPr/>
        </p:nvSpPr>
        <p:spPr>
          <a:xfrm>
            <a:off x="982662" y="6416675"/>
            <a:ext cx="3066823" cy="577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defRPr sz="24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Roy Morgan Single Source, Apr’22 – </a:t>
            </a:r>
            <a:r>
              <a:rPr lang="en-AU" dirty="0">
                <a:solidFill>
                  <a:srgbClr val="796E6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Mar’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 Australian Population Over 14+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3BEC8B-EE73-2F58-F2B4-0BE319CC9E01}"/>
              </a:ext>
            </a:extLst>
          </p:cNvPr>
          <p:cNvSpPr txBox="1"/>
          <p:nvPr/>
        </p:nvSpPr>
        <p:spPr>
          <a:xfrm>
            <a:off x="419490" y="2987079"/>
            <a:ext cx="4041674" cy="166199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Consumers say they are spending -4% less </a:t>
            </a: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lang="en-AU" sz="2800">
                <a:solidFill>
                  <a:srgbClr val="FFFFFF"/>
                </a:solidFill>
                <a:latin typeface="Arial"/>
              </a:rPr>
            </a:br>
            <a:r>
              <a:rPr lang="en-AU">
                <a:solidFill>
                  <a:srgbClr val="FFFFFF"/>
                </a:solidFill>
                <a:latin typeface="Arial"/>
              </a:rPr>
              <a:t>in the 12 months to March 2024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>
                <a:solidFill>
                  <a:srgbClr val="FFFFFF"/>
                </a:solidFill>
                <a:latin typeface="Arial"/>
              </a:rPr>
              <a:t>compared to the 12 months to March 2023</a:t>
            </a: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8DD77-F2C4-EBB5-129B-58B1F94CE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723" y="2164855"/>
            <a:ext cx="7120603" cy="370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45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823566-3189-CD9E-E15A-49180AC678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9425" y="135767"/>
            <a:ext cx="11763271" cy="117236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242424"/>
                </a:solidFill>
                <a:latin typeface="Arial" panose="020B0604020202020204" pitchFamily="34" charset="0"/>
              </a:rPr>
              <a:t>Who reined in their spending the most? 25-34 year olds, and families with children under 16</a:t>
            </a:r>
            <a:endParaRPr lang="en-AU" sz="2400" dirty="0">
              <a:solidFill>
                <a:srgbClr val="242424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DFEE7CF-868F-9BD7-14CD-40B44938E955}"/>
              </a:ext>
            </a:extLst>
          </p:cNvPr>
          <p:cNvSpPr txBox="1">
            <a:spLocks/>
          </p:cNvSpPr>
          <p:nvPr/>
        </p:nvSpPr>
        <p:spPr>
          <a:xfrm>
            <a:off x="982663" y="6416675"/>
            <a:ext cx="3262766" cy="577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defRPr sz="24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Roy Morgan Single Source, Apr’22 – </a:t>
            </a:r>
            <a:r>
              <a:rPr lang="en-AU" dirty="0">
                <a:solidFill>
                  <a:srgbClr val="796E6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Mar’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 Australian Population Over 14+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D2DE072-4F21-7A05-FE9E-66A8776816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255293"/>
              </p:ext>
            </p:extLst>
          </p:nvPr>
        </p:nvGraphicFramePr>
        <p:xfrm>
          <a:off x="214364" y="1355109"/>
          <a:ext cx="9958151" cy="4458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041FD4C-438F-8FB9-9E2F-6F4B10EB66BE}"/>
              </a:ext>
            </a:extLst>
          </p:cNvPr>
          <p:cNvCxnSpPr>
            <a:cxnSpLocks/>
          </p:cNvCxnSpPr>
          <p:nvPr/>
        </p:nvCxnSpPr>
        <p:spPr>
          <a:xfrm>
            <a:off x="8674390" y="2006082"/>
            <a:ext cx="0" cy="439222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A01481D-3D86-4497-12D7-50AA9CEB143E}"/>
              </a:ext>
            </a:extLst>
          </p:cNvPr>
          <p:cNvSpPr txBox="1"/>
          <p:nvPr/>
        </p:nvSpPr>
        <p:spPr>
          <a:xfrm>
            <a:off x="2323326" y="6000769"/>
            <a:ext cx="6263324" cy="283906"/>
          </a:xfrm>
          <a:prstGeom prst="rect">
            <a:avLst/>
          </a:prstGeom>
          <a:solidFill>
            <a:schemeClr val="bg2"/>
          </a:solidFill>
        </p:spPr>
        <p:txBody>
          <a:bodyPr wrap="square" lIns="144000" tIns="72000" rIns="144000" bIns="72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AGE GROUP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endParaRPr kumimoji="0" lang="en-AU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938B00-D6B5-D97D-38F8-62DF59765EC6}"/>
              </a:ext>
            </a:extLst>
          </p:cNvPr>
          <p:cNvSpPr txBox="1"/>
          <p:nvPr/>
        </p:nvSpPr>
        <p:spPr>
          <a:xfrm>
            <a:off x="8763287" y="5990145"/>
            <a:ext cx="1774083" cy="283906"/>
          </a:xfrm>
          <a:prstGeom prst="rect">
            <a:avLst/>
          </a:prstGeom>
          <a:solidFill>
            <a:schemeClr val="bg2"/>
          </a:solidFill>
        </p:spPr>
        <p:txBody>
          <a:bodyPr wrap="square" lIns="144000" tIns="72000" rIns="144000" bIns="72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PARENTAL STATUS</a:t>
            </a:r>
            <a:endParaRPr kumimoji="0" lang="en-AU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1672353-9A04-5119-CB0E-D044815141F7}"/>
              </a:ext>
            </a:extLst>
          </p:cNvPr>
          <p:cNvSpPr/>
          <p:nvPr/>
        </p:nvSpPr>
        <p:spPr>
          <a:xfrm>
            <a:off x="8774409" y="4918912"/>
            <a:ext cx="1413686" cy="745983"/>
          </a:xfrm>
          <a:prstGeom prst="ellipse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796E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FBF5C72-E6C2-E17A-83D1-2A0146EE6C92}"/>
              </a:ext>
            </a:extLst>
          </p:cNvPr>
          <p:cNvCxnSpPr>
            <a:cxnSpLocks/>
          </p:cNvCxnSpPr>
          <p:nvPr/>
        </p:nvCxnSpPr>
        <p:spPr>
          <a:xfrm>
            <a:off x="2248681" y="1912776"/>
            <a:ext cx="0" cy="440995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DB9083B-1C91-5A78-C9D1-3F1E17AAFB92}"/>
              </a:ext>
            </a:extLst>
          </p:cNvPr>
          <p:cNvSpPr txBox="1"/>
          <p:nvPr/>
        </p:nvSpPr>
        <p:spPr>
          <a:xfrm>
            <a:off x="1470484" y="5990145"/>
            <a:ext cx="675562" cy="283906"/>
          </a:xfrm>
          <a:prstGeom prst="rect">
            <a:avLst/>
          </a:prstGeom>
          <a:solidFill>
            <a:schemeClr val="bg2"/>
          </a:solidFill>
        </p:spPr>
        <p:txBody>
          <a:bodyPr wrap="square" lIns="144000" tIns="72000" rIns="144000" bIns="72000" rtlCol="0" anchor="ctr">
            <a:spAutoFit/>
          </a:bodyPr>
          <a:lstStyle>
            <a:defPPr>
              <a:defRPr lang="en-US"/>
            </a:defPPr>
            <a:lvl1pPr algn="ctr">
              <a:defRPr sz="9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</a:t>
            </a:r>
            <a:endParaRPr kumimoji="0" lang="en-AU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FAB42C-4A00-E5D4-2555-BE99E36CC76B}"/>
              </a:ext>
            </a:extLst>
          </p:cNvPr>
          <p:cNvSpPr txBox="1"/>
          <p:nvPr/>
        </p:nvSpPr>
        <p:spPr>
          <a:xfrm>
            <a:off x="10537370" y="4881635"/>
            <a:ext cx="1599949" cy="954107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 wrap="square" lIns="36000" tIns="36000" rIns="36000" bIns="36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(Body)" charset="0"/>
                <a:ea typeface="+mn-ea"/>
                <a:cs typeface="+mn-cs"/>
              </a:rPr>
              <a:t>5.2 million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(Body)" charset="0"/>
                <a:ea typeface="+mn-ea"/>
                <a:cs typeface="+mn-cs"/>
              </a:rPr>
              <a:t>people, representing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lang="en-AU" sz="1400" dirty="0">
                <a:latin typeface="Arial"/>
              </a:rPr>
              <a:t>23.8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%) of the total 14+ population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8722F9-3064-3A00-97DA-649A2FB06322}"/>
              </a:ext>
            </a:extLst>
          </p:cNvPr>
          <p:cNvCxnSpPr>
            <a:cxnSpLocks/>
          </p:cNvCxnSpPr>
          <p:nvPr/>
        </p:nvCxnSpPr>
        <p:spPr>
          <a:xfrm flipH="1" flipV="1">
            <a:off x="10231345" y="5291903"/>
            <a:ext cx="290445" cy="84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AF201EB-3932-B590-A0FE-7A7863323DDF}"/>
              </a:ext>
            </a:extLst>
          </p:cNvPr>
          <p:cNvSpPr txBox="1"/>
          <p:nvPr/>
        </p:nvSpPr>
        <p:spPr>
          <a:xfrm>
            <a:off x="3217507" y="1788228"/>
            <a:ext cx="21309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4"/>
                </a:solidFill>
              </a:rPr>
              <a:t>Inline with population growth  </a:t>
            </a:r>
            <a:endParaRPr lang="en-AU" sz="1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725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3F36AA4-F210-1DFE-9E6C-E869678D45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4801969"/>
              </p:ext>
            </p:extLst>
          </p:nvPr>
        </p:nvGraphicFramePr>
        <p:xfrm>
          <a:off x="-455128" y="805949"/>
          <a:ext cx="11977635" cy="4974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823566-3189-CD9E-E15A-49180AC678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419" y="313558"/>
            <a:ext cx="11977635" cy="1172368"/>
          </a:xfrm>
        </p:spPr>
        <p:txBody>
          <a:bodyPr/>
          <a:lstStyle/>
          <a:p>
            <a:pPr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24242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Consumers dropped their spending on categories centered around home the most</a:t>
            </a:r>
            <a:br>
              <a:rPr lang="en-US" sz="2000" dirty="0">
                <a:solidFill>
                  <a:srgbClr val="24242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A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DFEE7CF-868F-9BD7-14CD-40B44938E955}"/>
              </a:ext>
            </a:extLst>
          </p:cNvPr>
          <p:cNvSpPr txBox="1">
            <a:spLocks/>
          </p:cNvSpPr>
          <p:nvPr/>
        </p:nvSpPr>
        <p:spPr>
          <a:xfrm>
            <a:off x="982663" y="6416675"/>
            <a:ext cx="3125189" cy="582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defRPr sz="24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Roy Morgan Single Source, Apr’22 – Mar’24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 Australian Population Over 14+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60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3F36AA4-F210-1DFE-9E6C-E869678D45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3636443"/>
              </p:ext>
            </p:extLst>
          </p:nvPr>
        </p:nvGraphicFramePr>
        <p:xfrm>
          <a:off x="482883" y="478370"/>
          <a:ext cx="11496668" cy="4552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DFEE7CF-868F-9BD7-14CD-40B44938E955}"/>
              </a:ext>
            </a:extLst>
          </p:cNvPr>
          <p:cNvSpPr txBox="1">
            <a:spLocks/>
          </p:cNvSpPr>
          <p:nvPr/>
        </p:nvSpPr>
        <p:spPr>
          <a:xfrm>
            <a:off x="982663" y="6416675"/>
            <a:ext cx="2954855" cy="606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defRPr sz="24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Roy Morgan Single Source, Apr’22 – </a:t>
            </a:r>
            <a:r>
              <a:rPr lang="en-AU" dirty="0">
                <a:solidFill>
                  <a:srgbClr val="796E6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Mar’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 Australian Population Over 14+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1C5E6C-21EB-CC77-F3DB-D74F5B2A2E77}"/>
              </a:ext>
            </a:extLst>
          </p:cNvPr>
          <p:cNvSpPr txBox="1"/>
          <p:nvPr/>
        </p:nvSpPr>
        <p:spPr>
          <a:xfrm>
            <a:off x="212449" y="306591"/>
            <a:ext cx="116698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42424"/>
                </a:solidFill>
                <a:latin typeface="Arial" panose="020B0604020202020204" pitchFamily="34" charset="0"/>
              </a:rPr>
              <a:t>But not all categories declined, consumers spent more on some categories to drive growth 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001864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6694A4A-1056-1763-4A34-0FA4A25588ED}"/>
              </a:ext>
            </a:extLst>
          </p:cNvPr>
          <p:cNvSpPr/>
          <p:nvPr/>
        </p:nvSpPr>
        <p:spPr>
          <a:xfrm>
            <a:off x="10283006" y="5871784"/>
            <a:ext cx="1756594" cy="914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796E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823566-3189-CD9E-E15A-49180AC678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0622" y="94844"/>
            <a:ext cx="11763271" cy="914400"/>
          </a:xfrm>
        </p:spPr>
        <p:txBody>
          <a:bodyPr/>
          <a:lstStyle/>
          <a:p>
            <a:pPr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2200" dirty="0">
                <a:solidFill>
                  <a:srgbClr val="24242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Even though Australians report spending less at the overall level year-on-year, they report spending more online in the last six months, partly driven by Black Fri 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DFEE7CF-868F-9BD7-14CD-40B44938E955}"/>
              </a:ext>
            </a:extLst>
          </p:cNvPr>
          <p:cNvSpPr txBox="1">
            <a:spLocks/>
          </p:cNvSpPr>
          <p:nvPr/>
        </p:nvSpPr>
        <p:spPr>
          <a:xfrm>
            <a:off x="982663" y="6416675"/>
            <a:ext cx="3883142" cy="479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defRPr sz="24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Roy Morgan Single Source, Apr’23 – </a:t>
            </a:r>
            <a:r>
              <a:rPr lang="en-AU" dirty="0">
                <a:solidFill>
                  <a:srgbClr val="796E6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Mar’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 Australian Population Over 14+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D1C477F-240E-EEED-0EB1-26BE616062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2930493"/>
              </p:ext>
            </p:extLst>
          </p:nvPr>
        </p:nvGraphicFramePr>
        <p:xfrm>
          <a:off x="1922714" y="1312464"/>
          <a:ext cx="8537510" cy="4497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C41C12B9-DDB2-72BE-9966-0D1782C545AA}"/>
              </a:ext>
            </a:extLst>
          </p:cNvPr>
          <p:cNvSpPr txBox="1"/>
          <p:nvPr/>
        </p:nvSpPr>
        <p:spPr>
          <a:xfrm>
            <a:off x="4865805" y="1898796"/>
            <a:ext cx="23329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AU" sz="1200" b="1" dirty="0"/>
              <a:t>April 2023 – March 2024 </a:t>
            </a:r>
            <a:r>
              <a:rPr lang="en-AU" sz="1200" b="1" u="none" strike="noStrike" dirty="0">
                <a:effectLst/>
              </a:rPr>
              <a:t>(TOTAL $59.8B)</a:t>
            </a:r>
            <a:endParaRPr lang="en-AU" sz="12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985EC433-7BAF-0C2A-2ACB-D9D6B7BD4A90}"/>
              </a:ext>
            </a:extLst>
          </p:cNvPr>
          <p:cNvSpPr/>
          <p:nvPr/>
        </p:nvSpPr>
        <p:spPr>
          <a:xfrm rot="16200000" flipH="1">
            <a:off x="5853548" y="-1114997"/>
            <a:ext cx="481456" cy="764649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C99B206-F0E1-4E89-629A-0C43709371A2}"/>
              </a:ext>
            </a:extLst>
          </p:cNvPr>
          <p:cNvSpPr/>
          <p:nvPr/>
        </p:nvSpPr>
        <p:spPr>
          <a:xfrm>
            <a:off x="7689103" y="2745673"/>
            <a:ext cx="859225" cy="610270"/>
          </a:xfrm>
          <a:prstGeom prst="ellipse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796E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2DC85C-D796-5934-9B84-AD707F1291D1}"/>
              </a:ext>
            </a:extLst>
          </p:cNvPr>
          <p:cNvSpPr txBox="1"/>
          <p:nvPr/>
        </p:nvSpPr>
        <p:spPr>
          <a:xfrm>
            <a:off x="7768875" y="2832345"/>
            <a:ext cx="10460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100" b="1" i="1" u="none" strike="noStrike">
                <a:solidFill>
                  <a:srgbClr val="00B050"/>
                </a:solidFill>
                <a:effectLst/>
              </a:rPr>
              <a:t>(+12%)</a:t>
            </a:r>
            <a:endParaRPr lang="en-AU" sz="1100"/>
          </a:p>
        </p:txBody>
      </p:sp>
    </p:spTree>
    <p:extLst>
      <p:ext uri="{BB962C8B-B14F-4D97-AF65-F5344CB8AC3E}">
        <p14:creationId xmlns:p14="http://schemas.microsoft.com/office/powerpoint/2010/main" val="2677253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6F2ED67-04F8-1952-BFEF-7F40C6591C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9100762"/>
              </p:ext>
            </p:extLst>
          </p:nvPr>
        </p:nvGraphicFramePr>
        <p:xfrm>
          <a:off x="716830" y="2111594"/>
          <a:ext cx="10979021" cy="2888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88D0138-9270-2C44-7AFF-54F1B02522EE}"/>
              </a:ext>
            </a:extLst>
          </p:cNvPr>
          <p:cNvSpPr txBox="1"/>
          <p:nvPr/>
        </p:nvSpPr>
        <p:spPr>
          <a:xfrm>
            <a:off x="205787" y="314692"/>
            <a:ext cx="11852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Amazon has almost doubled its customer base in 3 years to 3.4 million monthly shoppers</a:t>
            </a:r>
            <a:endParaRPr lang="en-AU" sz="240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67B2506-754C-E680-BB82-6037CEF636D5}"/>
              </a:ext>
            </a:extLst>
          </p:cNvPr>
          <p:cNvSpPr txBox="1">
            <a:spLocks/>
          </p:cNvSpPr>
          <p:nvPr/>
        </p:nvSpPr>
        <p:spPr>
          <a:xfrm>
            <a:off x="982663" y="6416675"/>
            <a:ext cx="2936448" cy="576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defRPr sz="24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Roy Morgan Single Source, Apr’22 – </a:t>
            </a:r>
            <a:r>
              <a:rPr lang="en-AU" dirty="0">
                <a:solidFill>
                  <a:srgbClr val="796E6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Mar’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 Australian Population Over 14+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669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823566-3189-CD9E-E15A-49180AC678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6390" y="307610"/>
            <a:ext cx="11763271" cy="1172368"/>
          </a:xfrm>
        </p:spPr>
        <p:txBody>
          <a:bodyPr/>
          <a:lstStyle/>
          <a:p>
            <a:pPr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24242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 phenomenal rise of </a:t>
            </a:r>
            <a:r>
              <a:rPr lang="en-US" sz="2400">
                <a:solidFill>
                  <a:srgbClr val="2424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ultra-cheap </a:t>
            </a:r>
            <a:r>
              <a:rPr lang="en-US" sz="2400">
                <a:solidFill>
                  <a:srgbClr val="24242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Chinese platforms Shein &amp; Temu is disrupting retail: </a:t>
            </a:r>
            <a:r>
              <a:rPr lang="en-US" sz="2400">
                <a:solidFill>
                  <a:srgbClr val="2424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 million Australians shop each month  </a:t>
            </a:r>
            <a:endParaRPr lang="en-AU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73204B-2989-A48D-491D-BF4931E0F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650" y="2270660"/>
            <a:ext cx="1780735" cy="997212"/>
          </a:xfrm>
          <a:prstGeom prst="rect">
            <a:avLst/>
          </a:prstGeom>
        </p:spPr>
      </p:pic>
      <p:pic>
        <p:nvPicPr>
          <p:cNvPr id="5" name="Picture 2" descr="Shein logo and symbol, meaning, history, PNG, brand">
            <a:extLst>
              <a:ext uri="{FF2B5EF4-FFF2-40B4-BE49-F238E27FC236}">
                <a16:creationId xmlns:a16="http://schemas.microsoft.com/office/drawing/2014/main" id="{244FB75A-D174-0105-0F08-8EAE6D6CF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7" t="35219" r="14795" b="26736"/>
          <a:stretch/>
        </p:blipFill>
        <p:spPr bwMode="auto">
          <a:xfrm>
            <a:off x="5300367" y="2576140"/>
            <a:ext cx="2091849" cy="63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7E48317-61F7-4D3C-B777-BE19B25F65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329523"/>
              </p:ext>
            </p:extLst>
          </p:nvPr>
        </p:nvGraphicFramePr>
        <p:xfrm>
          <a:off x="793141" y="3470676"/>
          <a:ext cx="4637497" cy="518160"/>
        </p:xfrm>
        <a:graphic>
          <a:graphicData uri="http://schemas.openxmlformats.org/drawingml/2006/table">
            <a:tbl>
              <a:tblPr/>
              <a:tblGrid>
                <a:gridCol w="4637497">
                  <a:extLst>
                    <a:ext uri="{9D8B030D-6E8A-4147-A177-3AD203B41FA5}">
                      <a16:colId xmlns:a16="http://schemas.microsoft.com/office/drawing/2014/main" val="1408228818"/>
                    </a:ext>
                  </a:extLst>
                </a:gridCol>
              </a:tblGrid>
              <a:tr h="436489">
                <a:tc>
                  <a:txBody>
                    <a:bodyPr/>
                    <a:lstStyle/>
                    <a:p>
                      <a:pPr algn="l"/>
                      <a:r>
                        <a:rPr lang="en-AU" sz="1800">
                          <a:effectLst/>
                        </a:rPr>
                        <a:t>Number of shoppers each month</a:t>
                      </a:r>
                      <a:br>
                        <a:rPr lang="en-AU" sz="1400">
                          <a:effectLst/>
                        </a:rPr>
                      </a:br>
                      <a:endParaRPr lang="en-AU" sz="1000">
                        <a:solidFill>
                          <a:schemeClr val="tx2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573707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DC260BA5-0022-D9B3-B2F0-63829724F6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129807"/>
              </p:ext>
            </p:extLst>
          </p:nvPr>
        </p:nvGraphicFramePr>
        <p:xfrm>
          <a:off x="828514" y="4129137"/>
          <a:ext cx="4412681" cy="808871"/>
        </p:xfrm>
        <a:graphic>
          <a:graphicData uri="http://schemas.openxmlformats.org/drawingml/2006/table">
            <a:tbl>
              <a:tblPr/>
              <a:tblGrid>
                <a:gridCol w="4412681">
                  <a:extLst>
                    <a:ext uri="{9D8B030D-6E8A-4147-A177-3AD203B41FA5}">
                      <a16:colId xmlns:a16="http://schemas.microsoft.com/office/drawing/2014/main" val="1408228818"/>
                    </a:ext>
                  </a:extLst>
                </a:gridCol>
              </a:tblGrid>
              <a:tr h="808871">
                <a:tc>
                  <a:txBody>
                    <a:bodyPr/>
                    <a:lstStyle/>
                    <a:p>
                      <a:pPr algn="l"/>
                      <a:r>
                        <a:rPr lang="en-AU" sz="1800">
                          <a:effectLst/>
                        </a:rPr>
                        <a:t>Estimated total annual sales</a:t>
                      </a:r>
                      <a:br>
                        <a:rPr lang="en-AU" sz="1400">
                          <a:effectLst/>
                        </a:rPr>
                      </a:br>
                      <a:endParaRPr lang="en-AU" sz="1000" b="0" i="0">
                        <a:solidFill>
                          <a:schemeClr val="tx2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184415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90F66E-2A51-CA88-87C6-E2C11F44D7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981716"/>
              </p:ext>
            </p:extLst>
          </p:nvPr>
        </p:nvGraphicFramePr>
        <p:xfrm>
          <a:off x="5241195" y="3448207"/>
          <a:ext cx="5952930" cy="487680"/>
        </p:xfrm>
        <a:graphic>
          <a:graphicData uri="http://schemas.openxmlformats.org/drawingml/2006/table">
            <a:tbl>
              <a:tblPr/>
              <a:tblGrid>
                <a:gridCol w="1984310">
                  <a:extLst>
                    <a:ext uri="{9D8B030D-6E8A-4147-A177-3AD203B41FA5}">
                      <a16:colId xmlns:a16="http://schemas.microsoft.com/office/drawing/2014/main" val="4113286545"/>
                    </a:ext>
                  </a:extLst>
                </a:gridCol>
                <a:gridCol w="1984310">
                  <a:extLst>
                    <a:ext uri="{9D8B030D-6E8A-4147-A177-3AD203B41FA5}">
                      <a16:colId xmlns:a16="http://schemas.microsoft.com/office/drawing/2014/main" val="3651805561"/>
                    </a:ext>
                  </a:extLst>
                </a:gridCol>
                <a:gridCol w="1984310">
                  <a:extLst>
                    <a:ext uri="{9D8B030D-6E8A-4147-A177-3AD203B41FA5}">
                      <a16:colId xmlns:a16="http://schemas.microsoft.com/office/drawing/2014/main" val="3446326567"/>
                    </a:ext>
                  </a:extLst>
                </a:gridCol>
              </a:tblGrid>
              <a:tr h="4364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600" kern="1200" dirty="0">
                          <a:solidFill>
                            <a:srgbClr val="3BAED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800,000</a:t>
                      </a:r>
                      <a:endParaRPr lang="en-AU" sz="2600" kern="1200" dirty="0">
                        <a:solidFill>
                          <a:srgbClr val="3BAEDE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AU" sz="2600" kern="1200" dirty="0">
                          <a:solidFill>
                            <a:srgbClr val="3BAED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 million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AU" sz="2600" kern="1200" dirty="0">
                        <a:solidFill>
                          <a:srgbClr val="3BAEDE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903320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1417D54-912B-ED2C-9CAD-2AB1C6D5C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499116"/>
              </p:ext>
            </p:extLst>
          </p:nvPr>
        </p:nvGraphicFramePr>
        <p:xfrm>
          <a:off x="5279794" y="4163613"/>
          <a:ext cx="5875731" cy="590703"/>
        </p:xfrm>
        <a:graphic>
          <a:graphicData uri="http://schemas.openxmlformats.org/drawingml/2006/table">
            <a:tbl>
              <a:tblPr/>
              <a:tblGrid>
                <a:gridCol w="1958577">
                  <a:extLst>
                    <a:ext uri="{9D8B030D-6E8A-4147-A177-3AD203B41FA5}">
                      <a16:colId xmlns:a16="http://schemas.microsoft.com/office/drawing/2014/main" val="4113286545"/>
                    </a:ext>
                  </a:extLst>
                </a:gridCol>
                <a:gridCol w="1958577">
                  <a:extLst>
                    <a:ext uri="{9D8B030D-6E8A-4147-A177-3AD203B41FA5}">
                      <a16:colId xmlns:a16="http://schemas.microsoft.com/office/drawing/2014/main" val="3651805561"/>
                    </a:ext>
                  </a:extLst>
                </a:gridCol>
                <a:gridCol w="1958577">
                  <a:extLst>
                    <a:ext uri="{9D8B030D-6E8A-4147-A177-3AD203B41FA5}">
                      <a16:colId xmlns:a16="http://schemas.microsoft.com/office/drawing/2014/main" val="3446326567"/>
                    </a:ext>
                  </a:extLst>
                </a:gridCol>
              </a:tblGrid>
              <a:tr h="59070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AU" sz="2600" kern="1200" dirty="0">
                          <a:solidFill>
                            <a:srgbClr val="3BAED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 billion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AU" sz="2600" kern="1200">
                          <a:solidFill>
                            <a:srgbClr val="3BAED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$1.4 billion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AU" sz="2600" kern="1200" dirty="0">
                        <a:solidFill>
                          <a:srgbClr val="3BAEDE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9033202"/>
                  </a:ext>
                </a:extLst>
              </a:tr>
            </a:tbl>
          </a:graphicData>
        </a:graphic>
      </p:graphicFrame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17C7654-8CBC-2467-C4C9-BB6EDB7130F8}"/>
              </a:ext>
            </a:extLst>
          </p:cNvPr>
          <p:cNvSpPr txBox="1">
            <a:spLocks/>
          </p:cNvSpPr>
          <p:nvPr/>
        </p:nvSpPr>
        <p:spPr>
          <a:xfrm>
            <a:off x="993322" y="6425728"/>
            <a:ext cx="3150626" cy="519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defRPr sz="24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Roy Morgan Single Source, Apr’23 – </a:t>
            </a:r>
            <a:r>
              <a:rPr lang="en-AU" dirty="0">
                <a:solidFill>
                  <a:srgbClr val="796E6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Mar’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 Australian Population Over 14+</a:t>
            </a:r>
          </a:p>
        </p:txBody>
      </p:sp>
    </p:spTree>
    <p:extLst>
      <p:ext uri="{BB962C8B-B14F-4D97-AF65-F5344CB8AC3E}">
        <p14:creationId xmlns:p14="http://schemas.microsoft.com/office/powerpoint/2010/main" val="384368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9F3D6B2-376A-C0A9-95BB-D329D89CCA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0941512"/>
              </p:ext>
            </p:extLst>
          </p:nvPr>
        </p:nvGraphicFramePr>
        <p:xfrm>
          <a:off x="1674014" y="1372384"/>
          <a:ext cx="7903027" cy="4690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E39BC31-B82F-7369-07DE-E75F075285E0}"/>
              </a:ext>
            </a:extLst>
          </p:cNvPr>
          <p:cNvSpPr txBox="1">
            <a:spLocks/>
          </p:cNvSpPr>
          <p:nvPr/>
        </p:nvSpPr>
        <p:spPr>
          <a:xfrm>
            <a:off x="541897" y="198743"/>
            <a:ext cx="12039600" cy="11723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41078E5-9882-77BF-25CB-7737868AC012}"/>
              </a:ext>
            </a:extLst>
          </p:cNvPr>
          <p:cNvSpPr txBox="1">
            <a:spLocks/>
          </p:cNvSpPr>
          <p:nvPr/>
        </p:nvSpPr>
        <p:spPr>
          <a:xfrm>
            <a:off x="236375" y="198743"/>
            <a:ext cx="11719249" cy="11723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The proportion of Australians shopping on Temu &amp; Shein keeps growing each quarter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757EC3D-1D1A-93F2-AD8E-299F8BA82BB6}"/>
              </a:ext>
            </a:extLst>
          </p:cNvPr>
          <p:cNvSpPr txBox="1">
            <a:spLocks/>
          </p:cNvSpPr>
          <p:nvPr/>
        </p:nvSpPr>
        <p:spPr>
          <a:xfrm>
            <a:off x="842704" y="6487281"/>
            <a:ext cx="2936448" cy="576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defRPr sz="24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Roy Morgan Single Source, Jan’22 – </a:t>
            </a:r>
            <a:r>
              <a:rPr lang="en-AU" dirty="0">
                <a:solidFill>
                  <a:srgbClr val="796E6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Mar’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 All Australians 14+, </a:t>
            </a: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AB37B1-4F7E-0129-63D5-6015060E7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517" y="3802841"/>
            <a:ext cx="841994" cy="471517"/>
          </a:xfrm>
          <a:prstGeom prst="rect">
            <a:avLst/>
          </a:prstGeom>
        </p:spPr>
      </p:pic>
      <p:pic>
        <p:nvPicPr>
          <p:cNvPr id="6" name="Picture 2" descr="Shein logo and symbol, meaning, history, PNG, brand">
            <a:extLst>
              <a:ext uri="{FF2B5EF4-FFF2-40B4-BE49-F238E27FC236}">
                <a16:creationId xmlns:a16="http://schemas.microsoft.com/office/drawing/2014/main" id="{CDEA578C-58DE-FFCF-5E32-C88E18BC16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7" t="35219" r="14795" b="26736"/>
          <a:stretch/>
        </p:blipFill>
        <p:spPr bwMode="auto">
          <a:xfrm>
            <a:off x="7852999" y="4428154"/>
            <a:ext cx="991476" cy="30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92CA50-92C7-24DB-C816-2D2F343C3E8B}"/>
              </a:ext>
            </a:extLst>
          </p:cNvPr>
          <p:cNvSpPr txBox="1"/>
          <p:nvPr/>
        </p:nvSpPr>
        <p:spPr>
          <a:xfrm>
            <a:off x="9740688" y="4913404"/>
            <a:ext cx="24513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Shein’s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sales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were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20%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2023 on 2022, based on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financial filings 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7DFA19-EA82-3B7A-59C2-2BFBAB245B11}"/>
              </a:ext>
            </a:extLst>
          </p:cNvPr>
          <p:cNvCxnSpPr>
            <a:cxnSpLocks/>
          </p:cNvCxnSpPr>
          <p:nvPr/>
        </p:nvCxnSpPr>
        <p:spPr>
          <a:xfrm flipH="1" flipV="1">
            <a:off x="9046227" y="4742981"/>
            <a:ext cx="530814" cy="3408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736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4983DF-2D7C-D960-E253-98864D7DECF4}"/>
              </a:ext>
            </a:extLst>
          </p:cNvPr>
          <p:cNvSpPr txBox="1"/>
          <p:nvPr/>
        </p:nvSpPr>
        <p:spPr>
          <a:xfrm>
            <a:off x="264037" y="684809"/>
            <a:ext cx="11001375" cy="994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we’ll cover today:</a:t>
            </a:r>
          </a:p>
          <a:p>
            <a:pPr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endParaRPr lang="en-AU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EC0B30-0171-784B-B783-31CE64268A1C}"/>
              </a:ext>
            </a:extLst>
          </p:cNvPr>
          <p:cNvSpPr txBox="1"/>
          <p:nvPr/>
        </p:nvSpPr>
        <p:spPr>
          <a:xfrm>
            <a:off x="264037" y="2186011"/>
            <a:ext cx="6714212" cy="38472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Broader macroeconomic context</a:t>
            </a:r>
            <a:b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700" dirty="0">
                <a:latin typeface="Arial"/>
                <a:cs typeface="Arial"/>
              </a:rPr>
              <a:t>Who’s hit the hardest by the cost-of-living crisis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700" dirty="0">
              <a:latin typeface="Arial"/>
              <a:cs typeface="Arial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How consumers are adjusting their spending</a:t>
            </a:r>
            <a:endParaRPr lang="en-US" sz="1700" dirty="0">
              <a:latin typeface="Arial"/>
              <a:cs typeface="Arial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The key cohorts who still have spending power</a:t>
            </a:r>
            <a:b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The surprise winners in this environment - ultra cheap </a:t>
            </a:r>
            <a:b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online retailers Chinese Temu and Shein</a:t>
            </a:r>
            <a:b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000" dirty="0"/>
          </a:p>
          <a:p>
            <a:r>
              <a:rPr lang="en-US" sz="2000" dirty="0"/>
              <a:t>    </a:t>
            </a:r>
            <a:endParaRPr lang="en-AU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A564F3-C2A2-E3CA-860D-98B70493C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274" y="2186011"/>
            <a:ext cx="5005106" cy="334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72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Bruce Springsteen on the big screen, under the 'Western Stars'"/>
          <p:cNvSpPr>
            <a:spLocks noChangeAspect="1" noChangeArrowheads="1"/>
          </p:cNvSpPr>
          <p:nvPr/>
        </p:nvSpPr>
        <p:spPr bwMode="auto">
          <a:xfrm>
            <a:off x="32491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D640A8F-93EC-86B7-86BF-E10C5FDE0D80}"/>
              </a:ext>
            </a:extLst>
          </p:cNvPr>
          <p:cNvSpPr txBox="1">
            <a:spLocks/>
          </p:cNvSpPr>
          <p:nvPr/>
        </p:nvSpPr>
        <p:spPr>
          <a:xfrm>
            <a:off x="477315" y="279995"/>
            <a:ext cx="12039600" cy="11723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Temu is now in the top 10 (non-food) retailers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based on customer numbers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10025F76-CE2E-ED70-0070-54BCAF250E4F}"/>
              </a:ext>
            </a:extLst>
          </p:cNvPr>
          <p:cNvSpPr txBox="1">
            <a:spLocks/>
          </p:cNvSpPr>
          <p:nvPr/>
        </p:nvSpPr>
        <p:spPr>
          <a:xfrm>
            <a:off x="4516224" y="1537586"/>
            <a:ext cx="2503175" cy="2811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than 2 in 5 are buying clothes at Kmart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EBF428-739F-369F-EA33-D93E49A6CFB5}"/>
              </a:ext>
            </a:extLst>
          </p:cNvPr>
          <p:cNvSpPr txBox="1">
            <a:spLocks/>
          </p:cNvSpPr>
          <p:nvPr/>
        </p:nvSpPr>
        <p:spPr>
          <a:xfrm>
            <a:off x="901262" y="6321256"/>
            <a:ext cx="7530471" cy="406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defRPr sz="24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Roy Morgan Single Source, Apr’22 – Mar’24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 All Australians 14+, </a:t>
            </a: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019BEA-3A05-9484-152D-7AF0BA550378}"/>
              </a:ext>
            </a:extLst>
          </p:cNvPr>
          <p:cNvSpPr txBox="1"/>
          <p:nvPr/>
        </p:nvSpPr>
        <p:spPr>
          <a:xfrm>
            <a:off x="901262" y="6588765"/>
            <a:ext cx="709675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Top 10 retailers for non-food categories , excluding Bunnings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1008F8-3B39-57E6-093C-3BC3AF1505F4}"/>
              </a:ext>
            </a:extLst>
          </p:cNvPr>
          <p:cNvSpPr txBox="1"/>
          <p:nvPr/>
        </p:nvSpPr>
        <p:spPr>
          <a:xfrm>
            <a:off x="2571750" y="1241926"/>
            <a:ext cx="7048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 10 non-food retailers* based on number of monthly shoppers 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1B0B0C1-C6A3-398B-2AA8-00AE5953F8F1}"/>
              </a:ext>
            </a:extLst>
          </p:cNvPr>
          <p:cNvSpPr txBox="1">
            <a:spLocks/>
          </p:cNvSpPr>
          <p:nvPr/>
        </p:nvSpPr>
        <p:spPr>
          <a:xfrm>
            <a:off x="4555017" y="2155991"/>
            <a:ext cx="2670529" cy="3466265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>
                <a:lumMod val="50000"/>
              </a:schemeClr>
            </a:solidFill>
          </a:ln>
        </p:spPr>
        <p:txBody>
          <a:bodyPr lIns="108000" tIns="0" rIns="108000" bIns="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315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989013" algn="l"/>
              </a:tabLst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33.0% (7.3 million)</a:t>
            </a:r>
          </a:p>
          <a:p>
            <a:pPr marL="107315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989013" algn="l"/>
              </a:tabLst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23.8% (5.2 million)</a:t>
            </a:r>
          </a:p>
          <a:p>
            <a:pPr marL="107315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989013" algn="l"/>
              </a:tabLst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15.2%  (3.4 million)</a:t>
            </a:r>
          </a:p>
          <a:p>
            <a:pPr marL="107315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989013" algn="l"/>
              </a:tabLst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12.5% (2.8 million)</a:t>
            </a:r>
          </a:p>
          <a:p>
            <a:pPr marL="107315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989013" algn="l"/>
              </a:tabLst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11.6% (2.6 million)</a:t>
            </a:r>
          </a:p>
          <a:p>
            <a:pPr marL="107315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989013" algn="l"/>
              </a:tabLst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11.3% (2.5 million)</a:t>
            </a:r>
          </a:p>
          <a:p>
            <a:pPr marL="107315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989013" algn="l"/>
              </a:tabLst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10.6% (2.4 million)</a:t>
            </a:r>
          </a:p>
          <a:p>
            <a:pPr marL="107315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989013" algn="l"/>
              </a:tabLst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10.5% (2.3 million)</a:t>
            </a:r>
          </a:p>
          <a:p>
            <a:pPr marL="107315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989013" algn="l"/>
              </a:tabLst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6.7% (1.5 million)</a:t>
            </a:r>
          </a:p>
          <a:p>
            <a:pPr marL="107315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989013" algn="l"/>
              </a:tabLst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6.3% (1.4 million)</a:t>
            </a:r>
          </a:p>
          <a:p>
            <a:pPr marL="107315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989013" algn="l"/>
              </a:tabLst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3.8% (0.8 million)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3DCC54-34DE-BE27-141C-13F4F5B01B18}"/>
              </a:ext>
            </a:extLst>
          </p:cNvPr>
          <p:cNvSpPr txBox="1"/>
          <p:nvPr/>
        </p:nvSpPr>
        <p:spPr>
          <a:xfrm>
            <a:off x="4533303" y="1748311"/>
            <a:ext cx="2702654" cy="276999"/>
          </a:xfrm>
          <a:prstGeom prst="rect">
            <a:avLst/>
          </a:prstGeom>
          <a:solidFill>
            <a:schemeClr val="tx2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Australian Population 14+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256E5A3-48FE-D64C-3EC9-A8C742B8CD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2927" y="2188106"/>
            <a:ext cx="800431" cy="2581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4A582-F2A5-3F9B-F4B5-DD3B99DDF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347" y="3559176"/>
            <a:ext cx="565442" cy="3394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7FD09FE-C529-FB42-99FF-A8B9E5231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474" y="2614517"/>
            <a:ext cx="533400" cy="1428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199FFC4-0F5F-AA3B-262B-B6B92CD1C2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0568" y="3972678"/>
            <a:ext cx="769150" cy="197679"/>
          </a:xfrm>
          <a:prstGeom prst="rect">
            <a:avLst/>
          </a:prstGeom>
        </p:spPr>
      </p:pic>
      <p:pic>
        <p:nvPicPr>
          <p:cNvPr id="61" name="Picture 4">
            <a:extLst>
              <a:ext uri="{FF2B5EF4-FFF2-40B4-BE49-F238E27FC236}">
                <a16:creationId xmlns:a16="http://schemas.microsoft.com/office/drawing/2014/main" id="{5348671D-D0DD-EC78-8046-65926D0EE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489" y="2925660"/>
            <a:ext cx="573462" cy="17315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B025D3-9D3E-2AF3-7E10-74F6C3E485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8474" y="4637793"/>
            <a:ext cx="533400" cy="228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7AECFA-17C5-2EDB-C29F-538D2C0BBB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7801" y="4955720"/>
            <a:ext cx="745557" cy="233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6E5536-A920-8831-7220-C924E6E0A8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01" y="5242069"/>
            <a:ext cx="590032" cy="330418"/>
          </a:xfrm>
          <a:prstGeom prst="rect">
            <a:avLst/>
          </a:prstGeom>
        </p:spPr>
      </p:pic>
      <p:pic>
        <p:nvPicPr>
          <p:cNvPr id="31" name="Picture 2" descr="Shein logo and symbol, meaning, history, PNG, brand">
            <a:extLst>
              <a:ext uri="{FF2B5EF4-FFF2-40B4-BE49-F238E27FC236}">
                <a16:creationId xmlns:a16="http://schemas.microsoft.com/office/drawing/2014/main" id="{E8B2A6C4-3E60-4981-9EF3-0CAF5C46E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7" t="35219" r="14795" b="26736"/>
          <a:stretch/>
        </p:blipFill>
        <p:spPr bwMode="auto">
          <a:xfrm>
            <a:off x="4837474" y="5764822"/>
            <a:ext cx="649594" cy="19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46EB65-8A9E-C053-82C5-A471EC144F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1494" y="3218476"/>
            <a:ext cx="524295" cy="276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3D394E-466B-4C88-696A-8C38F58C00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18921" y="4279809"/>
            <a:ext cx="402771" cy="22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75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D9271AF-4DA9-FA7B-68BD-E5E475A18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771" y="1048440"/>
            <a:ext cx="1288076" cy="72132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3C2D839-3F4B-0599-722A-22F536112925}"/>
              </a:ext>
            </a:extLst>
          </p:cNvPr>
          <p:cNvCxnSpPr>
            <a:cxnSpLocks/>
          </p:cNvCxnSpPr>
          <p:nvPr/>
        </p:nvCxnSpPr>
        <p:spPr>
          <a:xfrm>
            <a:off x="1873257" y="1912787"/>
            <a:ext cx="0" cy="3456000"/>
          </a:xfrm>
          <a:prstGeom prst="line">
            <a:avLst/>
          </a:prstGeom>
          <a:ln>
            <a:solidFill>
              <a:schemeClr val="tx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205295D-D63A-30FD-188E-B877A8B5F042}"/>
              </a:ext>
            </a:extLst>
          </p:cNvPr>
          <p:cNvCxnSpPr>
            <a:cxnSpLocks/>
          </p:cNvCxnSpPr>
          <p:nvPr/>
        </p:nvCxnSpPr>
        <p:spPr>
          <a:xfrm>
            <a:off x="7635475" y="1912787"/>
            <a:ext cx="0" cy="3456000"/>
          </a:xfrm>
          <a:prstGeom prst="line">
            <a:avLst/>
          </a:prstGeom>
          <a:ln>
            <a:solidFill>
              <a:schemeClr val="tx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B458B54-399F-F062-C8D8-BF19C3884A22}"/>
              </a:ext>
            </a:extLst>
          </p:cNvPr>
          <p:cNvSpPr txBox="1">
            <a:spLocks/>
          </p:cNvSpPr>
          <p:nvPr/>
        </p:nvSpPr>
        <p:spPr>
          <a:xfrm>
            <a:off x="323752" y="6451893"/>
            <a:ext cx="7530471" cy="406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defRPr sz="24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AU" sz="8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Roy Morgan Single Source, Oct23 – </a:t>
            </a:r>
            <a:r>
              <a:rPr lang="en-AU" sz="800" dirty="0">
                <a:solidFill>
                  <a:srgbClr val="796E6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Mar24</a:t>
            </a:r>
            <a:r>
              <a:rPr kumimoji="0" lang="en-AU" sz="8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AU" sz="8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 14+ Shoppers of </a:t>
            </a:r>
            <a:r>
              <a:rPr kumimoji="0" lang="en-A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Myer,Temu</a:t>
            </a:r>
            <a:r>
              <a:rPr kumimoji="0" lang="en-AU" sz="8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Amazon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E9A3CD-5A4D-1544-0BC8-720C38BB89D2}"/>
              </a:ext>
            </a:extLst>
          </p:cNvPr>
          <p:cNvCxnSpPr>
            <a:cxnSpLocks/>
          </p:cNvCxnSpPr>
          <p:nvPr/>
        </p:nvCxnSpPr>
        <p:spPr>
          <a:xfrm>
            <a:off x="4779017" y="1912787"/>
            <a:ext cx="0" cy="3456000"/>
          </a:xfrm>
          <a:prstGeom prst="line">
            <a:avLst/>
          </a:prstGeom>
          <a:ln>
            <a:solidFill>
              <a:schemeClr val="tx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omepage - SHEIN Group">
            <a:extLst>
              <a:ext uri="{FF2B5EF4-FFF2-40B4-BE49-F238E27FC236}">
                <a16:creationId xmlns:a16="http://schemas.microsoft.com/office/drawing/2014/main" id="{1C05483B-4D24-94C8-1D28-2DA5823194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76" b="28851"/>
          <a:stretch/>
        </p:blipFill>
        <p:spPr bwMode="auto">
          <a:xfrm>
            <a:off x="6907809" y="1296480"/>
            <a:ext cx="1159836" cy="44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709B31E-2BAA-371A-5F9C-7FC36D65418F}"/>
              </a:ext>
            </a:extLst>
          </p:cNvPr>
          <p:cNvGraphicFramePr>
            <a:graphicFrameLocks noGrp="1"/>
          </p:cNvGraphicFramePr>
          <p:nvPr/>
        </p:nvGraphicFramePr>
        <p:xfrm>
          <a:off x="1695450" y="2276871"/>
          <a:ext cx="3172179" cy="3929262"/>
        </p:xfrm>
        <a:graphic>
          <a:graphicData uri="http://schemas.openxmlformats.org/drawingml/2006/table">
            <a:tbl>
              <a:tblPr firstRow="1" firstCol="1" bandRow="1"/>
              <a:tblGrid>
                <a:gridCol w="2488636">
                  <a:extLst>
                    <a:ext uri="{9D8B030D-6E8A-4147-A177-3AD203B41FA5}">
                      <a16:colId xmlns:a16="http://schemas.microsoft.com/office/drawing/2014/main" val="131070464"/>
                    </a:ext>
                  </a:extLst>
                </a:gridCol>
                <a:gridCol w="683543">
                  <a:extLst>
                    <a:ext uri="{9D8B030D-6E8A-4147-A177-3AD203B41FA5}">
                      <a16:colId xmlns:a16="http://schemas.microsoft.com/office/drawing/2014/main" val="3614614214"/>
                    </a:ext>
                  </a:extLst>
                </a:gridCol>
              </a:tblGrid>
              <a:tr h="47345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2">
                              <a:lumMod val="6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+mn-cs"/>
                        </a:rPr>
                        <a:t>Number of customers in average 4 weeks</a:t>
                      </a:r>
                      <a:endParaRPr lang="en-AU" sz="1200" b="1" kern="1200" dirty="0">
                        <a:solidFill>
                          <a:schemeClr val="tx2">
                            <a:lumMod val="6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100" b="1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Number of </a:t>
                      </a:r>
                      <a:br>
                        <a:rPr lang="en-US" sz="1100" b="1" dirty="0">
                          <a:effectLst/>
                          <a:latin typeface="+mj-lt"/>
                          <a:ea typeface="Calibri" panose="020F0502020204030204" pitchFamily="34" charset="0"/>
                        </a:rPr>
                      </a:br>
                      <a:r>
                        <a:rPr lang="en-US" sz="1100" b="1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customers monthly </a:t>
                      </a:r>
                      <a:endParaRPr lang="en-AU" sz="1100" b="1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604771"/>
                  </a:ext>
                </a:extLst>
              </a:tr>
              <a:tr h="47345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820588"/>
                  </a:ext>
                </a:extLst>
              </a:tr>
              <a:tr h="202751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Women's Clothing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537,000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190958"/>
                  </a:ext>
                </a:extLst>
              </a:tr>
              <a:tr h="202751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Men's Clothing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212,000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638376"/>
                  </a:ext>
                </a:extLst>
              </a:tr>
              <a:tr h="202751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Accessories For Men, Women Or Children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286,000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8582736"/>
                  </a:ext>
                </a:extLst>
              </a:tr>
              <a:tr h="202751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Cosmetics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61,000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252802"/>
                  </a:ext>
                </a:extLst>
              </a:tr>
              <a:tr h="202751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Footwear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171,000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4966579"/>
                  </a:ext>
                </a:extLst>
              </a:tr>
              <a:tr h="202751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Skin Care Products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42,000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08081070"/>
                  </a:ext>
                </a:extLst>
              </a:tr>
              <a:tr h="202751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Children's Clothing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67,000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6028928"/>
                  </a:ext>
                </a:extLst>
              </a:tr>
              <a:tr h="202751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 Goods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180,000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2756928"/>
                  </a:ext>
                </a:extLst>
              </a:tr>
              <a:tr h="202751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Homewares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59,000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824747"/>
                  </a:ext>
                </a:extLst>
              </a:tr>
              <a:tr h="11575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AU" sz="105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AU" sz="105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6520658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080B05C-A39F-26BB-1F42-999167FE6AA1}"/>
              </a:ext>
            </a:extLst>
          </p:cNvPr>
          <p:cNvGraphicFramePr>
            <a:graphicFrameLocks noGrp="1"/>
          </p:cNvGraphicFramePr>
          <p:nvPr/>
        </p:nvGraphicFramePr>
        <p:xfrm>
          <a:off x="5972608" y="2276871"/>
          <a:ext cx="3399992" cy="3929262"/>
        </p:xfrm>
        <a:graphic>
          <a:graphicData uri="http://schemas.openxmlformats.org/drawingml/2006/table">
            <a:tbl>
              <a:tblPr firstRow="1" firstCol="1" bandRow="1"/>
              <a:tblGrid>
                <a:gridCol w="2658560">
                  <a:extLst>
                    <a:ext uri="{9D8B030D-6E8A-4147-A177-3AD203B41FA5}">
                      <a16:colId xmlns:a16="http://schemas.microsoft.com/office/drawing/2014/main" val="131070464"/>
                    </a:ext>
                  </a:extLst>
                </a:gridCol>
                <a:gridCol w="741432">
                  <a:extLst>
                    <a:ext uri="{9D8B030D-6E8A-4147-A177-3AD203B41FA5}">
                      <a16:colId xmlns:a16="http://schemas.microsoft.com/office/drawing/2014/main" val="3614614214"/>
                    </a:ext>
                  </a:extLst>
                </a:gridCol>
              </a:tblGrid>
              <a:tr h="47345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2">
                              <a:lumMod val="6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+mn-cs"/>
                        </a:rPr>
                        <a:t>Number of customers in average 4 weeks</a:t>
                      </a:r>
                      <a:endParaRPr lang="en-AU" sz="1200" b="1" kern="1200" dirty="0">
                        <a:solidFill>
                          <a:schemeClr val="tx2">
                            <a:lumMod val="6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100" b="1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Number of </a:t>
                      </a:r>
                      <a:br>
                        <a:rPr lang="en-US" sz="1100" b="1" dirty="0">
                          <a:effectLst/>
                          <a:latin typeface="+mj-lt"/>
                          <a:ea typeface="Calibri" panose="020F0502020204030204" pitchFamily="34" charset="0"/>
                        </a:rPr>
                      </a:br>
                      <a:r>
                        <a:rPr lang="en-US" sz="1100" b="1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customers monthly </a:t>
                      </a:r>
                      <a:endParaRPr lang="en-AU" sz="1100" b="1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604771"/>
                  </a:ext>
                </a:extLst>
              </a:tr>
              <a:tr h="47345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820588"/>
                  </a:ext>
                </a:extLst>
              </a:tr>
              <a:tr h="202751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Women's Clothing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745,000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190958"/>
                  </a:ext>
                </a:extLst>
              </a:tr>
              <a:tr h="202751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Men's Clothing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85,000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38376"/>
                  </a:ext>
                </a:extLst>
              </a:tr>
              <a:tr h="202751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Accessories For Men, Women Or Children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234,000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8582736"/>
                  </a:ext>
                </a:extLst>
              </a:tr>
              <a:tr h="202751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Cosmetics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25,000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252802"/>
                  </a:ext>
                </a:extLst>
              </a:tr>
              <a:tr h="202751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Footwear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90,000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4966579"/>
                  </a:ext>
                </a:extLst>
              </a:tr>
              <a:tr h="202751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Skin Care Products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08081070"/>
                  </a:ext>
                </a:extLst>
              </a:tr>
              <a:tr h="202751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Children's Clothing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65,000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6028928"/>
                  </a:ext>
                </a:extLst>
              </a:tr>
              <a:tr h="202751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 Goods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152,000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2756928"/>
                  </a:ext>
                </a:extLst>
              </a:tr>
              <a:tr h="202751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Homewares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15,000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824747"/>
                  </a:ext>
                </a:extLst>
              </a:tr>
              <a:tr h="11575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AU" sz="105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AU" sz="105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6520658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69B81A4B-02E3-BF51-7F42-A2AB68CF2011}"/>
              </a:ext>
            </a:extLst>
          </p:cNvPr>
          <p:cNvSpPr/>
          <p:nvPr/>
        </p:nvSpPr>
        <p:spPr>
          <a:xfrm>
            <a:off x="2131629" y="1862879"/>
            <a:ext cx="2369378" cy="46800"/>
          </a:xfrm>
          <a:prstGeom prst="rect">
            <a:avLst/>
          </a:prstGeom>
          <a:solidFill>
            <a:srgbClr val="FB770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930CE9-CE8B-6F65-7884-C38DB48327DB}"/>
              </a:ext>
            </a:extLst>
          </p:cNvPr>
          <p:cNvSpPr/>
          <p:nvPr/>
        </p:nvSpPr>
        <p:spPr>
          <a:xfrm>
            <a:off x="6476253" y="1888744"/>
            <a:ext cx="2368800" cy="46800"/>
          </a:xfrm>
          <a:prstGeom prst="rect">
            <a:avLst/>
          </a:prstGeom>
          <a:solidFill>
            <a:srgbClr val="26BDA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E6BAE3-45CA-5ED9-92FE-870E3051E91A}"/>
              </a:ext>
            </a:extLst>
          </p:cNvPr>
          <p:cNvSpPr txBox="1"/>
          <p:nvPr/>
        </p:nvSpPr>
        <p:spPr>
          <a:xfrm>
            <a:off x="256989" y="236465"/>
            <a:ext cx="116780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Women’s Clothing is the top category </a:t>
            </a:r>
            <a:r>
              <a:rPr lang="en-US" sz="2600" dirty="0">
                <a:solidFill>
                  <a:srgbClr val="000000"/>
                </a:solidFill>
                <a:latin typeface="Arial"/>
              </a:rPr>
              <a:t>on both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Shein &amp; TEMU</a:t>
            </a:r>
            <a:r>
              <a:rPr lang="en-US" sz="2600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AU" sz="2600" b="0" i="0" u="none" strike="noStrike" kern="1200" cap="none" spc="0" normalizeH="0" baseline="0" noProof="0" dirty="0">
              <a:ln>
                <a:noFill/>
              </a:ln>
              <a:solidFill>
                <a:srgbClr val="00AEC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933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FF88B2F-4CEB-B579-B0FF-D3F68E352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99" t="-632" r="579" b="632"/>
          <a:stretch/>
        </p:blipFill>
        <p:spPr>
          <a:xfrm>
            <a:off x="1495338" y="1998014"/>
            <a:ext cx="2830908" cy="2867088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56B7705-5BB1-A398-9108-C4D400E26543}"/>
              </a:ext>
            </a:extLst>
          </p:cNvPr>
          <p:cNvSpPr txBox="1">
            <a:spLocks/>
          </p:cNvSpPr>
          <p:nvPr/>
        </p:nvSpPr>
        <p:spPr>
          <a:xfrm>
            <a:off x="308334" y="126234"/>
            <a:ext cx="11763271" cy="851868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a typeface="Times New Roman" panose="02020603050405020304" pitchFamily="18" charset="0"/>
              </a:rPr>
              <a:t>Thanks to aggressive and social media presence, Shein and Temu have extraordinary brand awareness in Australia </a:t>
            </a:r>
            <a:endParaRPr lang="en-AU" sz="2400" dirty="0">
              <a:ea typeface="Times New Roman" panose="02020603050405020304" pitchFamily="18" charset="0"/>
            </a:endParaRPr>
          </a:p>
        </p:txBody>
      </p:sp>
      <p:pic>
        <p:nvPicPr>
          <p:cNvPr id="6" name="Picture 2" descr="Shein logo and symbol, meaning, history, PNG, brand">
            <a:extLst>
              <a:ext uri="{FF2B5EF4-FFF2-40B4-BE49-F238E27FC236}">
                <a16:creationId xmlns:a16="http://schemas.microsoft.com/office/drawing/2014/main" id="{091767AB-BE6F-7AF5-5739-D0CE85785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7" t="35219" r="14795" b="26736"/>
          <a:stretch/>
        </p:blipFill>
        <p:spPr bwMode="auto">
          <a:xfrm>
            <a:off x="8358630" y="1416451"/>
            <a:ext cx="2091849" cy="63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9EE5E7-F269-FB8D-9BC9-5062BAFEE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92" y="1121315"/>
            <a:ext cx="1780735" cy="9972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8202FD-A7E7-A7E5-5C26-E77403C9EA64}"/>
              </a:ext>
            </a:extLst>
          </p:cNvPr>
          <p:cNvSpPr txBox="1"/>
          <p:nvPr/>
        </p:nvSpPr>
        <p:spPr>
          <a:xfrm>
            <a:off x="7180808" y="4917684"/>
            <a:ext cx="18764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70% </a:t>
            </a:r>
            <a:r>
              <a:rPr lang="en-US" b="1"/>
              <a:t>  </a:t>
            </a:r>
            <a:r>
              <a:rPr lang="en-US"/>
              <a:t>online shoppers are aware of </a:t>
            </a:r>
            <a:r>
              <a:rPr lang="en-US" b="1"/>
              <a:t>Shein</a:t>
            </a:r>
            <a:endParaRPr lang="en-AU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82C9E-B3DF-D7B9-E276-10CDEB48F9B2}"/>
              </a:ext>
            </a:extLst>
          </p:cNvPr>
          <p:cNvSpPr txBox="1"/>
          <p:nvPr/>
        </p:nvSpPr>
        <p:spPr>
          <a:xfrm>
            <a:off x="979935" y="4706311"/>
            <a:ext cx="18764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91% </a:t>
            </a:r>
            <a:br>
              <a:rPr lang="en-US" sz="3600"/>
            </a:br>
            <a:r>
              <a:rPr lang="en-US"/>
              <a:t>online shoppers are aware of </a:t>
            </a:r>
            <a:r>
              <a:rPr lang="en-US" b="1"/>
              <a:t>Temu</a:t>
            </a:r>
            <a:endParaRPr lang="en-AU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C09445-D17C-C740-09E8-993914FE88E4}"/>
              </a:ext>
            </a:extLst>
          </p:cNvPr>
          <p:cNvSpPr txBox="1"/>
          <p:nvPr/>
        </p:nvSpPr>
        <p:spPr>
          <a:xfrm>
            <a:off x="3566654" y="4708671"/>
            <a:ext cx="22413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29%</a:t>
            </a:r>
          </a:p>
          <a:p>
            <a:pPr algn="ctr"/>
            <a:r>
              <a:rPr lang="en-US"/>
              <a:t> online shoppers have tried </a:t>
            </a:r>
            <a:r>
              <a:rPr lang="en-US" b="1"/>
              <a:t>Temu</a:t>
            </a:r>
            <a:r>
              <a:rPr lang="en-US"/>
              <a:t> at least once </a:t>
            </a:r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CCCAE6-0811-A2F8-A748-F499A90F5BCD}"/>
              </a:ext>
            </a:extLst>
          </p:cNvPr>
          <p:cNvSpPr txBox="1"/>
          <p:nvPr/>
        </p:nvSpPr>
        <p:spPr>
          <a:xfrm>
            <a:off x="9504773" y="4917684"/>
            <a:ext cx="22574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20% </a:t>
            </a:r>
            <a:br>
              <a:rPr lang="en-US" sz="3600"/>
            </a:br>
            <a:r>
              <a:rPr lang="en-US"/>
              <a:t>online shoppers have tried </a:t>
            </a:r>
            <a:r>
              <a:rPr lang="en-US" b="1"/>
              <a:t>Shein</a:t>
            </a:r>
            <a:r>
              <a:rPr lang="en-US"/>
              <a:t> at least once </a:t>
            </a:r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1C706F-6FCC-F79F-C52B-35CE084A3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239" y="1998014"/>
            <a:ext cx="3269147" cy="2861972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EF4620C-6611-1DB4-65DE-B6286EAB606B}"/>
              </a:ext>
            </a:extLst>
          </p:cNvPr>
          <p:cNvSpPr txBox="1">
            <a:spLocks/>
          </p:cNvSpPr>
          <p:nvPr/>
        </p:nvSpPr>
        <p:spPr>
          <a:xfrm>
            <a:off x="982663" y="6429972"/>
            <a:ext cx="5367336" cy="519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defRPr sz="24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Roy Morgan SMS Poll, Mar’24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 Australian Population Over 18+ who have ever shopped online (92% of total population 18+)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708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BBE50A-0D95-4B43-109A-9980A56049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5"/>
          <a:stretch/>
        </p:blipFill>
        <p:spPr>
          <a:xfrm>
            <a:off x="34761" y="0"/>
            <a:ext cx="7701699" cy="35554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4BD31A-F84E-37DA-9100-77EBD73D87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78"/>
          <a:stretch/>
        </p:blipFill>
        <p:spPr>
          <a:xfrm>
            <a:off x="4526634" y="3255962"/>
            <a:ext cx="7354282" cy="351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33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3F5BAA2-BB55-35E3-A457-248D30201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98"/>
          <a:stretch/>
        </p:blipFill>
        <p:spPr bwMode="auto">
          <a:xfrm>
            <a:off x="2935254" y="3192436"/>
            <a:ext cx="5951425" cy="221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033C3A-43D1-75F7-D049-1637592AB65E}"/>
              </a:ext>
            </a:extLst>
          </p:cNvPr>
          <p:cNvSpPr txBox="1"/>
          <p:nvPr/>
        </p:nvSpPr>
        <p:spPr>
          <a:xfrm>
            <a:off x="594687" y="129427"/>
            <a:ext cx="106325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a typeface="Times New Roman" panose="02020603050405020304" pitchFamily="18" charset="0"/>
              </a:rPr>
              <a:t>In the US, Shein and Temu have huge customer numbers – about a third of the population shops each month  </a:t>
            </a:r>
            <a:endParaRPr lang="en-AU" sz="2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280DC3B-581A-2F29-68FF-4B4333656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57"/>
          <a:stretch/>
        </p:blipFill>
        <p:spPr bwMode="auto">
          <a:xfrm>
            <a:off x="2935254" y="2658154"/>
            <a:ext cx="5951425" cy="53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F3C4C8-0961-DB7C-A556-56829F4E5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73" y="1227565"/>
            <a:ext cx="2154643" cy="112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78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3BB34-3CEF-93C3-C097-FE2E3257F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08" y="306591"/>
            <a:ext cx="7894217" cy="763587"/>
          </a:xfrm>
        </p:spPr>
        <p:txBody>
          <a:bodyPr anchor="t" anchorCtr="0"/>
          <a:lstStyle/>
          <a:p>
            <a:pPr algn="l"/>
            <a:r>
              <a:rPr lang="en-US" sz="2400" dirty="0">
                <a:latin typeface="+mn-lt"/>
                <a:ea typeface="+mn-ea"/>
                <a:cs typeface="+mn-cs"/>
              </a:rPr>
              <a:t>Who’s shopping on Temu &amp; Shein and why?</a:t>
            </a:r>
            <a:endParaRPr lang="en-AU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BE789A4-7D20-9D59-5A5A-8F2E3B996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339DF8CC-5AFA-3DE3-52D8-6FB21B31A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106" y="44612"/>
            <a:ext cx="3147643" cy="681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7CF98C-1587-5CD9-9859-7D1743C855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1"/>
          <a:stretch/>
        </p:blipFill>
        <p:spPr>
          <a:xfrm>
            <a:off x="95251" y="1295400"/>
            <a:ext cx="8051014" cy="3658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A88255-D1F9-7F3D-BAC7-1DF6E06243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597" b="9540"/>
          <a:stretch/>
        </p:blipFill>
        <p:spPr>
          <a:xfrm>
            <a:off x="5876924" y="4076700"/>
            <a:ext cx="2531642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41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47484" y="111371"/>
            <a:ext cx="11897032" cy="931521"/>
          </a:xfrm>
        </p:spPr>
        <p:txBody>
          <a:bodyPr/>
          <a:lstStyle/>
          <a:p>
            <a:r>
              <a:rPr lang="en-AU" sz="2200" dirty="0"/>
              <a:t>The Temu shopper profile is mostly in line with the average Australian</a:t>
            </a:r>
            <a:r>
              <a:rPr lang="en-US" sz="2200" dirty="0"/>
              <a:t>, </a:t>
            </a:r>
            <a:r>
              <a:rPr lang="en-AU" sz="2200" dirty="0"/>
              <a:t>while Shein shoppers are more likely women, aged &lt;35, and young parents </a:t>
            </a:r>
          </a:p>
        </p:txBody>
      </p:sp>
      <p:graphicFrame>
        <p:nvGraphicFramePr>
          <p:cNvPr id="103" name="Chart 102"/>
          <p:cNvGraphicFramePr/>
          <p:nvPr>
            <p:extLst>
              <p:ext uri="{D42A27DB-BD31-4B8C-83A1-F6EECF244321}">
                <p14:modId xmlns:p14="http://schemas.microsoft.com/office/powerpoint/2010/main" val="1909632455"/>
              </p:ext>
            </p:extLst>
          </p:nvPr>
        </p:nvGraphicFramePr>
        <p:xfrm>
          <a:off x="200344" y="1951027"/>
          <a:ext cx="3193950" cy="3237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4" name="Rectangle 103"/>
          <p:cNvSpPr/>
          <p:nvPr/>
        </p:nvSpPr>
        <p:spPr>
          <a:xfrm>
            <a:off x="1298833" y="3574974"/>
            <a:ext cx="90000" cy="90000"/>
          </a:xfrm>
          <a:prstGeom prst="rect">
            <a:avLst/>
          </a:prstGeom>
          <a:solidFill>
            <a:srgbClr val="FB7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796E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1282829" y="3892604"/>
            <a:ext cx="90000" cy="90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796E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288908" y="2920396"/>
            <a:ext cx="914400" cy="36803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Men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761102" y="4837327"/>
            <a:ext cx="914400" cy="4572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82563" marR="0" lvl="0" indent="-182563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W</a:t>
            </a:r>
            <a:r>
              <a:rPr lang="en-AU" sz="1000" dirty="0">
                <a:solidFill>
                  <a:srgbClr val="000000"/>
                </a:solidFill>
                <a:latin typeface="Arial"/>
              </a:rPr>
              <a:t>omen 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13547F2-4E56-3FB4-7CE0-3B215E17E1F0}"/>
              </a:ext>
            </a:extLst>
          </p:cNvPr>
          <p:cNvSpPr txBox="1">
            <a:spLocks/>
          </p:cNvSpPr>
          <p:nvPr/>
        </p:nvSpPr>
        <p:spPr>
          <a:xfrm>
            <a:off x="989517" y="6433300"/>
            <a:ext cx="8715375" cy="43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defRPr sz="24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Roy Morgan Single Source, Apr’23 – Mar’24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 Australian Population Over 14+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905B09B-974B-E764-3E3E-C363ECFF12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6478464"/>
              </p:ext>
            </p:extLst>
          </p:nvPr>
        </p:nvGraphicFramePr>
        <p:xfrm>
          <a:off x="6744437" y="1901509"/>
          <a:ext cx="6475675" cy="4594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5B22243-95CC-147F-869B-3482B46ECD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9" t="1" r="16666" b="-3804"/>
          <a:stretch/>
        </p:blipFill>
        <p:spPr>
          <a:xfrm>
            <a:off x="1444637" y="3499133"/>
            <a:ext cx="310965" cy="290178"/>
          </a:xfrm>
          <a:prstGeom prst="rect">
            <a:avLst/>
          </a:prstGeom>
        </p:spPr>
      </p:pic>
      <p:pic>
        <p:nvPicPr>
          <p:cNvPr id="8" name="Picture 2" descr="Shein logo and symbol, meaning, history, PNG, brand">
            <a:extLst>
              <a:ext uri="{FF2B5EF4-FFF2-40B4-BE49-F238E27FC236}">
                <a16:creationId xmlns:a16="http://schemas.microsoft.com/office/drawing/2014/main" id="{AD67F94D-A454-024B-C9AD-EAC5A62D8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7" t="35219" r="14795" b="26736"/>
          <a:stretch/>
        </p:blipFill>
        <p:spPr bwMode="auto">
          <a:xfrm>
            <a:off x="1403149" y="3850099"/>
            <a:ext cx="721026" cy="220154"/>
          </a:xfrm>
          <a:prstGeom prst="rect">
            <a:avLst/>
          </a:prstGeom>
          <a:solidFill>
            <a:schemeClr val="tx2"/>
          </a:solidFill>
        </p:spPr>
      </p:pic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EEBEA023-43E4-1ADC-D451-63CCFBDF50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305188"/>
              </p:ext>
            </p:extLst>
          </p:nvPr>
        </p:nvGraphicFramePr>
        <p:xfrm>
          <a:off x="2509802" y="1873185"/>
          <a:ext cx="6475675" cy="4623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Rectangle 14"/>
          <p:cNvSpPr/>
          <p:nvPr/>
        </p:nvSpPr>
        <p:spPr>
          <a:xfrm>
            <a:off x="4810124" y="3713886"/>
            <a:ext cx="2356219" cy="1254562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796E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9B9906-65A6-F436-E1AA-A05CE1E6BB3D}"/>
              </a:ext>
            </a:extLst>
          </p:cNvPr>
          <p:cNvSpPr txBox="1"/>
          <p:nvPr/>
        </p:nvSpPr>
        <p:spPr>
          <a:xfrm>
            <a:off x="5666204" y="4746639"/>
            <a:ext cx="5759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(ix=122)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8A26C3-01FD-EE9B-C27C-758490444B64}"/>
              </a:ext>
            </a:extLst>
          </p:cNvPr>
          <p:cNvSpPr txBox="1"/>
          <p:nvPr/>
        </p:nvSpPr>
        <p:spPr>
          <a:xfrm>
            <a:off x="5672496" y="4444159"/>
            <a:ext cx="5759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(ix=145)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B12464-76DF-0FB3-A5C2-88E3FD8AC2D3}"/>
              </a:ext>
            </a:extLst>
          </p:cNvPr>
          <p:cNvSpPr txBox="1"/>
          <p:nvPr/>
        </p:nvSpPr>
        <p:spPr>
          <a:xfrm>
            <a:off x="5708413" y="3968879"/>
            <a:ext cx="5759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(ix=145)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3BDF35-BF37-AA4C-2273-C2D731E5CAD7}"/>
              </a:ext>
            </a:extLst>
          </p:cNvPr>
          <p:cNvSpPr txBox="1"/>
          <p:nvPr/>
        </p:nvSpPr>
        <p:spPr>
          <a:xfrm>
            <a:off x="9908932" y="4633100"/>
            <a:ext cx="57599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(ix=132)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6D3BF51-EDA2-468C-E159-FD9A95CD45E0}"/>
              </a:ext>
            </a:extLst>
          </p:cNvPr>
          <p:cNvSpPr txBox="1"/>
          <p:nvPr/>
        </p:nvSpPr>
        <p:spPr>
          <a:xfrm>
            <a:off x="9895560" y="4320788"/>
            <a:ext cx="5759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(ix=123)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AB4D701-FA4B-58F1-36BC-10FB9C434D86}"/>
              </a:ext>
            </a:extLst>
          </p:cNvPr>
          <p:cNvSpPr txBox="1"/>
          <p:nvPr/>
        </p:nvSpPr>
        <p:spPr>
          <a:xfrm>
            <a:off x="9952433" y="2267865"/>
            <a:ext cx="5759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(ix=36)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A5C6B19-CB9A-441A-61AB-A45B085D6C5D}"/>
              </a:ext>
            </a:extLst>
          </p:cNvPr>
          <p:cNvSpPr txBox="1"/>
          <p:nvPr/>
        </p:nvSpPr>
        <p:spPr>
          <a:xfrm>
            <a:off x="9918929" y="3799602"/>
            <a:ext cx="5759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(ix=154)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4603135-E3A9-E930-E860-7875F71A74D1}"/>
              </a:ext>
            </a:extLst>
          </p:cNvPr>
          <p:cNvSpPr/>
          <p:nvPr/>
        </p:nvSpPr>
        <p:spPr>
          <a:xfrm>
            <a:off x="8985477" y="3574975"/>
            <a:ext cx="3006180" cy="1393474"/>
          </a:xfrm>
          <a:prstGeom prst="rect">
            <a:avLst/>
          </a:prstGeom>
          <a:noFill/>
          <a:ln w="285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796E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A51BFAD-D80E-CDFB-C6D2-A28E170E150C}"/>
              </a:ext>
            </a:extLst>
          </p:cNvPr>
          <p:cNvSpPr txBox="1"/>
          <p:nvPr/>
        </p:nvSpPr>
        <p:spPr>
          <a:xfrm>
            <a:off x="5583528" y="6566217"/>
            <a:ext cx="4422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1" u="none" strike="noStrike" kern="1200" cap="none" spc="0" normalizeH="0" baseline="0" noProof="0" dirty="0">
                <a:ln>
                  <a:noFill/>
                </a:ln>
                <a:solidFill>
                  <a:srgbClr val="796E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ix = Index compared to Total 14+ Population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1" i="1" u="none" strike="noStrike" kern="1200" cap="none" spc="0" normalizeH="0" baseline="0" noProof="0" dirty="0">
              <a:ln>
                <a:noFill/>
              </a:ln>
              <a:solidFill>
                <a:srgbClr val="796E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5D789B-6B38-6B62-8181-0B02C48B07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9" t="1" r="16666" b="-3804"/>
          <a:stretch/>
        </p:blipFill>
        <p:spPr>
          <a:xfrm>
            <a:off x="3831049" y="4996090"/>
            <a:ext cx="466133" cy="434974"/>
          </a:xfrm>
          <a:prstGeom prst="rect">
            <a:avLst/>
          </a:prstGeom>
        </p:spPr>
      </p:pic>
      <p:sp>
        <p:nvSpPr>
          <p:cNvPr id="13" name="Arrow: Up 12">
            <a:extLst>
              <a:ext uri="{FF2B5EF4-FFF2-40B4-BE49-F238E27FC236}">
                <a16:creationId xmlns:a16="http://schemas.microsoft.com/office/drawing/2014/main" id="{15BB87DB-BB8F-2B1E-5CA8-E62C87C01271}"/>
              </a:ext>
            </a:extLst>
          </p:cNvPr>
          <p:cNvSpPr/>
          <p:nvPr/>
        </p:nvSpPr>
        <p:spPr>
          <a:xfrm>
            <a:off x="6282709" y="3836776"/>
            <a:ext cx="154834" cy="769153"/>
          </a:xfrm>
          <a:prstGeom prst="upArrow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0F07B4-1324-694C-5555-E292DB4DA4AF}"/>
              </a:ext>
            </a:extLst>
          </p:cNvPr>
          <p:cNvSpPr txBox="1"/>
          <p:nvPr/>
        </p:nvSpPr>
        <p:spPr>
          <a:xfrm>
            <a:off x="474433" y="4261465"/>
            <a:ext cx="914400" cy="4572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82563" marR="0" lvl="0" indent="-182563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2"/>
                </a:solidFill>
                <a:latin typeface="Arial"/>
              </a:rPr>
              <a:t>W</a:t>
            </a:r>
            <a:r>
              <a:rPr lang="en-AU" sz="1000" dirty="0">
                <a:solidFill>
                  <a:schemeClr val="tx2"/>
                </a:solidFill>
                <a:latin typeface="Arial"/>
              </a:rPr>
              <a:t>omen 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E0BD94-3093-4751-003B-E2CD6B9718CB}"/>
              </a:ext>
            </a:extLst>
          </p:cNvPr>
          <p:cNvSpPr txBox="1"/>
          <p:nvPr/>
        </p:nvSpPr>
        <p:spPr>
          <a:xfrm>
            <a:off x="2254858" y="3562496"/>
            <a:ext cx="914400" cy="36803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Men</a:t>
            </a:r>
          </a:p>
        </p:txBody>
      </p:sp>
      <p:pic>
        <p:nvPicPr>
          <p:cNvPr id="21" name="Picture 2" descr="Shein logo and symbol, meaning, history, PNG, brand">
            <a:extLst>
              <a:ext uri="{FF2B5EF4-FFF2-40B4-BE49-F238E27FC236}">
                <a16:creationId xmlns:a16="http://schemas.microsoft.com/office/drawing/2014/main" id="{4B2F53CA-E1DA-D1A8-F338-30A55AEDF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7" t="35219" r="14795" b="26736"/>
          <a:stretch/>
        </p:blipFill>
        <p:spPr bwMode="auto">
          <a:xfrm>
            <a:off x="5328607" y="4979166"/>
            <a:ext cx="721026" cy="220154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6B864A6-F855-E12E-CE40-F228888397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9" t="1" r="16666" b="-3804"/>
          <a:stretch/>
        </p:blipFill>
        <p:spPr>
          <a:xfrm>
            <a:off x="8021487" y="4993260"/>
            <a:ext cx="466133" cy="434974"/>
          </a:xfrm>
          <a:prstGeom prst="rect">
            <a:avLst/>
          </a:prstGeom>
        </p:spPr>
      </p:pic>
      <p:sp>
        <p:nvSpPr>
          <p:cNvPr id="23" name="Arrow: Up 22">
            <a:extLst>
              <a:ext uri="{FF2B5EF4-FFF2-40B4-BE49-F238E27FC236}">
                <a16:creationId xmlns:a16="http://schemas.microsoft.com/office/drawing/2014/main" id="{200C0A09-C8EC-C0CD-8371-45D53F97BB1D}"/>
              </a:ext>
            </a:extLst>
          </p:cNvPr>
          <p:cNvSpPr/>
          <p:nvPr/>
        </p:nvSpPr>
        <p:spPr>
          <a:xfrm>
            <a:off x="10547189" y="3828238"/>
            <a:ext cx="160844" cy="769153"/>
          </a:xfrm>
          <a:prstGeom prst="upArrow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5" name="Picture 2" descr="Shein logo and symbol, meaning, history, PNG, brand">
            <a:extLst>
              <a:ext uri="{FF2B5EF4-FFF2-40B4-BE49-F238E27FC236}">
                <a16:creationId xmlns:a16="http://schemas.microsoft.com/office/drawing/2014/main" id="{35EB3E88-B465-A2A2-367C-3A7289BAB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7" t="35219" r="14795" b="26736"/>
          <a:stretch/>
        </p:blipFill>
        <p:spPr bwMode="auto">
          <a:xfrm>
            <a:off x="9517906" y="5052674"/>
            <a:ext cx="721026" cy="220154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353018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17" grpId="0">
        <p:bldAsOne/>
      </p:bldGraphic>
      <p:bldP spid="15" grpId="0" animBg="1"/>
      <p:bldP spid="19" grpId="0"/>
      <p:bldP spid="20" grpId="0"/>
      <p:bldP spid="24" grpId="0"/>
      <p:bldP spid="31" grpId="0"/>
      <p:bldP spid="64" grpId="0"/>
      <p:bldP spid="66" grpId="0"/>
      <p:bldP spid="68" grpId="0"/>
      <p:bldP spid="78" grpId="0" animBg="1"/>
      <p:bldP spid="13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5476D1-198D-92E0-0C88-62A076BCB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2265" y="310571"/>
            <a:ext cx="10908507" cy="1172368"/>
          </a:xfrm>
        </p:spPr>
        <p:txBody>
          <a:bodyPr/>
          <a:lstStyle/>
          <a:p>
            <a:pPr marL="180975" indent="0"/>
            <a:r>
              <a:rPr lang="en-US" sz="2400" dirty="0"/>
              <a:t>Not surprisingly price, product range and free delivery are the big drivers in converting customers </a:t>
            </a:r>
            <a:endParaRPr lang="en-AU" sz="2400" dirty="0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F41CC62-3087-7E72-C573-DF0D812A2ED5}"/>
              </a:ext>
            </a:extLst>
          </p:cNvPr>
          <p:cNvSpPr/>
          <p:nvPr/>
        </p:nvSpPr>
        <p:spPr>
          <a:xfrm>
            <a:off x="231449" y="2839373"/>
            <a:ext cx="1762126" cy="962957"/>
          </a:xfrm>
          <a:prstGeom prst="wedgeRoundRectCallou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4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“Cheap, free shipping, large range.”</a:t>
            </a:r>
            <a:r>
              <a:rPr lang="en-AU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A2E7170-BBBB-087A-A49A-7D2210C1EB2C}"/>
              </a:ext>
            </a:extLst>
          </p:cNvPr>
          <p:cNvSpPr/>
          <p:nvPr/>
        </p:nvSpPr>
        <p:spPr>
          <a:xfrm>
            <a:off x="2362711" y="2714907"/>
            <a:ext cx="2349503" cy="1333500"/>
          </a:xfrm>
          <a:prstGeom prst="wedgeRoundRectCallou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400" b="0" i="1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“Some of their products are good and availability is easy, fast delivery.”</a:t>
            </a:r>
            <a:r>
              <a:rPr lang="en-AU" sz="1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D6A681-E893-57EE-E530-96FC9C9B1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131" y="1380424"/>
            <a:ext cx="1995006" cy="111720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30E5919-6963-A5DD-BD09-EB976A0D35D4}"/>
              </a:ext>
            </a:extLst>
          </p:cNvPr>
          <p:cNvSpPr/>
          <p:nvPr/>
        </p:nvSpPr>
        <p:spPr>
          <a:xfrm>
            <a:off x="710349" y="4288737"/>
            <a:ext cx="4601880" cy="1451418"/>
          </a:xfrm>
          <a:prstGeom prst="wedgeRoundRectCallou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400" b="0" i="1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“They have so much variety and different things that we don’t see here in our major stores and some of their things are reasonably priced.”</a:t>
            </a:r>
            <a:r>
              <a:rPr lang="en-AU" sz="1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2" descr="Shein logo and symbol, meaning, history, PNG, brand">
            <a:extLst>
              <a:ext uri="{FF2B5EF4-FFF2-40B4-BE49-F238E27FC236}">
                <a16:creationId xmlns:a16="http://schemas.microsoft.com/office/drawing/2014/main" id="{D9AFD02A-ECD8-F039-3FFB-64789DA3A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7" t="35219" r="14795" b="26736"/>
          <a:stretch/>
        </p:blipFill>
        <p:spPr bwMode="auto">
          <a:xfrm>
            <a:off x="8428597" y="1466803"/>
            <a:ext cx="2377538" cy="72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D0FC36C-39D8-FC7C-01C8-BA096CFA2361}"/>
              </a:ext>
            </a:extLst>
          </p:cNvPr>
          <p:cNvSpPr/>
          <p:nvPr/>
        </p:nvSpPr>
        <p:spPr>
          <a:xfrm>
            <a:off x="7430854" y="2391652"/>
            <a:ext cx="2186512" cy="962957"/>
          </a:xfrm>
          <a:prstGeom prst="wedgeRoundRectCallou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400" b="0" i="1" u="none" strike="noStrike">
                <a:solidFill>
                  <a:srgbClr val="000000"/>
                </a:solidFill>
                <a:effectLst/>
              </a:rPr>
              <a:t>“Cheap and broad range of products, especially clothes.”</a:t>
            </a:r>
            <a:endParaRPr lang="en-AU" sz="1400" i="1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AC668B9-6904-9500-1FC4-D7E00E5D7768}"/>
              </a:ext>
            </a:extLst>
          </p:cNvPr>
          <p:cNvSpPr/>
          <p:nvPr/>
        </p:nvSpPr>
        <p:spPr>
          <a:xfrm>
            <a:off x="8285984" y="3914929"/>
            <a:ext cx="2662764" cy="747617"/>
          </a:xfrm>
          <a:prstGeom prst="wedgeRoundRectCallou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400" b="0" i="1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“For the cheap products that I don’t need to last long.”</a:t>
            </a:r>
            <a:r>
              <a:rPr lang="en-AU" sz="1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2115FA9-5ADB-503A-2E79-A83B0C27DAFF}"/>
              </a:ext>
            </a:extLst>
          </p:cNvPr>
          <p:cNvSpPr/>
          <p:nvPr/>
        </p:nvSpPr>
        <p:spPr>
          <a:xfrm>
            <a:off x="10080410" y="2873130"/>
            <a:ext cx="1689364" cy="605937"/>
          </a:xfrm>
          <a:prstGeom prst="wedgeRoundRectCallou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400" b="0" i="1" u="none" strike="noStrike">
                <a:solidFill>
                  <a:srgbClr val="000000"/>
                </a:solidFill>
                <a:effectLst/>
                <a:latin typeface="+mj-lt"/>
              </a:rPr>
              <a:t>“Fun cheap and easy.”</a:t>
            </a:r>
            <a:r>
              <a:rPr lang="en-AU" sz="1400" i="1">
                <a:latin typeface="+mj-lt"/>
              </a:rPr>
              <a:t> 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1C36E78-6D6F-50E5-957B-826F6E1C5609}"/>
              </a:ext>
            </a:extLst>
          </p:cNvPr>
          <p:cNvSpPr txBox="1">
            <a:spLocks/>
          </p:cNvSpPr>
          <p:nvPr/>
        </p:nvSpPr>
        <p:spPr>
          <a:xfrm>
            <a:off x="975880" y="6423646"/>
            <a:ext cx="3150626" cy="519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defRPr sz="24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Roy Morgan SMS Poll, Mar’24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 Australian Population Over 18+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403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D85D88D-A275-F3D1-2ED5-8AB0D4A53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390" y="195741"/>
            <a:ext cx="11703960" cy="1173163"/>
          </a:xfrm>
        </p:spPr>
        <p:txBody>
          <a:bodyPr/>
          <a:lstStyle/>
          <a:p>
            <a:pPr marL="174625" indent="0"/>
            <a:r>
              <a:rPr lang="en-US" sz="2300" dirty="0"/>
              <a:t>But not everyone buys again after being disappointed with the quality of products, concerns about ethics and privacy and being bombarded with advertising  </a:t>
            </a:r>
            <a:endParaRPr lang="en-AU" sz="2300" dirty="0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DF0C41B-DE43-8EDE-8479-50CE72CFC4B1}"/>
              </a:ext>
            </a:extLst>
          </p:cNvPr>
          <p:cNvSpPr/>
          <p:nvPr/>
        </p:nvSpPr>
        <p:spPr>
          <a:xfrm>
            <a:off x="805258" y="2469822"/>
            <a:ext cx="1762126" cy="962957"/>
          </a:xfrm>
          <a:prstGeom prst="wedgeRoundRectCallou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400" b="0" i="1" u="none" strike="noStrike">
                <a:solidFill>
                  <a:srgbClr val="000000"/>
                </a:solidFill>
                <a:effectLst/>
              </a:rPr>
              <a:t>“It was cheap but terrible. Won’t shop there again.”</a:t>
            </a:r>
            <a:r>
              <a:rPr lang="en-AU" sz="1400" i="1"/>
              <a:t> 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7213821-D8E6-42FC-4352-1D75DC8BBD18}"/>
              </a:ext>
            </a:extLst>
          </p:cNvPr>
          <p:cNvSpPr/>
          <p:nvPr/>
        </p:nvSpPr>
        <p:spPr>
          <a:xfrm>
            <a:off x="2724149" y="4234279"/>
            <a:ext cx="2869407" cy="1333500"/>
          </a:xfrm>
          <a:prstGeom prst="wedgeRoundRectCallou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400" b="0" i="1" u="none" strike="noStrike">
                <a:solidFill>
                  <a:srgbClr val="000000"/>
                </a:solidFill>
                <a:effectLst/>
              </a:rPr>
              <a:t>“Ordered because it was cheap, arrived improperly packed and damaged, deleted app but flooded my Facebook with ads.”</a:t>
            </a:r>
            <a:endParaRPr lang="en-AU" sz="1400" i="1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D9166AB-FF08-9D1A-04BF-27F188CEA4CF}"/>
              </a:ext>
            </a:extLst>
          </p:cNvPr>
          <p:cNvSpPr/>
          <p:nvPr/>
        </p:nvSpPr>
        <p:spPr>
          <a:xfrm>
            <a:off x="570707" y="3906699"/>
            <a:ext cx="1638300" cy="1103452"/>
          </a:xfrm>
          <a:prstGeom prst="wedgeRoundRectCallou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400" b="0" i="1" u="none" strike="noStrike">
                <a:solidFill>
                  <a:srgbClr val="000000"/>
                </a:solidFill>
                <a:effectLst/>
              </a:rPr>
              <a:t>“Did it once, item</a:t>
            </a:r>
            <a:r>
              <a:rPr lang="en-AU" sz="1400" i="1">
                <a:solidFill>
                  <a:srgbClr val="000000"/>
                </a:solidFill>
              </a:rPr>
              <a:t> </a:t>
            </a:r>
            <a:r>
              <a:rPr lang="en-AU" sz="1400" b="0" i="1" u="none" strike="noStrike">
                <a:solidFill>
                  <a:srgbClr val="000000"/>
                </a:solidFill>
                <a:effectLst/>
              </a:rPr>
              <a:t>failed on first use. </a:t>
            </a:r>
            <a:r>
              <a:rPr lang="en-AU" sz="1400" i="1">
                <a:solidFill>
                  <a:srgbClr val="000000"/>
                </a:solidFill>
              </a:rPr>
              <a:t>N</a:t>
            </a:r>
            <a:r>
              <a:rPr lang="en-AU" sz="1400" b="0" i="1" u="none" strike="noStrike">
                <a:solidFill>
                  <a:srgbClr val="000000"/>
                </a:solidFill>
                <a:effectLst/>
              </a:rPr>
              <a:t>ever again. ”</a:t>
            </a:r>
            <a:endParaRPr lang="en-AU" sz="1400" i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654E4F-8363-4419-FEDF-F7B46695E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690" y="1215521"/>
            <a:ext cx="1995006" cy="1117203"/>
          </a:xfrm>
          <a:prstGeom prst="rect">
            <a:avLst/>
          </a:prstGeom>
        </p:spPr>
      </p:pic>
      <p:pic>
        <p:nvPicPr>
          <p:cNvPr id="13" name="Picture 2" descr="Shein logo and symbol, meaning, history, PNG, brand">
            <a:extLst>
              <a:ext uri="{FF2B5EF4-FFF2-40B4-BE49-F238E27FC236}">
                <a16:creationId xmlns:a16="http://schemas.microsoft.com/office/drawing/2014/main" id="{5E862355-8B6E-F01B-A351-0BE1532CE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7" t="35219" r="14795" b="26736"/>
          <a:stretch/>
        </p:blipFill>
        <p:spPr bwMode="auto">
          <a:xfrm>
            <a:off x="8477250" y="1263391"/>
            <a:ext cx="2377538" cy="72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40D97A0-BA30-9904-983C-1E6CFC7F747B}"/>
              </a:ext>
            </a:extLst>
          </p:cNvPr>
          <p:cNvSpPr/>
          <p:nvPr/>
        </p:nvSpPr>
        <p:spPr>
          <a:xfrm>
            <a:off x="2941240" y="2270755"/>
            <a:ext cx="2652315" cy="1635943"/>
          </a:xfrm>
          <a:prstGeom prst="wedgeRoundRectCallou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400" b="0" i="1" u="none" strike="noStrike" dirty="0">
                <a:solidFill>
                  <a:srgbClr val="000000"/>
                </a:solidFill>
                <a:effectLst/>
              </a:rPr>
              <a:t>“Exploits slave labour and manipulates people into thinking they’re winning, like gambling.”</a:t>
            </a:r>
            <a:r>
              <a:rPr lang="en-AU" sz="1400" i="1" dirty="0"/>
              <a:t> 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3FA773B6-D996-C4EE-1757-A0744222A7D1}"/>
              </a:ext>
            </a:extLst>
          </p:cNvPr>
          <p:cNvSpPr/>
          <p:nvPr/>
        </p:nvSpPr>
        <p:spPr>
          <a:xfrm>
            <a:off x="7523785" y="2085662"/>
            <a:ext cx="3453950" cy="962957"/>
          </a:xfrm>
          <a:prstGeom prst="wedgeRoundRectCallou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400" b="0" i="1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“I don’t buy anymore. It’s fast fashion and poorly made. And the sizing isn’t suitable for Australians.”</a:t>
            </a:r>
            <a:endParaRPr lang="en-AU" sz="1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0AA92A24-59AC-C911-A5C0-DDEF02573C0E}"/>
              </a:ext>
            </a:extLst>
          </p:cNvPr>
          <p:cNvSpPr/>
          <p:nvPr/>
        </p:nvSpPr>
        <p:spPr>
          <a:xfrm>
            <a:off x="8477250" y="4605080"/>
            <a:ext cx="2662764" cy="962957"/>
          </a:xfrm>
          <a:prstGeom prst="wedgeRoundRectCallou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400" b="0" i="1" u="none" strike="noStrike">
                <a:solidFill>
                  <a:srgbClr val="000000"/>
                </a:solidFill>
                <a:effectLst/>
              </a:rPr>
              <a:t>“I didn’t realise it was so unethical. The quality was very poor, </a:t>
            </a:r>
            <a:r>
              <a:rPr lang="en-AU" sz="1400" i="1">
                <a:solidFill>
                  <a:srgbClr val="000000"/>
                </a:solidFill>
              </a:rPr>
              <a:t>I</a:t>
            </a:r>
            <a:r>
              <a:rPr lang="en-AU" sz="1400" b="0" i="1" u="none" strike="noStrike">
                <a:solidFill>
                  <a:srgbClr val="000000"/>
                </a:solidFill>
                <a:effectLst/>
              </a:rPr>
              <a:t> never purchased again.”</a:t>
            </a:r>
            <a:endParaRPr lang="en-AU" sz="1400" i="1"/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D228FE9-EC50-8537-1AB1-51F40FA5D732}"/>
              </a:ext>
            </a:extLst>
          </p:cNvPr>
          <p:cNvSpPr/>
          <p:nvPr/>
        </p:nvSpPr>
        <p:spPr>
          <a:xfrm>
            <a:off x="9200230" y="3241274"/>
            <a:ext cx="2744120" cy="1103452"/>
          </a:xfrm>
          <a:prstGeom prst="wedgeRoundRectCallou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400" b="0" i="1" u="none" strike="noStrike">
                <a:solidFill>
                  <a:srgbClr val="000000"/>
                </a:solidFill>
                <a:effectLst/>
              </a:rPr>
              <a:t>“Kids did an order. As anticipated, horrible quality, synthetic fabrics, disposable fashion at its best/worst.”</a:t>
            </a:r>
            <a:endParaRPr lang="en-AU" sz="1400" i="1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609F9EA-42EF-2F8C-3F7B-2D3D8A7C395A}"/>
              </a:ext>
            </a:extLst>
          </p:cNvPr>
          <p:cNvSpPr txBox="1">
            <a:spLocks/>
          </p:cNvSpPr>
          <p:nvPr/>
        </p:nvSpPr>
        <p:spPr>
          <a:xfrm>
            <a:off x="975880" y="6423646"/>
            <a:ext cx="3150626" cy="519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defRPr sz="24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kumimoji="0" lang="en-AU" sz="900" b="0" i="0" u="none" strike="noStrike" kern="1200" cap="none" spc="0" normalizeH="0" baseline="0" noProof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Roy Morgan SMS Poll, Mar’24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 Australian Population Over 18+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405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EF8DFD9-87C0-65C5-BA23-72F861FD239F}"/>
              </a:ext>
            </a:extLst>
          </p:cNvPr>
          <p:cNvSpPr txBox="1">
            <a:spLocks/>
          </p:cNvSpPr>
          <p:nvPr/>
        </p:nvSpPr>
        <p:spPr>
          <a:xfrm>
            <a:off x="81974" y="91272"/>
            <a:ext cx="6625091" cy="1172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4625" indent="0">
              <a:tabLst>
                <a:tab pos="174625" algn="l"/>
              </a:tabLst>
            </a:pPr>
            <a:r>
              <a:rPr lang="en-US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While some Australians embrace throw-away retail, a trend in the opposite direction quietly continues – the Circular Economy </a:t>
            </a:r>
            <a:br>
              <a:rPr lang="en-US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br>
              <a:rPr lang="en-US" sz="2400" dirty="0"/>
            </a:b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ADB371B-55BF-1BE2-5F36-C57EF18343CE}"/>
              </a:ext>
            </a:extLst>
          </p:cNvPr>
          <p:cNvSpPr txBox="1">
            <a:spLocks/>
          </p:cNvSpPr>
          <p:nvPr/>
        </p:nvSpPr>
        <p:spPr>
          <a:xfrm>
            <a:off x="987849" y="6429697"/>
            <a:ext cx="5124449" cy="3229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defRPr sz="24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kumimoji="0" lang="en-AU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Roy Morgan SMS Poll, </a:t>
            </a:r>
            <a:r>
              <a:rPr lang="en-AU" dirty="0">
                <a:solidFill>
                  <a:srgbClr val="796E6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</a:t>
            </a:r>
            <a:r>
              <a:rPr kumimoji="0" lang="en-AU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’24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AU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 Australian Population Over 18+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C8E71DE-678A-2D69-5B8D-C26523F1FA6C}"/>
              </a:ext>
            </a:extLst>
          </p:cNvPr>
          <p:cNvSpPr/>
          <p:nvPr/>
        </p:nvSpPr>
        <p:spPr>
          <a:xfrm>
            <a:off x="712494" y="1997195"/>
            <a:ext cx="1916241" cy="1797589"/>
          </a:xfrm>
          <a:prstGeom prst="ellipse">
            <a:avLst/>
          </a:prstGeom>
          <a:solidFill>
            <a:schemeClr val="tx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56FB96-4CDB-5758-B9B1-5E392A3A9AE8}"/>
              </a:ext>
            </a:extLst>
          </p:cNvPr>
          <p:cNvSpPr txBox="1"/>
          <p:nvPr/>
        </p:nvSpPr>
        <p:spPr>
          <a:xfrm>
            <a:off x="778265" y="2404825"/>
            <a:ext cx="1784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57%</a:t>
            </a:r>
            <a:br>
              <a:rPr lang="en-US" sz="2200" b="1" dirty="0"/>
            </a:br>
            <a:r>
              <a:rPr lang="en-US" sz="1600" b="1" dirty="0"/>
              <a:t>12.2 million Australians</a:t>
            </a:r>
            <a:endParaRPr lang="en-AU" sz="2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2994F0C-76FA-305D-88AA-E97FC33592E9}"/>
              </a:ext>
            </a:extLst>
          </p:cNvPr>
          <p:cNvSpPr/>
          <p:nvPr/>
        </p:nvSpPr>
        <p:spPr>
          <a:xfrm>
            <a:off x="3956284" y="1940673"/>
            <a:ext cx="1916241" cy="1776654"/>
          </a:xfrm>
          <a:prstGeom prst="ellipse">
            <a:avLst/>
          </a:prstGeom>
          <a:solidFill>
            <a:schemeClr val="tx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D1195B-9BBD-4AF4-27E9-C454F8E2BE73}"/>
              </a:ext>
            </a:extLst>
          </p:cNvPr>
          <p:cNvSpPr txBox="1"/>
          <p:nvPr/>
        </p:nvSpPr>
        <p:spPr>
          <a:xfrm>
            <a:off x="3888086" y="2310005"/>
            <a:ext cx="2038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44% </a:t>
            </a:r>
          </a:p>
          <a:p>
            <a:pPr algn="ctr"/>
            <a:r>
              <a:rPr lang="en-US" sz="1600" b="1" dirty="0"/>
              <a:t>9.3 million</a:t>
            </a:r>
            <a:br>
              <a:rPr lang="en-US" sz="1600" b="1" dirty="0"/>
            </a:br>
            <a:r>
              <a:rPr lang="en-US" sz="1600" b="1" dirty="0"/>
              <a:t>Australians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D9D925B-E4A6-29F7-0DFC-9B87ADB6A8B4}"/>
              </a:ext>
            </a:extLst>
          </p:cNvPr>
          <p:cNvSpPr/>
          <p:nvPr/>
        </p:nvSpPr>
        <p:spPr>
          <a:xfrm>
            <a:off x="2431893" y="4218994"/>
            <a:ext cx="2278538" cy="2135074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9756C95-607E-6D8F-AC45-C13B88116D2F}"/>
              </a:ext>
            </a:extLst>
          </p:cNvPr>
          <p:cNvCxnSpPr>
            <a:cxnSpLocks/>
          </p:cNvCxnSpPr>
          <p:nvPr/>
        </p:nvCxnSpPr>
        <p:spPr>
          <a:xfrm flipH="1">
            <a:off x="4937648" y="4068638"/>
            <a:ext cx="462127" cy="66920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4387E13-1E04-264C-8F86-D6E62B0B7EFA}"/>
              </a:ext>
            </a:extLst>
          </p:cNvPr>
          <p:cNvCxnSpPr>
            <a:cxnSpLocks/>
          </p:cNvCxnSpPr>
          <p:nvPr/>
        </p:nvCxnSpPr>
        <p:spPr>
          <a:xfrm>
            <a:off x="1713636" y="4102485"/>
            <a:ext cx="533976" cy="65215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3B25133-A735-0E38-9DED-CEE4726FF551}"/>
              </a:ext>
            </a:extLst>
          </p:cNvPr>
          <p:cNvSpPr txBox="1"/>
          <p:nvPr/>
        </p:nvSpPr>
        <p:spPr>
          <a:xfrm>
            <a:off x="2431893" y="4495115"/>
            <a:ext cx="22012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4"/>
                </a:solidFill>
              </a:rPr>
              <a:t>34%  </a:t>
            </a:r>
          </a:p>
          <a:p>
            <a:pPr algn="ctr"/>
            <a:r>
              <a:rPr lang="en-US" sz="2000" b="1" dirty="0">
                <a:solidFill>
                  <a:schemeClr val="accent4"/>
                </a:solidFill>
              </a:rPr>
              <a:t>7.3 </a:t>
            </a:r>
            <a:r>
              <a:rPr lang="en-US" sz="1600" b="1" dirty="0">
                <a:solidFill>
                  <a:schemeClr val="accent4"/>
                </a:solidFill>
              </a:rPr>
              <a:t>million</a:t>
            </a:r>
            <a:r>
              <a:rPr lang="en-US" sz="2200" b="1" dirty="0">
                <a:solidFill>
                  <a:schemeClr val="accent4"/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chemeClr val="accent4"/>
                </a:solidFill>
              </a:rPr>
              <a:t>do both: </a:t>
            </a:r>
            <a:r>
              <a:rPr lang="en-US" b="1" u="sng" dirty="0">
                <a:solidFill>
                  <a:schemeClr val="accent4"/>
                </a:solidFill>
              </a:rPr>
              <a:t>BUY &amp; SELL</a:t>
            </a:r>
            <a:r>
              <a:rPr lang="en-US" dirty="0">
                <a:solidFill>
                  <a:schemeClr val="accent4"/>
                </a:solidFill>
              </a:rPr>
              <a:t> second hand</a:t>
            </a:r>
            <a:endParaRPr lang="en-AU" dirty="0">
              <a:solidFill>
                <a:schemeClr val="accent4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380841-80FE-C176-030D-82C62B1385CA}"/>
              </a:ext>
            </a:extLst>
          </p:cNvPr>
          <p:cNvSpPr txBox="1"/>
          <p:nvPr/>
        </p:nvSpPr>
        <p:spPr>
          <a:xfrm>
            <a:off x="2506051" y="3807582"/>
            <a:ext cx="2217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</a:rPr>
              <a:t>Circular Economy </a:t>
            </a:r>
            <a:endParaRPr lang="en-AU" b="1" dirty="0">
              <a:solidFill>
                <a:schemeClr val="accent4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94A17C-DE0C-F435-62C9-77CC90DD1E54}"/>
              </a:ext>
            </a:extLst>
          </p:cNvPr>
          <p:cNvSpPr txBox="1"/>
          <p:nvPr/>
        </p:nvSpPr>
        <p:spPr>
          <a:xfrm>
            <a:off x="81974" y="1574175"/>
            <a:ext cx="29475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65000"/>
                  </a:schemeClr>
                </a:solidFill>
              </a:rPr>
              <a:t>BUY</a:t>
            </a:r>
            <a:r>
              <a:rPr lang="en-US" sz="1800" dirty="0">
                <a:solidFill>
                  <a:schemeClr val="tx2">
                    <a:lumMod val="6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tx2">
                    <a:lumMod val="65000"/>
                  </a:schemeClr>
                </a:solidFill>
              </a:rPr>
              <a:t>secondhand items</a:t>
            </a:r>
            <a:endParaRPr lang="en-AU" b="1" dirty="0">
              <a:solidFill>
                <a:schemeClr val="tx2">
                  <a:lumMod val="6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D25EC5-B5C7-986D-B35E-C504698A1F9E}"/>
              </a:ext>
            </a:extLst>
          </p:cNvPr>
          <p:cNvSpPr txBox="1"/>
          <p:nvPr/>
        </p:nvSpPr>
        <p:spPr>
          <a:xfrm>
            <a:off x="3555485" y="1571341"/>
            <a:ext cx="3440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tx2">
                    <a:lumMod val="65000"/>
                  </a:schemeClr>
                </a:solidFill>
              </a:rPr>
              <a:t>SELL</a:t>
            </a:r>
            <a:r>
              <a:rPr lang="en-US" sz="1800">
                <a:solidFill>
                  <a:schemeClr val="tx2">
                    <a:lumMod val="65000"/>
                  </a:schemeClr>
                </a:solidFill>
              </a:rPr>
              <a:t> </a:t>
            </a:r>
            <a:r>
              <a:rPr lang="en-US" b="1">
                <a:solidFill>
                  <a:schemeClr val="tx2">
                    <a:lumMod val="65000"/>
                  </a:schemeClr>
                </a:solidFill>
              </a:rPr>
              <a:t>items no longer wanted</a:t>
            </a:r>
            <a:endParaRPr lang="en-AU" b="1">
              <a:solidFill>
                <a:schemeClr val="tx2">
                  <a:lumMod val="65000"/>
                </a:schemeClr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4E9B1B1-EB90-FF5B-A38F-DE72C6FD3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50" y="9427"/>
            <a:ext cx="512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65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8AE6509-F742-4153-8280-01536EA8FD6A}"/>
              </a:ext>
            </a:extLst>
          </p:cNvPr>
          <p:cNvSpPr txBox="1">
            <a:spLocks/>
          </p:cNvSpPr>
          <p:nvPr/>
        </p:nvSpPr>
        <p:spPr>
          <a:xfrm>
            <a:off x="236978" y="223591"/>
            <a:ext cx="112712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fastest rate of population growth in 72 years 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did the heavy lifting in avoiding a recession and the retail ‘spending cliff’  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93DA2F0-01C1-685B-B052-B85F009D27D6}"/>
              </a:ext>
            </a:extLst>
          </p:cNvPr>
          <p:cNvSpPr txBox="1">
            <a:spLocks/>
          </p:cNvSpPr>
          <p:nvPr/>
        </p:nvSpPr>
        <p:spPr>
          <a:xfrm rot="16200000">
            <a:off x="-4088833" y="2807117"/>
            <a:ext cx="10908506" cy="72554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rgbClr val="796E6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Growth - Number of people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298319-6045-E71B-138D-448595BCAFF7}"/>
              </a:ext>
            </a:extLst>
          </p:cNvPr>
          <p:cNvSpPr txBox="1"/>
          <p:nvPr/>
        </p:nvSpPr>
        <p:spPr>
          <a:xfrm>
            <a:off x="2764186" y="1436629"/>
            <a:ext cx="758189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ABS Annual population growth since 2002 - % increase each year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3799D4-47E3-2A79-5821-BCC1BCC7A80D}"/>
              </a:ext>
            </a:extLst>
          </p:cNvPr>
          <p:cNvSpPr txBox="1"/>
          <p:nvPr/>
        </p:nvSpPr>
        <p:spPr>
          <a:xfrm>
            <a:off x="8626043" y="1815826"/>
            <a:ext cx="2563308" cy="64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kumimoji="0" lang="en-AU" sz="119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Australia's population grew by 2.5% in 12mths to Sep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+mn-ea"/>
                <a:cs typeface="+mn-cs"/>
              </a:defRPr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68A9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ADF1E3-493E-B5A8-76F9-04758E1F91E7}"/>
              </a:ext>
            </a:extLst>
          </p:cNvPr>
          <p:cNvSpPr txBox="1"/>
          <p:nvPr/>
        </p:nvSpPr>
        <p:spPr>
          <a:xfrm>
            <a:off x="9813556" y="2892888"/>
            <a:ext cx="23784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00B3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Net migration added 548,800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00B3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people to the population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4F94C7-E0F4-AC3F-242B-C9C533139159}"/>
              </a:ext>
            </a:extLst>
          </p:cNvPr>
          <p:cNvSpPr txBox="1"/>
          <p:nvPr/>
        </p:nvSpPr>
        <p:spPr>
          <a:xfrm>
            <a:off x="1002649" y="6426121"/>
            <a:ext cx="94052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 </a:t>
            </a:r>
            <a:r>
              <a:rPr kumimoji="0" lang="en-AU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Australian Bureau of Statistics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Feb 2024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474FBD4-537A-705D-0217-1B7D9CD6718C}"/>
              </a:ext>
            </a:extLst>
          </p:cNvPr>
          <p:cNvGraphicFramePr/>
          <p:nvPr/>
        </p:nvGraphicFramePr>
        <p:xfrm>
          <a:off x="1092365" y="1896272"/>
          <a:ext cx="9071435" cy="3493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9D0B57B8-E700-0C07-15BD-26B319392B21}"/>
              </a:ext>
            </a:extLst>
          </p:cNvPr>
          <p:cNvSpPr/>
          <p:nvPr/>
        </p:nvSpPr>
        <p:spPr>
          <a:xfrm>
            <a:off x="10163800" y="3916511"/>
            <a:ext cx="1730286" cy="914852"/>
          </a:xfrm>
          <a:prstGeom prst="wedgeRectCallout">
            <a:avLst>
              <a:gd name="adj1" fmla="val -17607"/>
              <a:gd name="adj2" fmla="val -83544"/>
            </a:avLst>
          </a:prstGeom>
          <a:solidFill>
            <a:schemeClr val="bg1"/>
          </a:solidFill>
          <a:ln>
            <a:solidFill>
              <a:srgbClr val="3399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Half of recent migrants are aged 18-27</a:t>
            </a:r>
            <a:endParaRPr kumimoji="0" lang="en-AU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998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E764A2DF-9E2D-6E7E-70E0-535ACBE6611F}"/>
              </a:ext>
            </a:extLst>
          </p:cNvPr>
          <p:cNvSpPr txBox="1">
            <a:spLocks/>
          </p:cNvSpPr>
          <p:nvPr/>
        </p:nvSpPr>
        <p:spPr>
          <a:xfrm>
            <a:off x="204277" y="310591"/>
            <a:ext cx="11735881" cy="1127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0363" indent="0"/>
            <a:r>
              <a:rPr lang="en-US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Shopping more sustainably and saving money are key drivers behind buying second hand but 1 in 10 buy out of necessity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A696D34-B3AF-B288-1B79-47EAA479566A}"/>
              </a:ext>
            </a:extLst>
          </p:cNvPr>
          <p:cNvSpPr/>
          <p:nvPr/>
        </p:nvSpPr>
        <p:spPr>
          <a:xfrm>
            <a:off x="8048925" y="2491358"/>
            <a:ext cx="3089779" cy="1454365"/>
          </a:xfrm>
          <a:prstGeom prst="wedgeRoundRectCallout">
            <a:avLst>
              <a:gd name="adj1" fmla="val 4137"/>
              <a:gd name="adj2" fmla="val -63900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400" b="0" u="none" strike="noStrike">
                <a:solidFill>
                  <a:srgbClr val="000000"/>
                </a:solidFill>
                <a:effectLst/>
              </a:rPr>
              <a:t>“Can’t afford to buy anything full price. Mortgage interest is really hurting us, cost of living, energy prices.”</a:t>
            </a:r>
            <a:r>
              <a:rPr lang="en-AU" sz="1400"/>
              <a:t> 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001D1C31-F972-C064-2876-5BCBC11CA2E4}"/>
              </a:ext>
            </a:extLst>
          </p:cNvPr>
          <p:cNvSpPr/>
          <p:nvPr/>
        </p:nvSpPr>
        <p:spPr>
          <a:xfrm>
            <a:off x="511506" y="5056575"/>
            <a:ext cx="3276894" cy="1111447"/>
          </a:xfrm>
          <a:prstGeom prst="wedgeRoundRectCallout">
            <a:avLst>
              <a:gd name="adj1" fmla="val 677"/>
              <a:gd name="adj2" fmla="val -60050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400" b="0" i="1" u="none" strike="noStrike">
                <a:solidFill>
                  <a:srgbClr val="000000"/>
                </a:solidFill>
                <a:effectLst/>
              </a:rPr>
              <a:t>“Better quality products for lower cost. Often almost as good as new.”</a:t>
            </a:r>
            <a:r>
              <a:rPr lang="en-AU" sz="1400" i="1"/>
              <a:t> </a:t>
            </a:r>
            <a:r>
              <a:rPr lang="en-AU" sz="1400" b="0" i="1" u="none" strike="noStrike">
                <a:solidFill>
                  <a:srgbClr val="000000"/>
                </a:solidFill>
                <a:effectLst/>
              </a:rPr>
              <a:t> </a:t>
            </a:r>
            <a:endParaRPr lang="en-AU" sz="1400" i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34518F-EFB7-2E70-2806-73D891A118C7}"/>
              </a:ext>
            </a:extLst>
          </p:cNvPr>
          <p:cNvSpPr txBox="1"/>
          <p:nvPr/>
        </p:nvSpPr>
        <p:spPr>
          <a:xfrm>
            <a:off x="7665536" y="1518047"/>
            <a:ext cx="4070345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/>
              <a:t>1 in 10 </a:t>
            </a:r>
            <a:r>
              <a:rPr lang="en-US"/>
              <a:t>second hand shoppers buy </a:t>
            </a:r>
            <a:br>
              <a:rPr lang="en-US"/>
            </a:br>
            <a:r>
              <a:rPr lang="en-US"/>
              <a:t>because they can’t afford to buy new</a:t>
            </a:r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E0093F-F063-C082-C428-738A93750165}"/>
              </a:ext>
            </a:extLst>
          </p:cNvPr>
          <p:cNvSpPr txBox="1"/>
          <p:nvPr/>
        </p:nvSpPr>
        <p:spPr>
          <a:xfrm>
            <a:off x="456119" y="1697801"/>
            <a:ext cx="335464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29% </a:t>
            </a:r>
            <a:r>
              <a:rPr lang="en-US" dirty="0"/>
              <a:t>buy because its</a:t>
            </a:r>
            <a:br>
              <a:rPr lang="en-US" dirty="0"/>
            </a:br>
            <a:r>
              <a:rPr lang="en-US" dirty="0"/>
              <a:t>sustainable</a:t>
            </a:r>
            <a:endParaRPr lang="en-AU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D8620BF-D226-7DBB-4D2E-D1265032BD03}"/>
              </a:ext>
            </a:extLst>
          </p:cNvPr>
          <p:cNvSpPr txBox="1">
            <a:spLocks/>
          </p:cNvSpPr>
          <p:nvPr/>
        </p:nvSpPr>
        <p:spPr>
          <a:xfrm>
            <a:off x="975880" y="6433073"/>
            <a:ext cx="3150626" cy="519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defRPr sz="24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Roy Morgan SMS Poll, </a:t>
            </a:r>
            <a:r>
              <a:rPr lang="en-AU" dirty="0">
                <a:solidFill>
                  <a:srgbClr val="796E6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’24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796E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 Australian Population Over 18+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339F9D-0124-186B-97AE-CC19855372B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5788" y="1616529"/>
            <a:ext cx="1875553" cy="948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0D9F68-3789-9743-B708-8E8405CE394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40459" y="3625310"/>
            <a:ext cx="1306211" cy="5653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42AC29-2224-47FB-520B-464954BDF8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25321" y="2715631"/>
            <a:ext cx="1136486" cy="5891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CD1C43-9C50-0755-C16B-CDA3B16B607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9264" y="4544554"/>
            <a:ext cx="1548601" cy="5046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9095F5-AC4E-9C34-C49A-808D4B9316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3308" y="5281054"/>
            <a:ext cx="1260513" cy="4405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AC6B4D-52A7-0E39-91F3-EAF476045624}"/>
              </a:ext>
            </a:extLst>
          </p:cNvPr>
          <p:cNvSpPr txBox="1"/>
          <p:nvPr/>
        </p:nvSpPr>
        <p:spPr>
          <a:xfrm>
            <a:off x="390132" y="4106340"/>
            <a:ext cx="3262432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67% </a:t>
            </a:r>
            <a:r>
              <a:rPr lang="en-US" dirty="0"/>
              <a:t>buy for good quality</a:t>
            </a:r>
            <a:br>
              <a:rPr lang="en-US" dirty="0"/>
            </a:br>
            <a:r>
              <a:rPr lang="en-US" dirty="0"/>
              <a:t> items at much cheaper prices</a:t>
            </a:r>
            <a:endParaRPr lang="en-AU" dirty="0"/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04008BD3-C432-C8A0-712C-1C4E600E8098}"/>
              </a:ext>
            </a:extLst>
          </p:cNvPr>
          <p:cNvSpPr/>
          <p:nvPr/>
        </p:nvSpPr>
        <p:spPr>
          <a:xfrm>
            <a:off x="499686" y="2662818"/>
            <a:ext cx="3276894" cy="1111447"/>
          </a:xfrm>
          <a:prstGeom prst="wedgeRoundRectCallout">
            <a:avLst>
              <a:gd name="adj1" fmla="val -776"/>
              <a:gd name="adj2" fmla="val -67763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400" b="0" i="1" u="none" strike="noStrike">
                <a:solidFill>
                  <a:srgbClr val="000000"/>
                </a:solidFill>
                <a:effectLst/>
              </a:rPr>
              <a:t>“Lower environmental impact. I like not contributing to overconsumption culture, reduce landfill.”</a:t>
            </a:r>
            <a:r>
              <a:rPr lang="en-AU" sz="1400" i="1"/>
              <a:t> </a:t>
            </a:r>
            <a:r>
              <a:rPr lang="en-AU" sz="1400" b="0" i="1" u="none" strike="noStrike">
                <a:solidFill>
                  <a:srgbClr val="000000"/>
                </a:solidFill>
                <a:effectLst/>
              </a:rPr>
              <a:t> </a:t>
            </a:r>
            <a:endParaRPr lang="en-AU" sz="1400" i="1"/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2746692B-E12B-8BBC-CBA7-F49FE129690F}"/>
              </a:ext>
            </a:extLst>
          </p:cNvPr>
          <p:cNvSpPr/>
          <p:nvPr/>
        </p:nvSpPr>
        <p:spPr>
          <a:xfrm>
            <a:off x="8494398" y="4347277"/>
            <a:ext cx="2412619" cy="933777"/>
          </a:xfrm>
          <a:prstGeom prst="wedgeRoundRectCallout">
            <a:avLst>
              <a:gd name="adj1" fmla="val 14699"/>
              <a:gd name="adj2" fmla="val -66026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400" b="0" u="none" strike="noStrike" dirty="0">
                <a:solidFill>
                  <a:srgbClr val="000000"/>
                </a:solidFill>
                <a:effectLst/>
              </a:rPr>
              <a:t>“Life is so expensive, I have no other choice.”</a:t>
            </a:r>
            <a:r>
              <a:rPr lang="en-A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2604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5AE913-638A-FAFE-866A-CEAC9DAB1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39" y="157735"/>
            <a:ext cx="11528697" cy="713864"/>
          </a:xfrm>
        </p:spPr>
        <p:txBody>
          <a:bodyPr/>
          <a:lstStyle/>
          <a:p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Some parting thoughts: The cost of living crisis is driving people to opposite extremes – throw away retail or second hand </a:t>
            </a:r>
            <a:br>
              <a:rPr lang="en-US" sz="2400" dirty="0">
                <a:solidFill>
                  <a:schemeClr val="accent1"/>
                </a:solidFill>
              </a:rPr>
            </a:b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/>
              <a:t>Temu and Shein are thriving amid the cost-of-living crisis but their future is unknown as we wait to see if poor quality and ethical concerns drive customers away </a:t>
            </a:r>
            <a:br>
              <a:rPr lang="en-AU" sz="32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	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 </a:t>
            </a:r>
            <a:br>
              <a:rPr lang="en-US" dirty="0"/>
            </a:br>
            <a:br>
              <a:rPr lang="en-US" dirty="0"/>
            </a:br>
            <a:br>
              <a:rPr lang="en-US" sz="1600" dirty="0"/>
            </a:br>
            <a:endParaRPr lang="en-AU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EB62A8-0BC9-CCC9-F786-6FCF886DF26C}"/>
              </a:ext>
            </a:extLst>
          </p:cNvPr>
          <p:cNvSpPr txBox="1"/>
          <p:nvPr/>
        </p:nvSpPr>
        <p:spPr>
          <a:xfrm flipH="1">
            <a:off x="380987" y="2940858"/>
            <a:ext cx="9679793" cy="3257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dirty="0"/>
              <a:t>Australian retailers have an opportunity to learn from their Playbook:</a:t>
            </a:r>
            <a:br>
              <a:rPr lang="en-US" sz="1400" dirty="0"/>
            </a:br>
            <a:endParaRPr lang="en-US" sz="1700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10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accent1"/>
                </a:solidFill>
              </a:rPr>
              <a:t>There’s a very real market for ultra-cheap retail, and many people are willing to </a:t>
            </a:r>
            <a:r>
              <a:rPr lang="en-US" sz="1700" b="1" dirty="0">
                <a:solidFill>
                  <a:schemeClr val="accent1"/>
                </a:solidFill>
              </a:rPr>
              <a:t>trade down in quality for price</a:t>
            </a:r>
            <a:endParaRPr lang="en-US" sz="1700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10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b="1" dirty="0">
                <a:solidFill>
                  <a:schemeClr val="accent1"/>
                </a:solidFill>
              </a:rPr>
              <a:t>‘Buying</a:t>
            </a:r>
            <a:r>
              <a:rPr lang="en-US" sz="1700" dirty="0">
                <a:solidFill>
                  <a:schemeClr val="accent1"/>
                </a:solidFill>
              </a:rPr>
              <a:t>’ </a:t>
            </a:r>
            <a:r>
              <a:rPr lang="en-US" sz="1700" b="1" dirty="0">
                <a:solidFill>
                  <a:schemeClr val="accent1"/>
                </a:solidFill>
              </a:rPr>
              <a:t>customers</a:t>
            </a:r>
            <a:r>
              <a:rPr lang="en-US" sz="1700" dirty="0">
                <a:solidFill>
                  <a:schemeClr val="accent1"/>
                </a:solidFill>
              </a:rPr>
              <a:t> via media spend really does work and very quickly </a:t>
            </a:r>
          </a:p>
          <a:p>
            <a:pPr marL="342900" indent="-342900">
              <a:spcBef>
                <a:spcPts val="10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accent1"/>
                </a:solidFill>
              </a:rPr>
              <a:t>The</a:t>
            </a:r>
            <a:r>
              <a:rPr lang="en-US" sz="1700" b="1" dirty="0">
                <a:solidFill>
                  <a:schemeClr val="accent1"/>
                </a:solidFill>
              </a:rPr>
              <a:t> gamification</a:t>
            </a:r>
            <a:r>
              <a:rPr lang="en-US" sz="1700" dirty="0">
                <a:solidFill>
                  <a:schemeClr val="accent1"/>
                </a:solidFill>
              </a:rPr>
              <a:t> of online shopping really works! </a:t>
            </a:r>
          </a:p>
          <a:p>
            <a:pPr marL="342900" indent="-342900">
              <a:spcBef>
                <a:spcPts val="10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accent1"/>
                </a:solidFill>
              </a:rPr>
              <a:t>There’s a strong opportunity to go in the opposite direction – ramp up your credentials around </a:t>
            </a:r>
            <a:r>
              <a:rPr lang="en-US" sz="1700" b="1" dirty="0">
                <a:solidFill>
                  <a:schemeClr val="accent1"/>
                </a:solidFill>
              </a:rPr>
              <a:t>quality, ethics and authenticity</a:t>
            </a:r>
            <a:endParaRPr lang="en-AU" sz="17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57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5EC0B30-0171-784B-B783-31CE64268A1C}"/>
              </a:ext>
            </a:extLst>
          </p:cNvPr>
          <p:cNvSpPr txBox="1"/>
          <p:nvPr/>
        </p:nvSpPr>
        <p:spPr>
          <a:xfrm>
            <a:off x="1307486" y="2290117"/>
            <a:ext cx="42601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cs typeface="Arial" panose="020B0604020202020204" pitchFamily="34" charset="0"/>
              </a:rPr>
              <a:t>Thank you </a:t>
            </a:r>
          </a:p>
          <a:p>
            <a:endParaRPr lang="en-US" sz="6600" dirty="0"/>
          </a:p>
          <a:p>
            <a:r>
              <a:rPr lang="en-US" sz="6600" dirty="0"/>
              <a:t>    </a:t>
            </a:r>
            <a:endParaRPr lang="en-AU" sz="6600" dirty="0"/>
          </a:p>
        </p:txBody>
      </p:sp>
    </p:spTree>
    <p:extLst>
      <p:ext uri="{BB962C8B-B14F-4D97-AF65-F5344CB8AC3E}">
        <p14:creationId xmlns:p14="http://schemas.microsoft.com/office/powerpoint/2010/main" val="3098803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5499F64E-E9A1-418B-BB82-F163422A6F03}"/>
              </a:ext>
            </a:extLst>
          </p:cNvPr>
          <p:cNvGraphicFramePr/>
          <p:nvPr/>
        </p:nvGraphicFramePr>
        <p:xfrm>
          <a:off x="776515" y="1962363"/>
          <a:ext cx="10519388" cy="4165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EDAC19C8-AAB0-4454-A152-A2C1898652C5}"/>
              </a:ext>
            </a:extLst>
          </p:cNvPr>
          <p:cNvSpPr txBox="1"/>
          <p:nvPr/>
        </p:nvSpPr>
        <p:spPr>
          <a:xfrm>
            <a:off x="234559" y="217718"/>
            <a:ext cx="117228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Consumer Confidence hovers near historic lows but is performing marginally better than a year ago 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-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now at 80.7 for May 2024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404A29E-419D-9758-DCAE-42597ED26C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82663" y="6339046"/>
            <a:ext cx="8668924" cy="507831"/>
          </a:xfr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</a:pP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Monthly Consumer Confidence: Roy Morgan Single Source, Oct18-Mar24</a:t>
            </a:r>
          </a:p>
          <a:p>
            <a:pPr>
              <a:lnSpc>
                <a:spcPct val="100000"/>
              </a:lnSpc>
              <a:buClrTx/>
            </a:pP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 Australians aged 14+, </a:t>
            </a:r>
          </a:p>
          <a:p>
            <a:pPr>
              <a:lnSpc>
                <a:spcPct val="100000"/>
              </a:lnSpc>
              <a:buClrTx/>
            </a:pP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Cash Rate Monthly: RBA; CPI Monthly: ABS; 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254B531C-206C-89E0-10E3-3EF1E3858FDE}"/>
              </a:ext>
            </a:extLst>
          </p:cNvPr>
          <p:cNvSpPr txBox="1">
            <a:spLocks/>
          </p:cNvSpPr>
          <p:nvPr/>
        </p:nvSpPr>
        <p:spPr>
          <a:xfrm>
            <a:off x="1458331" y="1505449"/>
            <a:ext cx="9275337" cy="2455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Roy Morgan Consumer Confidence Monthly, Cash Rate and CPI</a:t>
            </a: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srgbClr val="6A6A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33852B-EB4A-320F-5B0C-E9D9A166E88F}"/>
              </a:ext>
            </a:extLst>
          </p:cNvPr>
          <p:cNvSpPr txBox="1"/>
          <p:nvPr/>
        </p:nvSpPr>
        <p:spPr>
          <a:xfrm rot="5400000">
            <a:off x="11172403" y="3607505"/>
            <a:ext cx="444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796E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IX</a:t>
            </a:r>
            <a:endParaRPr kumimoji="0" lang="en-AU" sz="1200" b="1" i="0" u="none" strike="noStrike" kern="1200" cap="none" spc="0" normalizeH="0" baseline="0" noProof="0">
              <a:ln>
                <a:noFill/>
              </a:ln>
              <a:solidFill>
                <a:srgbClr val="796E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840653-DD33-2105-AD5E-BAA46D8EF996}"/>
              </a:ext>
            </a:extLst>
          </p:cNvPr>
          <p:cNvSpPr txBox="1"/>
          <p:nvPr/>
        </p:nvSpPr>
        <p:spPr>
          <a:xfrm>
            <a:off x="5120899" y="4756868"/>
            <a:ext cx="27162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Consumer Confidence at a historical low for month of July 73.8pts</a:t>
            </a:r>
            <a:endParaRPr kumimoji="0" lang="en-AU" sz="1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F9581D-563D-D046-289E-87B77234F1CA}"/>
              </a:ext>
            </a:extLst>
          </p:cNvPr>
          <p:cNvCxnSpPr>
            <a:cxnSpLocks/>
          </p:cNvCxnSpPr>
          <p:nvPr/>
        </p:nvCxnSpPr>
        <p:spPr>
          <a:xfrm>
            <a:off x="3902011" y="2103120"/>
            <a:ext cx="0" cy="3165833"/>
          </a:xfrm>
          <a:prstGeom prst="line">
            <a:avLst/>
          </a:prstGeom>
          <a:ln w="1270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1686A53-7E04-1A92-7D5A-5C4892E635B4}"/>
              </a:ext>
            </a:extLst>
          </p:cNvPr>
          <p:cNvSpPr txBox="1"/>
          <p:nvPr/>
        </p:nvSpPr>
        <p:spPr>
          <a:xfrm>
            <a:off x="3295117" y="1879892"/>
            <a:ext cx="121379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Covid lockdown</a:t>
            </a:r>
            <a:b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AU" sz="105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F1E12DA-57D7-F143-9780-8B53CA39EAEB}"/>
              </a:ext>
            </a:extLst>
          </p:cNvPr>
          <p:cNvCxnSpPr>
            <a:cxnSpLocks/>
          </p:cNvCxnSpPr>
          <p:nvPr/>
        </p:nvCxnSpPr>
        <p:spPr>
          <a:xfrm>
            <a:off x="7557410" y="5084212"/>
            <a:ext cx="1417935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535A19D-EC7A-D4A8-EA77-EB942BFEFE47}"/>
              </a:ext>
            </a:extLst>
          </p:cNvPr>
          <p:cNvSpPr txBox="1"/>
          <p:nvPr/>
        </p:nvSpPr>
        <p:spPr>
          <a:xfrm>
            <a:off x="3666551" y="4698812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79</a:t>
            </a:r>
            <a:endParaRPr kumimoji="0" lang="en-AU" sz="1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B6832A-4BAF-306F-2573-D4EA30D8CD86}"/>
              </a:ext>
            </a:extLst>
          </p:cNvPr>
          <p:cNvSpPr txBox="1"/>
          <p:nvPr/>
        </p:nvSpPr>
        <p:spPr>
          <a:xfrm>
            <a:off x="1458331" y="2418472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112</a:t>
            </a:r>
            <a:endParaRPr kumimoji="0" lang="en-AU" sz="1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01CA34-F62D-BE89-D251-D21A9B574169}"/>
              </a:ext>
            </a:extLst>
          </p:cNvPr>
          <p:cNvSpPr txBox="1"/>
          <p:nvPr/>
        </p:nvSpPr>
        <p:spPr>
          <a:xfrm>
            <a:off x="10417556" y="4699870"/>
            <a:ext cx="4154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80.7</a:t>
            </a:r>
            <a:endParaRPr kumimoji="0" lang="en-AU" sz="1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265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0;p18">
            <a:extLst>
              <a:ext uri="{FF2B5EF4-FFF2-40B4-BE49-F238E27FC236}">
                <a16:creationId xmlns:a16="http://schemas.microsoft.com/office/drawing/2014/main" id="{2FBBB0AB-4A85-10C9-C293-8B1CF4262279}"/>
              </a:ext>
            </a:extLst>
          </p:cNvPr>
          <p:cNvSpPr/>
          <p:nvPr/>
        </p:nvSpPr>
        <p:spPr>
          <a:xfrm>
            <a:off x="117250" y="116116"/>
            <a:ext cx="12074750" cy="105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Since rate rises commenced in 2022 Consumer Confidence among mortgage holders has plummeted by 27 points, based on weekly results 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38269E22-E321-B578-CC14-BDE3A92CB4AA}"/>
              </a:ext>
            </a:extLst>
          </p:cNvPr>
          <p:cNvSpPr txBox="1">
            <a:spLocks/>
          </p:cNvSpPr>
          <p:nvPr/>
        </p:nvSpPr>
        <p:spPr>
          <a:xfrm>
            <a:off x="3070948" y="1273367"/>
            <a:ext cx="6943909" cy="2769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796E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Consumer Confidence by homeowners, mortgage holders and renters 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AU" sz="1300" b="1" i="0" u="none" strike="noStrike" kern="1200" cap="none" spc="0" normalizeH="0" baseline="0" noProof="0">
              <a:ln>
                <a:noFill/>
              </a:ln>
              <a:solidFill>
                <a:srgbClr val="796E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40">
            <a:extLst>
              <a:ext uri="{FF2B5EF4-FFF2-40B4-BE49-F238E27FC236}">
                <a16:creationId xmlns:a16="http://schemas.microsoft.com/office/drawing/2014/main" id="{E22EAE06-0534-DB1D-CC68-345AE32303F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982662" y="6424907"/>
            <a:ext cx="741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Source: Roy Morgan Single Source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Base : Total AU Population 18+, Mortgage Holders 18+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CC95023-511B-42EB-A16A-1D4CBE4DC7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392893"/>
              </p:ext>
            </p:extLst>
          </p:nvPr>
        </p:nvGraphicFramePr>
        <p:xfrm>
          <a:off x="1227809" y="465197"/>
          <a:ext cx="9302750" cy="6080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7801445-770A-A9F6-E053-F6DEEC8853EF}"/>
              </a:ext>
            </a:extLst>
          </p:cNvPr>
          <p:cNvSpPr txBox="1"/>
          <p:nvPr/>
        </p:nvSpPr>
        <p:spPr>
          <a:xfrm>
            <a:off x="5752216" y="1904296"/>
            <a:ext cx="2434855" cy="4242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182D4B-428D-536B-CC55-D85A5A7699F5}"/>
              </a:ext>
            </a:extLst>
          </p:cNvPr>
          <p:cNvSpPr txBox="1"/>
          <p:nvPr/>
        </p:nvSpPr>
        <p:spPr>
          <a:xfrm>
            <a:off x="2758036" y="2873777"/>
            <a:ext cx="15481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CC"/>
                </a:solidFill>
              </a:rPr>
              <a:t>Weekly result </a:t>
            </a:r>
            <a:br>
              <a:rPr lang="en-US" sz="1400" dirty="0">
                <a:solidFill>
                  <a:srgbClr val="0000CC"/>
                </a:solidFill>
              </a:rPr>
            </a:br>
            <a:r>
              <a:rPr lang="en-US" sz="1400" dirty="0">
                <a:solidFill>
                  <a:srgbClr val="0000CC"/>
                </a:solidFill>
              </a:rPr>
              <a:t>is now back under </a:t>
            </a:r>
          </a:p>
          <a:p>
            <a:r>
              <a:rPr lang="en-US" sz="1400" dirty="0">
                <a:solidFill>
                  <a:srgbClr val="0000CC"/>
                </a:solidFill>
              </a:rPr>
              <a:t>80</a:t>
            </a:r>
            <a:endParaRPr lang="en-AU" sz="1400" dirty="0">
              <a:solidFill>
                <a:srgbClr val="0000CC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77B4FB0-A292-E36A-0ADB-FD03EAA8E80D}"/>
              </a:ext>
            </a:extLst>
          </p:cNvPr>
          <p:cNvCxnSpPr>
            <a:cxnSpLocks/>
          </p:cNvCxnSpPr>
          <p:nvPr/>
        </p:nvCxnSpPr>
        <p:spPr>
          <a:xfrm flipH="1">
            <a:off x="3070948" y="3606425"/>
            <a:ext cx="158816" cy="284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282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F0A7FAB-ACA8-4EE7-8AED-169590C631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1617946"/>
              </p:ext>
            </p:extLst>
          </p:nvPr>
        </p:nvGraphicFramePr>
        <p:xfrm>
          <a:off x="443096" y="1894689"/>
          <a:ext cx="11014445" cy="4186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EB219DE-DB97-4016-BF74-F36019D12475}"/>
              </a:ext>
            </a:extLst>
          </p:cNvPr>
          <p:cNvSpPr txBox="1"/>
          <p:nvPr/>
        </p:nvSpPr>
        <p:spPr>
          <a:xfrm>
            <a:off x="349624" y="183725"/>
            <a:ext cx="11473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+mn-cs"/>
              </a:rPr>
              <a:t>ousehold savings ratio hit a 16-year low in late 2023 and has barely recovered since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8A3778F3-8289-4932-BCC7-36E07FD171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51675" y="1387263"/>
            <a:ext cx="2414939" cy="332390"/>
          </a:xfrm>
        </p:spPr>
        <p:txBody>
          <a:bodyPr>
            <a:noAutofit/>
          </a:bodyPr>
          <a:lstStyle/>
          <a:p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ABS Household savings ratio</a:t>
            </a:r>
            <a:endParaRPr lang="en-AU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E22E34E-CFBF-75E3-FBFB-2F11E3D91DEA}"/>
              </a:ext>
            </a:extLst>
          </p:cNvPr>
          <p:cNvSpPr txBox="1">
            <a:spLocks/>
          </p:cNvSpPr>
          <p:nvPr/>
        </p:nvSpPr>
        <p:spPr>
          <a:xfrm>
            <a:off x="982662" y="6431157"/>
            <a:ext cx="99901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Calibri" panose="020F050202020403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None/>
            </a:lvl2pPr>
            <a:lvl3pPr indent="-22860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/>
              <a:buChar char="•"/>
            </a:lvl3pPr>
            <a:lvl4pPr indent="-22860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/>
              <a:buChar char="•"/>
            </a:lvl4pPr>
            <a:lvl5pPr indent="-22860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/>
              <a:buChar char="•"/>
            </a:lvl5pPr>
            <a:lvl6pPr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Source: Household Savings Ratio Quarterly: ABS; Unemployment Rate Seasonally adjusted Monthly: ABS;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Total Seasonally Adjusted Retail Sales: ABS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00EA2B-A640-EA44-15BA-3DB13332F18F}"/>
              </a:ext>
            </a:extLst>
          </p:cNvPr>
          <p:cNvSpPr txBox="1"/>
          <p:nvPr/>
        </p:nvSpPr>
        <p:spPr>
          <a:xfrm>
            <a:off x="8026233" y="4952001"/>
            <a:ext cx="25058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568A9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Savings now only 0.9% of income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568A9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after bottoming out in Sept at 0.2%</a:t>
            </a:r>
            <a:endParaRPr kumimoji="0" lang="en-AU" sz="1100" b="1" i="0" u="none" strike="noStrike" kern="1200" cap="none" spc="0" normalizeH="0" baseline="0" noProof="0" dirty="0">
              <a:ln>
                <a:noFill/>
              </a:ln>
              <a:solidFill>
                <a:srgbClr val="568A9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363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9BC3EB-E5BC-39E2-79C7-F1EC54CBE2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1816" y="308383"/>
            <a:ext cx="10908506" cy="1172368"/>
          </a:xfrm>
        </p:spPr>
        <p:txBody>
          <a:bodyPr/>
          <a:lstStyle/>
          <a:p>
            <a:r>
              <a:rPr lang="en-US" sz="2400" dirty="0"/>
              <a:t>Financial stress has increased among all mortgage holders over this period</a:t>
            </a:r>
            <a:endParaRPr lang="en-AU" sz="2400" dirty="0"/>
          </a:p>
        </p:txBody>
      </p:sp>
      <p:sp>
        <p:nvSpPr>
          <p:cNvPr id="6" name="TextBox 40">
            <a:extLst>
              <a:ext uri="{FF2B5EF4-FFF2-40B4-BE49-F238E27FC236}">
                <a16:creationId xmlns:a16="http://schemas.microsoft.com/office/drawing/2014/main" id="{3AEB8D50-EF9E-223F-86D8-C6BB8E17CE42}"/>
              </a:ext>
            </a:extLst>
          </p:cNvPr>
          <p:cNvSpPr txBox="1">
            <a:spLocks/>
          </p:cNvSpPr>
          <p:nvPr/>
        </p:nvSpPr>
        <p:spPr>
          <a:xfrm>
            <a:off x="982662" y="6424907"/>
            <a:ext cx="741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Calibri" panose="020F050202020403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None/>
            </a:lvl2pPr>
            <a:lvl3pPr indent="-22860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/>
              <a:buChar char="•"/>
            </a:lvl3pPr>
            <a:lvl4pPr indent="-22860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/>
              <a:buChar char="•"/>
            </a:lvl4pPr>
            <a:lvl5pPr indent="-22860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/>
              <a:buChar char="•"/>
            </a:lvl5pPr>
            <a:lvl6pPr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Source: Roy Morgan Single Source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Base : 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Australians 18+ with owner occupier home loan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B654C85-ACDB-621D-46FD-3F5A7DAD9ED1}"/>
              </a:ext>
            </a:extLst>
          </p:cNvPr>
          <p:cNvGraphicFramePr/>
          <p:nvPr/>
        </p:nvGraphicFramePr>
        <p:xfrm>
          <a:off x="1922714" y="1312463"/>
          <a:ext cx="8537510" cy="4753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79292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211544" y="165317"/>
            <a:ext cx="11319052" cy="1175591"/>
          </a:xfrm>
        </p:spPr>
        <p:txBody>
          <a:bodyPr>
            <a:noAutofit/>
          </a:bodyPr>
          <a:lstStyle/>
          <a:p>
            <a:r>
              <a:rPr lang="en-AU" sz="2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A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Mortgage Stress’ is near its highest since 2008 - with 30.8% of mortgage holders now ‘At Risk’ - </a:t>
            </a:r>
            <a:r>
              <a:rPr lang="en-AU" sz="2400" dirty="0">
                <a:effectLst/>
                <a:ea typeface="Calibri" panose="020F0502020204030204" pitchFamily="34" charset="0"/>
              </a:rPr>
              <a:t>1,560,000 mortgages</a:t>
            </a:r>
            <a:endParaRPr lang="en-AU" sz="2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BA05BBEB-C955-71B8-E9D0-C1F9EDBA83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82663" y="6428629"/>
            <a:ext cx="5867403" cy="367670"/>
          </a:xfrm>
        </p:spPr>
        <p:txBody>
          <a:bodyPr anchor="b">
            <a:normAutofit/>
          </a:bodyPr>
          <a:lstStyle/>
          <a:p>
            <a:pPr>
              <a:spcBef>
                <a:spcPts val="600"/>
              </a:spcBef>
            </a:pPr>
            <a:r>
              <a:rPr lang="en-AU" dirty="0"/>
              <a:t>Base: Australians 18+ with owner occupier home loan; July 2007 – April 2024; 3mm data</a:t>
            </a:r>
          </a:p>
          <a:p>
            <a:r>
              <a:rPr lang="en-AU" dirty="0"/>
              <a:t>Source: Roy Morgan Single Source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112C28B-270D-44F8-93DD-10E1832A4852}"/>
              </a:ext>
            </a:extLst>
          </p:cNvPr>
          <p:cNvGraphicFramePr>
            <a:graphicFrameLocks noGrp="1"/>
          </p:cNvGraphicFramePr>
          <p:nvPr/>
        </p:nvGraphicFramePr>
        <p:xfrm>
          <a:off x="1636710" y="991100"/>
          <a:ext cx="8468720" cy="5437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863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4983DF-2D7C-D960-E253-98864D7DECF4}"/>
              </a:ext>
            </a:extLst>
          </p:cNvPr>
          <p:cNvSpPr txBox="1"/>
          <p:nvPr/>
        </p:nvSpPr>
        <p:spPr>
          <a:xfrm>
            <a:off x="192088" y="308184"/>
            <a:ext cx="11001375" cy="842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But interest rate rises aren’t affecting everyone, there are still cohorts with spending power </a:t>
            </a:r>
            <a:endParaRPr lang="en-A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B4F83C-E76E-3D1D-E1BC-AF219FFC9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866" y="3148922"/>
            <a:ext cx="2065653" cy="21084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EC0B30-0171-784B-B783-31CE64268A1C}"/>
              </a:ext>
            </a:extLst>
          </p:cNvPr>
          <p:cNvSpPr txBox="1"/>
          <p:nvPr/>
        </p:nvSpPr>
        <p:spPr>
          <a:xfrm>
            <a:off x="1843159" y="1815590"/>
            <a:ext cx="27111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34% </a:t>
            </a:r>
            <a:br>
              <a:rPr lang="en-US" sz="4800" dirty="0"/>
            </a:br>
            <a:r>
              <a:rPr lang="en-US" dirty="0"/>
              <a:t>of Australians own their</a:t>
            </a:r>
            <a:br>
              <a:rPr lang="en-US" dirty="0"/>
            </a:br>
            <a:r>
              <a:rPr lang="en-US" dirty="0"/>
              <a:t>own homes outright </a:t>
            </a:r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BECAFE-8301-7B9C-8DB2-020D57B24C13}"/>
              </a:ext>
            </a:extLst>
          </p:cNvPr>
          <p:cNvSpPr txBox="1"/>
          <p:nvPr/>
        </p:nvSpPr>
        <p:spPr>
          <a:xfrm>
            <a:off x="6912891" y="1698518"/>
            <a:ext cx="271113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Half </a:t>
            </a:r>
            <a:r>
              <a:rPr lang="en-US" sz="2000" dirty="0"/>
              <a:t>of 18-29</a:t>
            </a:r>
            <a:br>
              <a:rPr lang="en-US" sz="2000" dirty="0"/>
            </a:br>
            <a:r>
              <a:rPr lang="en-US" sz="2000" dirty="0"/>
              <a:t>year-olds live with their parents </a:t>
            </a:r>
            <a:br>
              <a:rPr lang="en-US" sz="4800" dirty="0"/>
            </a:br>
            <a:endParaRPr lang="en-A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5C36BF-C529-DB0C-EC3D-97DB560E53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34"/>
          <a:stretch/>
        </p:blipFill>
        <p:spPr>
          <a:xfrm>
            <a:off x="6912891" y="3299129"/>
            <a:ext cx="3190875" cy="2108465"/>
          </a:xfrm>
          <a:prstGeom prst="rect">
            <a:avLst/>
          </a:prstGeom>
        </p:spPr>
      </p:pic>
      <p:sp>
        <p:nvSpPr>
          <p:cNvPr id="14" name="TextBox 40">
            <a:extLst>
              <a:ext uri="{FF2B5EF4-FFF2-40B4-BE49-F238E27FC236}">
                <a16:creationId xmlns:a16="http://schemas.microsoft.com/office/drawing/2014/main" id="{B5888E46-0E1A-F00D-071E-A026A37446DB}"/>
              </a:ext>
            </a:extLst>
          </p:cNvPr>
          <p:cNvSpPr txBox="1">
            <a:spLocks noGrp="1"/>
          </p:cNvSpPr>
          <p:nvPr>
            <p:ph type="body" sz="quarter" idx="12"/>
          </p:nvPr>
        </p:nvSpPr>
        <p:spPr>
          <a:xfrm>
            <a:off x="982663" y="6345238"/>
            <a:ext cx="7440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Source: Roy Morgan Single Source; </a:t>
            </a:r>
            <a:r>
              <a:rPr lang="en-AU" sz="900" dirty="0">
                <a:solidFill>
                  <a:srgbClr val="000000"/>
                </a:solidFill>
                <a:latin typeface="Arial" panose="020B0604020202020204"/>
                <a:cs typeface="Calibri" panose="020F0502020204030204" pitchFamily="34" charset="0"/>
              </a:rPr>
              <a:t>12 months to Mar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’24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Base : Total AU Population 18</a:t>
            </a:r>
            <a:r>
              <a:rPr lang="en-US" sz="900" b="1" i="1" dirty="0">
                <a:solidFill>
                  <a:srgbClr val="000000"/>
                </a:solidFill>
                <a:latin typeface="Arial" panose="020B0604020202020204"/>
                <a:cs typeface="Calibri" panose="020F0502020204030204" pitchFamily="34" charset="0"/>
              </a:rPr>
              <a:t>+</a:t>
            </a:r>
            <a:br>
              <a:rPr lang="en-US" sz="900" b="1" i="1" dirty="0">
                <a:solidFill>
                  <a:srgbClr val="000000"/>
                </a:solidFill>
                <a:latin typeface="Arial" panose="020B0604020202020204"/>
                <a:cs typeface="Calibri" panose="020F0502020204030204" pitchFamily="34" charset="0"/>
              </a:rPr>
            </a:br>
            <a:r>
              <a:rPr lang="en-US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Melbourne Institute HILDA Survey 2024, Australians 14+, Properties purchased with cash: </a:t>
            </a:r>
            <a:r>
              <a:rPr lang="en-US" sz="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Pexa</a:t>
            </a:r>
            <a:r>
              <a:rPr lang="en-US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Property Insights </a:t>
            </a:r>
            <a:endParaRPr lang="en-US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solidFill>
                <a:srgbClr val="000000"/>
              </a:solidFill>
              <a:latin typeface="Arial" panose="020B0604020202020204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BAA4B0-32B4-1784-1C9A-976C3CA6DA5B}"/>
              </a:ext>
            </a:extLst>
          </p:cNvPr>
          <p:cNvSpPr txBox="1"/>
          <p:nvPr/>
        </p:nvSpPr>
        <p:spPr>
          <a:xfrm>
            <a:off x="386176" y="5354668"/>
            <a:ext cx="3860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i="0" dirty="0">
                <a:solidFill>
                  <a:srgbClr val="1F2142"/>
                </a:solidFill>
                <a:effectLst/>
                <a:latin typeface="Quicksand"/>
              </a:rPr>
              <a:t>1 in 4 properties in Australia are purchased with cash</a:t>
            </a:r>
            <a:br>
              <a:rPr lang="en-AU" sz="1200" b="1" i="0" dirty="0">
                <a:solidFill>
                  <a:srgbClr val="1F2142"/>
                </a:solidFill>
                <a:effectLst/>
                <a:latin typeface="Quicksand"/>
              </a:rPr>
            </a:br>
            <a:r>
              <a:rPr lang="en-AU" sz="1200" i="0" dirty="0">
                <a:solidFill>
                  <a:srgbClr val="1F2142"/>
                </a:solidFill>
                <a:effectLst/>
                <a:latin typeface="Quicksand"/>
              </a:rPr>
              <a:t>Over half </a:t>
            </a:r>
            <a:r>
              <a:rPr lang="en-AU" sz="1200" dirty="0">
                <a:solidFill>
                  <a:srgbClr val="1F2142"/>
                </a:solidFill>
                <a:latin typeface="Quicksand"/>
              </a:rPr>
              <a:t>of properties </a:t>
            </a:r>
            <a:r>
              <a:rPr lang="en-AU" sz="1200" i="0" dirty="0">
                <a:solidFill>
                  <a:srgbClr val="1F2142"/>
                </a:solidFill>
                <a:effectLst/>
                <a:latin typeface="Quicksand"/>
              </a:rPr>
              <a:t>in the Melbourne postcode 3000</a:t>
            </a:r>
            <a:br>
              <a:rPr lang="en-AU" sz="1200" b="1" i="0" dirty="0">
                <a:solidFill>
                  <a:srgbClr val="1F2142"/>
                </a:solidFill>
                <a:effectLst/>
                <a:latin typeface="Quicksand"/>
              </a:rPr>
            </a:br>
            <a:r>
              <a:rPr lang="en-AU" sz="1200" b="1" i="0" dirty="0">
                <a:solidFill>
                  <a:srgbClr val="1F2142"/>
                </a:solidFill>
                <a:effectLst/>
                <a:latin typeface="Quicksand"/>
              </a:rPr>
              <a:t> </a:t>
            </a:r>
          </a:p>
          <a:p>
            <a:endParaRPr lang="en-AU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EBEFC4C-7F0C-977F-F428-9041B81CDE33}"/>
              </a:ext>
            </a:extLst>
          </p:cNvPr>
          <p:cNvCxnSpPr>
            <a:cxnSpLocks/>
          </p:cNvCxnSpPr>
          <p:nvPr/>
        </p:nvCxnSpPr>
        <p:spPr>
          <a:xfrm flipV="1">
            <a:off x="1637557" y="4804035"/>
            <a:ext cx="543668" cy="420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755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oy Morgan (General)">
  <a:themeElements>
    <a:clrScheme name="Roy Morgan Colours">
      <a:dk1>
        <a:srgbClr val="000000"/>
      </a:dk1>
      <a:lt1>
        <a:srgbClr val="796E65"/>
      </a:lt1>
      <a:dk2>
        <a:srgbClr val="FFFFFF"/>
      </a:dk2>
      <a:lt2>
        <a:srgbClr val="BBBCBC"/>
      </a:lt2>
      <a:accent1>
        <a:srgbClr val="568A9E"/>
      </a:accent1>
      <a:accent2>
        <a:srgbClr val="00AEC7"/>
      </a:accent2>
      <a:accent3>
        <a:srgbClr val="E03E52"/>
      </a:accent3>
      <a:accent4>
        <a:srgbClr val="00B398"/>
      </a:accent4>
      <a:accent5>
        <a:srgbClr val="004B87"/>
      </a:accent5>
      <a:accent6>
        <a:srgbClr val="00B140"/>
      </a:accent6>
      <a:hlink>
        <a:srgbClr val="93328E"/>
      </a:hlink>
      <a:folHlink>
        <a:srgbClr val="FF7F4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orporate Presentation">
  <a:themeElements>
    <a:clrScheme name="Roy Morgan Colours">
      <a:dk1>
        <a:srgbClr val="000000"/>
      </a:dk1>
      <a:lt1>
        <a:srgbClr val="796E65"/>
      </a:lt1>
      <a:dk2>
        <a:srgbClr val="FFFFFF"/>
      </a:dk2>
      <a:lt2>
        <a:srgbClr val="BBBCBC"/>
      </a:lt2>
      <a:accent1>
        <a:srgbClr val="568A9E"/>
      </a:accent1>
      <a:accent2>
        <a:srgbClr val="00AEC7"/>
      </a:accent2>
      <a:accent3>
        <a:srgbClr val="E03E52"/>
      </a:accent3>
      <a:accent4>
        <a:srgbClr val="00B398"/>
      </a:accent4>
      <a:accent5>
        <a:srgbClr val="004B87"/>
      </a:accent5>
      <a:accent6>
        <a:srgbClr val="00B140"/>
      </a:accent6>
      <a:hlink>
        <a:srgbClr val="93328E"/>
      </a:hlink>
      <a:folHlink>
        <a:srgbClr val="FF7F4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RM">
    <a:dk1>
      <a:srgbClr val="000000"/>
    </a:dk1>
    <a:lt1>
      <a:srgbClr val="000000"/>
    </a:lt1>
    <a:dk2>
      <a:srgbClr val="FFFFFF"/>
    </a:dk2>
    <a:lt2>
      <a:srgbClr val="000000"/>
    </a:lt2>
    <a:accent1>
      <a:srgbClr val="568A9E"/>
    </a:accent1>
    <a:accent2>
      <a:srgbClr val="E03E52"/>
    </a:accent2>
    <a:accent3>
      <a:srgbClr val="FF7F41"/>
    </a:accent3>
    <a:accent4>
      <a:srgbClr val="00B140"/>
    </a:accent4>
    <a:accent5>
      <a:srgbClr val="004B87"/>
    </a:accent5>
    <a:accent6>
      <a:srgbClr val="93328E"/>
    </a:accent6>
    <a:hlink>
      <a:srgbClr val="796E65"/>
    </a:hlink>
    <a:folHlink>
      <a:srgbClr val="BBBCB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Roy Morgan Colours">
    <a:dk1>
      <a:srgbClr val="000000"/>
    </a:dk1>
    <a:lt1>
      <a:srgbClr val="796E65"/>
    </a:lt1>
    <a:dk2>
      <a:srgbClr val="FFFFFF"/>
    </a:dk2>
    <a:lt2>
      <a:srgbClr val="BBBCBC"/>
    </a:lt2>
    <a:accent1>
      <a:srgbClr val="568A9E"/>
    </a:accent1>
    <a:accent2>
      <a:srgbClr val="00AEC7"/>
    </a:accent2>
    <a:accent3>
      <a:srgbClr val="E03E52"/>
    </a:accent3>
    <a:accent4>
      <a:srgbClr val="00B398"/>
    </a:accent4>
    <a:accent5>
      <a:srgbClr val="004B87"/>
    </a:accent5>
    <a:accent6>
      <a:srgbClr val="00B140"/>
    </a:accent6>
    <a:hlink>
      <a:srgbClr val="93328E"/>
    </a:hlink>
    <a:folHlink>
      <a:srgbClr val="FF7F41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Roy Morgan Colours">
    <a:dk1>
      <a:srgbClr val="000000"/>
    </a:dk1>
    <a:lt1>
      <a:srgbClr val="796E65"/>
    </a:lt1>
    <a:dk2>
      <a:srgbClr val="FFFFFF"/>
    </a:dk2>
    <a:lt2>
      <a:srgbClr val="BBBCBC"/>
    </a:lt2>
    <a:accent1>
      <a:srgbClr val="568A9E"/>
    </a:accent1>
    <a:accent2>
      <a:srgbClr val="00AEC7"/>
    </a:accent2>
    <a:accent3>
      <a:srgbClr val="E03E52"/>
    </a:accent3>
    <a:accent4>
      <a:srgbClr val="00B398"/>
    </a:accent4>
    <a:accent5>
      <a:srgbClr val="004B87"/>
    </a:accent5>
    <a:accent6>
      <a:srgbClr val="00B140"/>
    </a:accent6>
    <a:hlink>
      <a:srgbClr val="93328E"/>
    </a:hlink>
    <a:folHlink>
      <a:srgbClr val="FF7F41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96762a7-08b3-4c71-8998-09bd4ac0fdd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C213AF047441489EA2ABBA0A0A77F1" ma:contentTypeVersion="16" ma:contentTypeDescription="Create a new document." ma:contentTypeScope="" ma:versionID="83f69beab8d13cd8ec2023348b7b76d6">
  <xsd:schema xmlns:xsd="http://www.w3.org/2001/XMLSchema" xmlns:xs="http://www.w3.org/2001/XMLSchema" xmlns:p="http://schemas.microsoft.com/office/2006/metadata/properties" xmlns:ns3="f96762a7-08b3-4c71-8998-09bd4ac0fdd6" xmlns:ns4="cfddd7bf-e859-4a09-a263-f9908a41d06d" targetNamespace="http://schemas.microsoft.com/office/2006/metadata/properties" ma:root="true" ma:fieldsID="cb57212773c14f4fe627cffade3d96a3" ns3:_="" ns4:_="">
    <xsd:import namespace="f96762a7-08b3-4c71-8998-09bd4ac0fdd6"/>
    <xsd:import namespace="cfddd7bf-e859-4a09-a263-f9908a41d06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AutoTags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6762a7-08b3-4c71-8998-09bd4ac0fd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ddd7bf-e859-4a09-a263-f9908a41d06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D04265-3124-48C8-8C0A-1A31994D469E}">
  <ds:schemaRefs>
    <ds:schemaRef ds:uri="cfddd7bf-e859-4a09-a263-f9908a41d06d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96762a7-08b3-4c71-8998-09bd4ac0fdd6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741AEAE-118C-4E86-B71E-6E1C809222C5}">
  <ds:schemaRefs>
    <ds:schemaRef ds:uri="cfddd7bf-e859-4a09-a263-f9908a41d06d"/>
    <ds:schemaRef ds:uri="f96762a7-08b3-4c71-8998-09bd4ac0fd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243CD8D-F2B9-47FE-83EF-226DAD1CD9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5884</TotalTime>
  <Words>3784</Words>
  <Application>Microsoft Office PowerPoint</Application>
  <PresentationFormat>Widescreen</PresentationFormat>
  <Paragraphs>450</Paragraphs>
  <Slides>32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Arial (Body)</vt:lpstr>
      <vt:lpstr>Calibri</vt:lpstr>
      <vt:lpstr>Calibri Light</vt:lpstr>
      <vt:lpstr>Courier New</vt:lpstr>
      <vt:lpstr>Quicksand</vt:lpstr>
      <vt:lpstr>sueca_hd_regular</vt:lpstr>
      <vt:lpstr>Times New Roman</vt:lpstr>
      <vt:lpstr>Office Theme</vt:lpstr>
      <vt:lpstr>Roy Morgan (General)</vt:lpstr>
      <vt:lpstr>3_Corporate Presentation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Who’s shopping on Temu &amp; Shein and why?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Some parting thoughts: The cost of living crisis is driving people to opposite extremes – throw away retail or second hand   Temu and Shein are thriving amid the cost-of-living crisis but their future is unknown as we wait to see if poor quality and ethical concerns drive customers away            </vt:lpstr>
      <vt:lpstr>PowerPoint Presentation</vt:lpstr>
    </vt:vector>
  </TitlesOfParts>
  <Company>Roy Morgan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Demasi</dc:creator>
  <cp:lastModifiedBy>Laura Demasi</cp:lastModifiedBy>
  <cp:revision>71</cp:revision>
  <cp:lastPrinted>2024-06-19T02:19:26Z</cp:lastPrinted>
  <dcterms:created xsi:type="dcterms:W3CDTF">2024-02-27T01:59:28Z</dcterms:created>
  <dcterms:modified xsi:type="dcterms:W3CDTF">2024-06-19T02:55:14Z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0x01010030C213AF047441489EA2ABBA0A0A77F1</vt:lpwstr>
  </property>
</Properties>
</file>